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55ACF-7CEB-409A-B5D6-DCB36BFA48E0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402A96-90B4-4710-B676-95C3A74A6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1A709-8D41-4AB3-9D38-A031E29C9CDE}" type="datetimeFigureOut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CEA69-91B6-4122-9C44-DA0A56E031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83E93-63A9-4EC6-8441-233412B8C6D2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25C1D-D267-4434-B5F3-414E90EE27A0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315DB-7534-4C92-BB46-D5FDA5591643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0D761-AD77-4A86-A73A-3C435FED3298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6B3FE-4B9F-429A-8D72-46E71EFC82EE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2C1BD-74AA-40F7-869D-06D2415A2D49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8E98-8136-42BA-ADF1-46BDA4E64CEF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C5158-7A57-484F-BC1C-89C17A38C3CB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1826-BD53-4595-9909-FDF418C40D71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AD2E0-AB03-4841-9479-015305BADCAA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E43BA-A253-4CBE-908B-E0BAC3F5C45B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B7039A-5E55-420A-8AA0-503634FB86F8}" type="datetime1">
              <a:rPr lang="en-US" smtClean="0"/>
              <a:pPr/>
              <a:t>10/21/2012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326E0-9A95-4CC4-906D-8C6188C62E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How graduate survey help curriculum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7848872" cy="1752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Bhina Patria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patria@ugm.ac.id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Faculty of Psychology, </a:t>
            </a:r>
            <a:r>
              <a:rPr lang="en-US" dirty="0" err="1" smtClean="0">
                <a:solidFill>
                  <a:schemeClr val="tx1"/>
                </a:solidFill>
              </a:rPr>
              <a:t>Universitas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Gadjah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Mada</a:t>
            </a:r>
            <a:r>
              <a:rPr lang="en-US" dirty="0" smtClean="0">
                <a:solidFill>
                  <a:schemeClr val="tx1"/>
                </a:solidFill>
              </a:rPr>
              <a:t>, Yogyakarta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International Center for Higher Education </a:t>
            </a:r>
            <a:r>
              <a:rPr lang="en-US" dirty="0" smtClean="0">
                <a:solidFill>
                  <a:schemeClr val="tx1"/>
                </a:solidFill>
              </a:rPr>
              <a:t>Research </a:t>
            </a:r>
            <a:r>
              <a:rPr lang="en-US" dirty="0" smtClean="0">
                <a:solidFill>
                  <a:schemeClr val="tx1"/>
                </a:solidFill>
              </a:rPr>
              <a:t>Kassel </a:t>
            </a:r>
            <a:r>
              <a:rPr lang="en-US" dirty="0" smtClean="0">
                <a:solidFill>
                  <a:schemeClr val="tx1"/>
                </a:solidFill>
              </a:rPr>
              <a:t>(INCHER-Kassel)</a:t>
            </a:r>
          </a:p>
          <a:p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580526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Exlima</a:t>
            </a:r>
            <a:r>
              <a:rPr lang="en-US" dirty="0" smtClean="0"/>
              <a:t>, </a:t>
            </a:r>
            <a:r>
              <a:rPr lang="en-US" dirty="0" smtClean="0"/>
              <a:t>Bali</a:t>
            </a:r>
            <a:r>
              <a:rPr lang="en-US" dirty="0" smtClean="0"/>
              <a:t>, </a:t>
            </a:r>
            <a:r>
              <a:rPr lang="en-US" dirty="0" smtClean="0"/>
              <a:t>22-23 October </a:t>
            </a:r>
            <a:r>
              <a:rPr lang="en-US" dirty="0" smtClean="0"/>
              <a:t>2012</a:t>
            </a:r>
            <a:endParaRPr lang="en-US" dirty="0"/>
          </a:p>
        </p:txBody>
      </p:sp>
      <p:pic>
        <p:nvPicPr>
          <p:cNvPr id="8194" name="Picture 2" descr="https://encrypted-tbn1.gstatic.com/images?q=tbn:ANd9GcQ4SOhJRKDGeqeWncDZ8m5K6SlbzBbbRX28HO97PLeevR5QyNsRm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805264"/>
            <a:ext cx="1704975" cy="657226"/>
          </a:xfrm>
          <a:prstGeom prst="rect">
            <a:avLst/>
          </a:prstGeom>
          <a:noFill/>
        </p:spPr>
      </p:pic>
      <p:sp>
        <p:nvSpPr>
          <p:cNvPr id="8196" name="AutoShape 4" descr="data:image/jpeg;base64,/9j/4AAQSkZJRgABAQAAAQABAAD/2wCEAAkGBhQSERUUExQVFRQVFhsZGBgYGBgYGRsYGBwaFxodFxcaHCYgGBkkGhgcHy8gJCcpLCwsGB8xNTAqNSYrLCkBCQoKDgwOGg8PGiwlHyUsLSwsLCwuLCwvLSwpLCwsLCwsLCwsKiwsLC8sLCwsLCwsLCwsKSwsLCwsLCwsLCksLP/AABEIAOMA3gMBIgACEQEDEQH/xAAcAAABBQEBAQAAAAAAAAAAAAAAAwQFBgcCAQj/xABCEAACAQIDBQUFBgUDAwQDAAABAgMAEQQSIQUGMUFRImFxgZEHEzKhsRQjQlLB8DNicpLRgqLhQ8LxFiRT4kRjc//EABkBAAMBAQEAAAAAAAAAAAAAAAACAwQBBf/EAC8RAAICAQMBBQgCAwEAAAAAAAABAhEDEiEx8AQiQVFhEzJxkaGxwdGB4RRC8QX/2gAMAwEAAhEDEQA/ANxooooAKKKKACiiigAooooAKK4llCgsxAA1JJsAO81U9pe0iBDljDSHr8K+p1IpZSUeRoxcuC30VQ4d8sRJwyLfh2b/ADJrpts4lhrIRfoAKyS7bjW25ddmkXeSUKLsQB1JsKqe396me8OF56PNyUc/d/mbv4CojFAvrI5NvzH/ADTKXagHZhUyvyA4DxNQn2ueRVjRWOCMd5Mu+xdqAIEY8AACeOmmv+am1YHhWSbN3uaNimJjyN1F/wBauWz9qK4BSQa/zC/pe9Th2jN2dackbXn/AGclijPvQZaqKjExb9RSq41u41df+lh8bRneKSH1FN0xY50uDWzHmhlVwdk2muT2iiiqnAooooAKKKKACiiigAooooAKKKKACksTiVjUu7BVUXJJsBStUn2wYvJsuQfndF/3Zv8AtoOrkt2H2jHJ8EiN/SwP0pe9fLWzMYVt23XvBP0rR8PvviYcFIHJlV0KRSD4kZuyM3Ua38RUfa06kaXgTjqiz3e3fB8VKyIQMOjELY/GRoWPdfh3a86rmIkCDMdb8BzNONhYASSJHbTn4DU/IWp5tHDBJCvFhbMen8o7gPWsE8qc6ZaMaVIi4tp4ptEUoLcTa9OsPHjCdZ7A/vhwpzFxp1Gf361N5q4SH03yz3DbGLazTM/dwHnxqcw4SJewFVRqbaaDr5VGRy9/71qE352uY4BGps0pN/6Rx9TYetS1TzSUL5DTGC1F0eKLExjModTwOoPkRqKhJ9whe8Ezoe/X5jWp2HCiNIQoADwr/cAL+ZFO4mrIu0ZMW0HsUeOMu8VM7D2lF/CnD+LW+RFItvHtbDXMsPvFHEgZh6qavcZpZTSvtjfvwi/4oVwa4b+5W92vaRFiSEYe6k6E6E91XPD4wj9R18O+s83+3OSSNsTCMk0YzHLpmA1Nx+Ycb1Lbg7dbE4RGY9tDkY9bW19KJVFLPg233Xl/RJrVs1uaErXF6Cazze32iNhbYaBM+IbmRdUU8NPxGoPBbPnndTi8TK2Yi6qxA+XDyr3v8uKxqb8USx9lc7dmvI4PAg+FdVWtxWAilQCwjnYDwsDVlrTin7SKkQyw0TcQoooqhMKKKKACiiigAooqub5b6R4CMXGeV/gjB497Hko68+VB1KywSShRdiAOpNh6mqT7TpYcTs6VI5omdcrhQ6knIbmwB1OW9ZhtjefEYt800hI5IuiL4L+p1pkmJsfisfGpPJ5FliRBwNyqTh2myxGK/ZZlPowNP0ZW+JFbvtY+o1pLH7IBUtEf9J4jnx51Fzi3TLxuKotO6ElsSl+YI9RSm34yuJkB5m/kbVC7MxRQow4qQfpVx3nwokjjxCC9wA3ytf6V501WW/NUPwQEH7+VOkOtNYm5fvlTqNuH76UskUQppxJsOZql75zZ8Yq8lVR/cS361NbzYwCBlUjMWRSL66kH6Cq9vLCF2lIgvZXCi/QACr9mjUtT8n+P2TyvheqNgdr4TCt0sv8AtI/QV3C19QdKgN4ca0exldTZgRY9LkjTv1p7s2dI0jjvY5Vyg8TdAx8eNeVKHd1erXyNMXu4k5EaXVqbRPThWFZGtzrEtrShcPKW4CNr+hqr+ySAjBsfzSm3kAK69o21isAgj1lnIUAcct9fU6etWPd3ZYw2Gii/Kuvex1b5mtNaOz7/AOz+iM8veIPbuzF+2GW3aMaj0vXH2kRgu2gUX9OFP3wTzzM1rJwv3C3DrepI7CiIysgcfza9K77VRSUjWskccNIr7OoG+ymVhYzyNJ5fCPkL+dWqq/CyqAosABYAHgNOHdT2HFEcD5H/ADXo4f8A1McajKLSPLywlKTkSdFJQzhvHmKVr2oTjNaovYzNUFFFFMcCiiigBntfaaYeGSaQ2SNSx7+gHeTYDxr512rtmTFzvNJcu50HJV/Cq9wGnrWhe2feEfd4RDr/ABJe4D4AfE3a3ctUDZeFvd+Fr2PzJ8h8yKlklSL44jWWNuAPif8AFIjZYPEm9OpZcxuALch0FdK1R1NFHFMjWhki1Buv74ipTZe0g3DjzFKJw/fOovaGEMTe8TQcx0v0otT2fIe7v4FikUDUcDwq17p7ZW3uJfgfQX5VTdl44SIOh5dDUo2HygMPA68GFY8sb2fJdU0S+1tkmCS1rqdVPd41EbS2oIkuPiuoAPeQNe7jU7NvZF9mKTgl1tlta5uQtx3a1R50eXPmAu4eNf5ZIWzgX6lfrXMUNW8jjbijvbcZWLEBgC8eMS5HRka3iLim+9622lIfzFG/uRT+tLbTxqyrKb6zQRSW/wD2RkKw8bBjTDeLaIkmSQf/ABRg+KKFP0rVji7Xwf2X9kZOty878Pl2NCp/Ew/U1HTbVEOKnka7CGGBQOYPYuB0JtUdt/e1cThcPFa3u2XNUfi9oLLJIb6TYhSe6NB/z8qzY8DUakvP7r8IvKXetPrc1jAY+4yvb3gF2UG9uduul7eVK7R2umHjaRz2VHqeg76z/d/eG7yOSFBMs8jcTlGVI1HifrUo2Bkx+IIm7GHhb+HfVja+tvHX0rz5dm0z72yXJfXtsON0tnPipzjsQP8A+KnkPzf4q6SPmOUcB8R/Tz+lMMRivdhEQDMxyoBwFhqT0UD9BTyEiNLk6AXYn5k1lzTc3q+S9OvqCjSvxPdobVjw0ZeQhVA9e4Cqa+L2htIn3H/tsPwDNcFh3cz5VI4PZJxs32jED7lf4UZ4EfmYc71bogANNLfSmUo4OFcvXhf2SdvgzyX2XTWuuNYv3qbX8Q1/lSWyt7MVgJVgxwJQmwfjp1VuYrTQRURvPu+mLgaNvitdD+VhwPh1p4dr9p3cyTX1RPdcP5k1g8WGCspBBFwRzBqWRwQCKyr2Z7caz4SXSSEm1+gNiPI1pWAl4jrqP1/ffW/sU3gzPBJ7Pjr1IZY2tSHtFFFe6ZgqJ3m3ijwWHeaQ8BZV5u54KPH5C5qJ343+XZ+VfdO7yKSp+FLjSxbrzsO7rWLbw7zT46UPO17XyIBZVB6Dr3nU2rjdDqNjXFY18RM8shvJKxLeJ5DoANB3Cn02IyxhRz08uJPmfkKjYXtr6n9K7eS5/f74VnkrZoWyFFFK0gBS41pWdQqlK+6DAg6g0mrCkn2mqlhqWXlU6b4G+Iww7HDzZTfI3Dw5HyqwYrbSIluLHhbhzsb+OnnUBimM1tAqk2VjwvzDHlf9K6IEZyhTn4ZTxHJkfkyEG4aqSgpU3yKnp+B7JibnNJrcFSOYBsDYfmVh8xTiGGWS5JCISrXOnbXQMF7x16mvMNEoz5mHvgtwG4k6Cwvzy69TanLTK7EPokhXibqjDRSRzW5se51PGhvwXXwJubZxJhIIWKuHdlFwOAu1iQLdxBPSlYNsxZLrh4s1ydbFQACSTpe/dbnSckBD5XYLIA57ZFrWVFAcixBTUN3eNMIMSwVlBvYsRYC13GQlcoIOnK9ulcUVJb7/AMiN0T+D27CQTNh4iLaZFBuRbsm4Fj2gfM07wOz8BizYwtA1iQQ1gQPiIIJU251DYmBAew5C5eDgo17qSNVCk5hcG4uAB0rnDwkRs9jl+C4/nOpVQTY5AVvw7QqTxpq4tr+WdUvND7FbhyBC+ElE8TW0BAY5Te3RtaW3e3pMbLFNeMpmLFrg5iWdyw4k2soHfXuOjaBcKFeQTEFmVNLNI1xbWxNzlyka2p4zwY5TFi/u8SrZEmClcxsNG4i99CL+FSbco9/defj5X6l4zcXt8ix7Ex4kJlc2Y6Kt75Ftmy6aFzozdLgcqU2rL9plGGFwo7UrDpyXxNZxM+J2dI0TjUiyvx7BN2MZPAngTxq07G3rRNDlEkjZnseyi20zyHi3cOtZMnZnF64b+XXW5pjNTVF9hsoAAsALDwFKhqiNnbbSVVYfjJA00PHhfjprUnG4PAivKnBp7lWhwrUoHpBa7BqVE2jO99IjgtoRYxPgkNn8QLH1Gvka0jZuODqrobggMO+9Re8GxVxeHeJtMw0PRhwNUjcveZsFKcFi+yFayseX/wBTyNelG82NSj78PqvD5EXH/V+JtCPcXFdVFYTG8xqDr/4qQixKtwOvTnXudm7ZDNFb7+RinjcSE363cXG4OSM2DqM8bHk6gkeRF1PcawbduJZJ41cXD3HmRp519KYv4G/pP0r5l2Cp97Cf50+orRlVxZ3G9x1tzZwhmeNR2RYrryYAiod8fZrW4dasW9zXnvxui1AT4YN49alidxTkVla4HeEDNwA9aXxuBnUZlQ25ga3qBKtGefiKk8DvRLHazGw5HUU0oS5jTOxnF7PYRkkz2VjkccLgj1py2FZSrsDGdLSr2kPj0qfwm9uHnGXFQI4/MBYjzGoqUwO58U122fiSjWuYpLMp7r9PI1GWbTtNV9vn+0O4PlbrzX65Kni5bAsygM/HLrFL4W+FxxvSWDhGfJMSGdAA55FgCh8P0pLGD71lKouRipCElCw0LLy17qee9WRAjfEBZGAubaWDD8QvwPEculUeyISlbEsZhj2gb5+etycg5kcdCATzup60mqmRbKT7tVF2YDS1zpb4raimWJXK2TNe3xHle9yB18edWrYeGjnhMYDLMqk5W/Gp5D/iuTlojYiVuiD2bsaXEkksFVbXZzci+osPA35VZ920RBNGWDuhUiQMSGUmx0JtoelV1dmsGyEZlA4liqnXs5wNSRcjTup3hsRFG4JmRcoy5I0sLXB1OpJuBr3VPL31SY0dtx1tPaJd2UySC0uXsXOWNQtzlX4mNzqTyHWpnaC7PKxvA7Z3dUOVssi35twNr9QaiMGy++97BOA+YsAy3W7DKehtanGKwk0+IUvHFGigZnjsAbXub8b2Plx5VBpWldV/H0rcf1HG1NmSIPtBIk+7sk3DLyUyJwBykgONLkXtxqAxcBhJXsksqHKpZ7hltow5XsTcXBAINTy7exM8kgw2RIIIs5zi+ZLc+4jgOlcPhgYUYZUixARluNIpM1wMw1ELG4tyPiKMc5Q2mEknwKT7ajx8KYeVMrAARzXuQ9gBnH4Q/nxqnfZHilaN07aE3B0AI5k8xV42LuQwkDzsFCWKqjBs1mLdo2FhcDh0rz2l7HBVcUgF1OV+8H4SetuHpRiz44ZPZw4f3/sbTKtTIDZ2LlZ7pmkYC17lYlB4gd1WfZ+8YgDe9mQux1EK5rAcFBNgPnVd2Nu7JikzSTLHF+VdPkONWXA/YcHoqiRwPifX0FGZ433Wrfkv3+jXBZPD69fkn9ibaaYFhHIQbZVC306s3AE9KmUWc/8ASy/1Ov6XqhbQ9qRXRCB0AFhUB/6mx2ObJCXPWxsB/Ux0FYv8OU+9SivU7Kajy1fpv+jUsZtlYWVZCudiAFRsxueGlRG/ewIZ8O8r9l4lJVxx05HqKbbrbnrhj72VvezkfEeC9cl+f830pb2g4kjAS255R8xWeKjHNFYn48nJbwtoX9nRf7DGXJJJOW/Jb2H0q47CwVg0ratIdO5B8IH18TVW3S0wcAH/AMQ+YvV5wi2RR/KPpW/sMVPtM5fH7mbtDaikQm/+0vcbOxLg2JjKL/VJaMW/uv5Vguwl++S4+G7f2i4+dar7bsXbBwx3/iTgnwRWP1IrNd2MKGka99FHzZR9L16+Z1BkMStiO3ZLzt0UBf7QB9aYrXeKkvIxPNifnXK1NKopFG7Z6bkW+uvyqNMAB7YI7xwqSSksXBmHxWtr3elNF06OSV7jZdn3+CRT3E5T86eYT7VhryKHC2sWGoF+8cONMYY897IG7wbH0pzPhmSK+WVQzAasCp58Bryppb7MEqWqNrrrxOIDwHH/ADT/AAz5Az81AC97tovpqf8ATUchtT3FSZYI+ryMfJAqqfVj6Uk93RJHGBeOIt7wXYEFb89Bw5XuacNjnaTPrGgXrZipsePEXFqU2aIZmWMmQFiFDFQVJJtw0IFMdoQ/BEg+NrDv1AHzNJs5U+TvCEcVj3l6iO9gBxP+TSmHwbrxZIr9dW9Nad7XIgJVeKfdp5fE3jf615uvg1kkzykm2tDlUNS4CrlQ6glxMXaASdOYKi/0BHlVg2ZtGKeJmjBFh97ETew4Er1Wrtg9nYeaIBVW1rd4778qzHbEf2TFLKnANlf+YHr4r8xXnY8se0Nxqmi7i8fPBNbJx4wheEQCdZ17OoDFAO0hY/FlB0HQ91RmFxMc2JeKKN0gcZWQksASe0172W1r8eIFdNPGY5PeJnWFiQOduXyvTvZu3I1HwSKoUHKkYsAeZNxpp0qmlq5Vv1uL6E7u9tFmiyvq8ZKN3lbi/mLGne1ohNBJGfxqR56kfO1VvZWPVp5ih7LhH01ubFSf9oqeGJrHkg4ztfEtF3GjLNnnEG6RB2HMC9h58BUjFsWQAmeeKK4NwXzNrp8KX+tJnDXnlASVxnbRXCDjzuKfxbMyrm9xh47a3mm943kgJB8xXryyVxt8v3+BFFtJO318Ge7K2Vh3OWGKXFPzd/u4V7yBr6nyrStmQe7jVbILDUKLLfuAFQ2w8MUQszhy+vZUIgFj8KjgKlve/v1ryO05HkdddfwascFHr/o/ElV/ftM+BlA5AN6EVJiamu1hngkX8yMPkazYlpmn6jy3i0JbjYzPg4e4ZfTT9K0rAveNT3VjXs5xf/tiv5XPz1rXdhyXiHcTXqdm7napR87/AGY8++OLKJ7ccKThsO/JZiD/AKkJ/wC2qLuIw9+VP4l005qQ1a97SNhtitnyogLSLaRAOJKG5A7yuYDvNYNsfaJhlSQcVN/LmK9PNDXBpGfE6Z7j8OY5XU/hYj0NIirztzZcWOAxGHdRIbZ4zpr1HpVVl2PKmhjb0qMMkZLfko00NFBrpa7+yvxIsO+gLbv+nrTNo6iLx2GynNa4PK1reldEL7oEFL5xoCxa1jqb6AfPWn+IjzKRc+A/zUdFIfdunG1iNQBoddOLVVO0Taqz1f386e48Xhwx/nkX0ZD/AN1M08v3epJEz4dxYH3bh/8AS/Yb55a5LZp9eRNcCOBxa3hUm1nS9xoBcXuelKRShMVh2NiFkW/SwYUyWJRc24X43Oo5Ac6kNp7LPuYpFuQ63HKxGjL+o8qRpJ/E6mKb+4MpiG6FmI8GswPp9Kj9jzRWKS3ykcjY35ehq24bJtTDKpYLiolykHTOBwIvz7/Gqfj9gTROVZTceR9DU8Mk4+yk6a6s7LZ6lwWfYW832SEoHzHXrz/81C7S2gZomZuLyDL5cfrUdBsxie0bfMnwApbGkqVBGUgWVeYvzbvNNHFBT1Llg5tqvAkMJibx4knhlt52I/UVK7P22kb4pjmKSwqqnK3aIXLYadTUVgJFiVI2BYvcsAL/AC58vSpF9kxhQ8Uhsxt2GIsRyKtqp8qlk0u0/Hr8HYt8oa7paMTfgg+bNVq99Vd2OoGZhopNl/pTQfqakHxQCk8gL+mp+lZ861TspB0itPkaaUt7okudHZ1PG1wV076md3dko758kWVTa4LvmPdm008KhME5YaZszNp/DYXJ6NqONapsdMP7pYiSGUcTa9+J1Glqp2nI8caRWCtXX2Gyv+/WlBL+/Wnk2wjxjYMKYTYSRb9kj9mvLtM0KaFPe8aTxE/ZbwP614sLn8JPl41xtPZz+6YAWZhb+ka3JPAeFdSV0w1Ff3FFopDrrIbela1ujNmjfoGt8rms3wWHWGMKOCg3PXjcmtI3KgK4RGIIMhMlj0b4f9oB869HAvaZ9a68DNl7uPST1Zd7R/Zohz4vDskR+KVHYJG38ysdEYnkdCTyPHTcTiFjRnchVUFmJ4AAXJPdavnHf3fiTaE5sSuHQn3ad1/iYfnPy4Dnf1jHEhsLjyhurFT3VI/+oJTxYHyH751AGulBJ0vUpY4vk0KbRLybQdumvGwFJe+NIwr1/fClGkUcaXSlwFjuFl5knuX/ACaZYpwsosLKw11vodDw+lcHHDkL0hipGYAkWApoxae4kpKthaTsXU8QbH/nyp3s3HiN7sLobq46q1ww/XxApi4DJnHFdGsNAOCm99WJvfypd8II7FwWRkBBB/MtwRrrZrg+BFEt1TEqmKzYL3MpVtQuqnqh1Vx1H0vTuDboRGht7yNjw/I3VD1/8U3gnjkT3bllVbGOSxPuyeKsRqYyf89ab4nCtDcOCGtca3DA/iUj4h30jqW0uTnHAv8AZG/ixkqVaxYcA3HjyNS8O+mLVcsixzgcM6gn1FQWHw4te+fqNRr1A5+dqkI8QvunWy9h1Ct+KxzEg662I8daScYy95WdTa4PcXvFiJdFjjiHC6KFP9xuefKmcEAS7E55LX4/5599ewYpgQQqEklRnFxe57XS9rD050rjcTlZXkcO/AgWFlNwQANOJv5V1LT3Uge+7OtlYiNZjK7aBRYkE6kdrQcCOFqaHEGWYleyWJvYWCrw179fnSpTU5DlLDtDSwHUk/D5UiI+yVjGYcWbUZgOJ04IDbU11VdnCcws6gZUIsumhpDakxKZE1Zza3O3E1HxAvcdiNkUdotbxGg7QI1y8uRoiXO2dtBwTMDkPdnHwt31NY0nZWO+w92VATN2QAYxrc8+HMZhVoSQgVTMPtZ4WY5SwOmuvD+bn41J4XetD8V1+dTzYpy3SNMZriy0YXarpwYj6VKR70yDiAfUVV8NtBH4G/hxpdY89wrBSdATw7qwzxRfvIpdlkfeySxsB6monH7ZJuXaw8gOdVnGRYiNsryW6EKNR3GnmxMVh0a88Xvr83YtbwHAelMuzwgrW/wGSb4LbuzuxJjGDyq0eGBB7QKtLzsAdRH1bny6jUALVSdh7xiJ0XOWw0miFjcxtyUk65TyvV3r1OzODh3DB2iM1LvFc3/2LPi8E8OHZFZyM2YkBkGpUEA2JIHda4518+7b3WxeEP38EiD81rp/et1+dfUteEVpIWfIvvL8KeQJbxrSvbhGqzYZVRV7EjEqoBJJUa248Pmaz/C4YsCeQ0+pJ9BSSdFY2xo7kmy+ZrtcIOetKDThQGpbrgavM7QAcKR2gLp4daUU0njQMut/+aVcnXwNcHi/dkEAMQDYMLrqLXI51KYKRgFBdhAzZQxtYPl1sNSBcjUchUEtPdmzASoZBmRTqp4W5innHaycXew9yvBmQopLW4/EOtuqkX7iDeutnbRYRlGyvGP+m97dew/4W8CL251JbTljWaMYV3liJFoGJJW97qp5jU25i9NBHFfKkoQNdWDq1+FgHXVRY/iHjao2pK2uvwDi4uhJoIXHYlaPoJR2f6RKv6iiHY0gtYo4veyyxnXhwve9d7QSVRlK5VCG5Km+W2gYnR7ciL8taaSACMCwY62YFRca2t2Q1/MimV1s+voLsOm2XKL6xqpPB3j58dAx6dKRXCQr2i8kpXUiNMqjxc/W1IR4UMM1jkUgPy63sSfjIF/WnGGhKv7tWAbQgvZbW1BVzqAwIOg50O149fUDwY3OCuipb4FH1a976cdbc6dxZWVXw5926a9pxc94JsD0K+BA402J9yVz5WAuBGHOZTfTVOfQ3PGuRIi4m00bKgYF0J1PA6nTQjpS1fHX7GS3FHQTXk93kiXSVozexbUHITombppryp8pAupKpIRdTxhnXvU/Cx69eNWrb+y0ZBtDZ4GUC08IHZK2sTl6W4jz63p+MaLJdATh5D8JN2hk6A8bfUeFShNZFt16dc+hdLTs/wCeuvXYd7HWyWK5bkm18wpzPsyKTigv1Gh+VNtmBRGMpJB66+NPA3fSSvU2ilJrch8RsAqc0L+R4+RrvZ23jmyS6Hrw9alM9R219niRbgdsc+vcadS1bT+YtOO8SwpiPfRmJrZuKHv5C/Q1TpdphSVZSGFwRbW4/wCae7B2gSut8yG1aluvu1gMfGXmwyNKhAZrspa+oLZWFzyuelGOCU9DOyyuMdUTLNn7cmcGCFGkL8FUFmuNdANa+g92DN9li+0rlmCgMLgnTQXIJF7WpfZmwoMMLQQxxA8cihSfEjU+dPq1xxxi7RmyZ55FUgoooqhExz25RkYjCtY2MTi/eGBt/u+dV/c3CLPHPF+PKSvmCv1rVPafu0cXgWyLmmiPvI7C5NvjUeK305kCsN2JtVsPMsi8VOoPTmKhng5Rdcl8TXiN5EKkg8RcEeF68Bq67zbETEx/bMMLhheRByOtz4VS/wB/WkhNTVoeqdM6FJ4mWynry8aUB/frSOKcBdePLxp1ycfBGgUqpsK5HWuC1X5IrYWgnZTmBsRwp3FigUIdQwVGC8jnc6Ekam2p1pnFhiSB+7UrFgmI6C/P60ro6myRw06hzklZCDlGYZhkynMT5i1u+vPtRMeQyRspysAc3YJDHsdLWsbaaio/E4TIBre5PpUjg9mR3XNcjMt+8X1+VSkopWOt9qOY9pSElveqpYEHTjYZhcWsbk2ueYr0yK2VZJGcKyAAWA924u1jxuDp5URbKRmAF9Tb513jtghSLMdbnrYXOUf80twujtNeB7h8oQCwAbNBLpqGvmR79b24flrnHIZosx/iwdiTvQaK3lw8LU1bByAEcQ57Vuo4H9aUXFOsmbLqFs45MvC/pb611R3tddfo7aquuv7Jrcfe1sNJlY3jbRhyse6l97tlDCye8hF8LiNQOSt07rcu6qpikCvdD2TqO7uPeKte7+2BNA2Gk15pfkwqWTHol7WPHivz/BSD1918rgbYGZSgKiw5gdedL+8ptFGFuAANdfGvS9K1bOoXElq4eXSkhJXkyGxXgT8hXKO2M9kx2zt1PyrV/ZCpJxB/CAi+epP776y9bAAAX4ADmSeA7yf1redxt3zhMIiMLSN25P625f6RZfKtEFqlqITdRosFFFFaDOFFFFABWV+072bly2LwiEuTeaNeLcO2g/NxLDne/HjqlFB1Oj5n3c3kkwr5luV/EvI9asO8uw45ovtmFtlI+8QfhPM+GtT3tQ9m57WMwia6tNGvPmXQDnzYc+I1vek7mbxHDzAMfun0ccrHnWTLjcXrj/00RlqVMhW/fzphi5LtbpVp3x2P7ic5R93J2k8DfQeBquLhRck6/s1XHJNahZJvYQgwxY91P/s63BtwGndavSK6JocmzqikdL5V1avFNdCkocabT+EeNPYZeyD4Ux2ieyPGnMY7PpTPhHFySOy1HvY7/nH1p3tcdpemQfrUdsx/vYx/OPrT7bYKuoOnYH61B1rH8BravGGvCkPe160tOcOHwCXPeOHId4qPOaFwRy1B6ipNpKJFDCzC/wC+VOpvxEcfFAm0A7k/m1t36Uur1Fx4PI9wdPnTl58veTwpXFeA2pvkfwyAHv69P+aSmxOmugHM/U02Mlhr5nvrUPZ37OPgxWLW50aKIjReYeQfm5heXE66Dscds5KdIPZruC2ZcXilsRrDGeI6SOOR/KOXHja2oUUVoSozN27CiiiunAooooAKKKKACvn72nbtLgsb92AsUw94oAACm+V1AHIGxH9VfQNUP2mbkT7RfDe5KKI/eZ2ckWze7tYAEt8J0rjGi6ZnY3ignw8UeIBLx6ZrkacOQrxN38JMPuZ8jdG1FWCX2FSgdnFoT0aJlHqGP0qsbwezrG4NS7xiSMcXiJYAdStgyjvtYdayvs7Xuto0LJF8oQ2nuniIAWKh0/Muo5+lQ1qldg74zYc6NnTmrai1TzpgscLqfs8x4/lPly8qTXOHvrbzQ2m/dKcGr0PU7jNzJk4FHXkQwH1qLxOzGjBva45D92FUWSEuGLTIyc5nA6U5eSy03jjtrpfn8q4kmqr3FQ7gm4MOWtWvevCq8MWITUEWbuvcj53FUaGaxtyq7bn7eiKNhMT/AA5PhPQ/prWfNFxamvD7FIu9itKbV6asG1NyJkYmIrJGeBBHDleo8bvy/isvnf5DxoWWD8TlPyGBanmF2Y79FHU6eg40M0cV76t6n05U1l2s/I2Hz8zXe8/dGpLkn4dgQgfeTWPko+evyqG2xgollBifMtvEg+ld7K3exeK1ggkkB/HbKnP8bWX51NN7K9pWv7lCeglS/wAzb512GKadtiSnDgcezLdcYvFZ5BeGCzEcme/YU9RoWI7gOBrdKpvss2NLhsGyTRmOQzMSDa9rKAbi9xpVyrTFbGeTthRRRTChRRRQAUUUUAFFFFABRRRQAUUUUAU7ez2X4XGZnUe4nOvvEGjH+dNA3joe+sl21uDjcIzBomkRRf3kQZ0trxsLg+Ir6LooOp0fLSbXkHCRtOV/3akZscXOrEm+gvc68AB1r6Zxm7eFmbNLhoJGP4niRj6kXpTCbDw8RBjghQjhljRbeFhSaEU9q2YHsz2f4qfCz4kqYkijZkDqQ0hTUhV4gWB1I1NgOZFNQ19dkV88e0vcF8BOZY1JwsrXQjhGx1923QflPMacRTUKpblTgXNZebMoHibD9asu+G5M+zpDmBeC/YmA07g9vgfuOh5d1j9kPs9MrLjcQPu0N4UI+Nh+M/yg8OpF+A12iaBXUqyhlYWIIBBB5EHQiuaTrnufLuG27KgssjAdL15NtmRvic+tvpW8Yj2TbNf/APHy/wBEki/INYelOdlezfZ+HbPHh1LDgXLSEd4zkgHvFJ7KN3Q3tpGK7u7jYvHEGKMrGf8AqyXVP9Nxd/8ASD4ita3Z9lGFwtnlH2iUfikAyA/yx6jzNz31drUVRKibk2eBbV7RRXRQooooAKKKKACiiigAooooAKKKKACiiigAooooAKKKKACiiigAprtPApNE8cqh0dSGU8CKKKAFsOgCqAAAAAABYADgABwFKUUUAFFFFABRRRQAUUUUAFFFFABRRRQAUUUUAf/Z"/>
          <p:cNvSpPr>
            <a:spLocks noChangeAspect="1" noChangeArrowheads="1"/>
          </p:cNvSpPr>
          <p:nvPr/>
        </p:nvSpPr>
        <p:spPr bwMode="auto">
          <a:xfrm>
            <a:off x="155575" y="-1036638"/>
            <a:ext cx="2114550" cy="2162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8" name="AutoShape 6" descr="data:image/jpeg;base64,/9j/4AAQSkZJRgABAQAAAQABAAD/2wCEAAkGBhQSERUUExQVFRQVFhsZGBgYGBgYGRsYGBwaFxodFxcaHCYgGBkkGhgcHy8gJCcpLCwsGB8xNTAqNSYrLCkBCQoKDgwOGg8PGiwlHyUsLSwsLCwuLCwvLSwpLCwsLCwsLCwsKiwsLC8sLCwsLCwsLCwsKSwsLCwsLCwsLCksLP/AABEIAOMA3gMBIgACEQEDEQH/xAAcAAABBQEBAQAAAAAAAAAAAAAAAwQFBgcCAQj/xABCEAACAQIDBQUFBgUDAwQDAAABAgMAEQQSIQUGMUFRImFxgZEHEzKhsRQjQlLB8DNicpLRgqLhQ8LxFiRT4kRjc//EABkBAAMBAQEAAAAAAAAAAAAAAAACAwQBBf/EAC8RAAICAQMBBQgCAwEAAAAAAAABAhEDEiEx8AQiQVFhEzJxkaGxwdGB4RRC8QX/2gAMAwEAAhEDEQA/ANxooooAKKKKACiiigAooooAKK4llCgsxAA1JJsAO81U9pe0iBDljDSHr8K+p1IpZSUeRoxcuC30VQ4d8sRJwyLfh2b/ADJrpts4lhrIRfoAKyS7bjW25ddmkXeSUKLsQB1JsKqe396me8OF56PNyUc/d/mbv4CojFAvrI5NvzH/ADTKXagHZhUyvyA4DxNQn2ueRVjRWOCMd5Mu+xdqAIEY8AACeOmmv+am1YHhWSbN3uaNimJjyN1F/wBauWz9qK4BSQa/zC/pe9Th2jN2dackbXn/AGclijPvQZaqKjExb9RSq41u41df+lh8bRneKSH1FN0xY50uDWzHmhlVwdk2muT2iiiqnAooooAKKKKACiiigAooooAKKKKACksTiVjUu7BVUXJJsBStUn2wYvJsuQfndF/3Zv8AtoOrkt2H2jHJ8EiN/SwP0pe9fLWzMYVt23XvBP0rR8PvviYcFIHJlV0KRSD4kZuyM3Ua38RUfa06kaXgTjqiz3e3fB8VKyIQMOjELY/GRoWPdfh3a86rmIkCDMdb8BzNONhYASSJHbTn4DU/IWp5tHDBJCvFhbMen8o7gPWsE8qc6ZaMaVIi4tp4ptEUoLcTa9OsPHjCdZ7A/vhwpzFxp1Gf361N5q4SH03yz3DbGLazTM/dwHnxqcw4SJewFVRqbaaDr5VGRy9/71qE352uY4BGps0pN/6Rx9TYetS1TzSUL5DTGC1F0eKLExjModTwOoPkRqKhJ9whe8Ezoe/X5jWp2HCiNIQoADwr/cAL+ZFO4mrIu0ZMW0HsUeOMu8VM7D2lF/CnD+LW+RFItvHtbDXMsPvFHEgZh6qavcZpZTSvtjfvwi/4oVwa4b+5W92vaRFiSEYe6k6E6E91XPD4wj9R18O+s83+3OSSNsTCMk0YzHLpmA1Nx+Ycb1Lbg7dbE4RGY9tDkY9bW19KJVFLPg233Xl/RJrVs1uaErXF6Cazze32iNhbYaBM+IbmRdUU8NPxGoPBbPnndTi8TK2Yi6qxA+XDyr3v8uKxqb8USx9lc7dmvI4PAg+FdVWtxWAilQCwjnYDwsDVlrTin7SKkQyw0TcQoooqhMKKKKACiiigAooqub5b6R4CMXGeV/gjB497Hko68+VB1KywSShRdiAOpNh6mqT7TpYcTs6VI5omdcrhQ6knIbmwB1OW9ZhtjefEYt800hI5IuiL4L+p1pkmJsfisfGpPJ5FliRBwNyqTh2myxGK/ZZlPowNP0ZW+JFbvtY+o1pLH7IBUtEf9J4jnx51Fzi3TLxuKotO6ElsSl+YI9RSm34yuJkB5m/kbVC7MxRQow4qQfpVx3nwokjjxCC9wA3ytf6V501WW/NUPwQEH7+VOkOtNYm5fvlTqNuH76UskUQppxJsOZql75zZ8Yq8lVR/cS361NbzYwCBlUjMWRSL66kH6Cq9vLCF2lIgvZXCi/QACr9mjUtT8n+P2TyvheqNgdr4TCt0sv8AtI/QV3C19QdKgN4ca0exldTZgRY9LkjTv1p7s2dI0jjvY5Vyg8TdAx8eNeVKHd1erXyNMXu4k5EaXVqbRPThWFZGtzrEtrShcPKW4CNr+hqr+ySAjBsfzSm3kAK69o21isAgj1lnIUAcct9fU6etWPd3ZYw2Gii/Kuvex1b5mtNaOz7/AOz+iM8veIPbuzF+2GW3aMaj0vXH2kRgu2gUX9OFP3wTzzM1rJwv3C3DrepI7CiIysgcfza9K77VRSUjWskccNIr7OoG+ymVhYzyNJ5fCPkL+dWqq/CyqAosABYAHgNOHdT2HFEcD5H/ADXo4f8A1McajKLSPLywlKTkSdFJQzhvHmKVr2oTjNaovYzNUFFFFMcCiiigBntfaaYeGSaQ2SNSx7+gHeTYDxr512rtmTFzvNJcu50HJV/Cq9wGnrWhe2feEfd4RDr/ABJe4D4AfE3a3ctUDZeFvd+Fr2PzJ8h8yKlklSL44jWWNuAPif8AFIjZYPEm9OpZcxuALch0FdK1R1NFHFMjWhki1Buv74ipTZe0g3DjzFKJw/fOovaGEMTe8TQcx0v0otT2fIe7v4FikUDUcDwq17p7ZW3uJfgfQX5VTdl44SIOh5dDUo2HygMPA68GFY8sb2fJdU0S+1tkmCS1rqdVPd41EbS2oIkuPiuoAPeQNe7jU7NvZF9mKTgl1tlta5uQtx3a1R50eXPmAu4eNf5ZIWzgX6lfrXMUNW8jjbijvbcZWLEBgC8eMS5HRka3iLim+9622lIfzFG/uRT+tLbTxqyrKb6zQRSW/wD2RkKw8bBjTDeLaIkmSQf/ABRg+KKFP0rVji7Xwf2X9kZOty878Pl2NCp/Ew/U1HTbVEOKnka7CGGBQOYPYuB0JtUdt/e1cThcPFa3u2XNUfi9oLLJIb6TYhSe6NB/z8qzY8DUakvP7r8IvKXetPrc1jAY+4yvb3gF2UG9uduul7eVK7R2umHjaRz2VHqeg76z/d/eG7yOSFBMs8jcTlGVI1HifrUo2Bkx+IIm7GHhb+HfVja+tvHX0rz5dm0z72yXJfXtsON0tnPipzjsQP8A+KnkPzf4q6SPmOUcB8R/Tz+lMMRivdhEQDMxyoBwFhqT0UD9BTyEiNLk6AXYn5k1lzTc3q+S9OvqCjSvxPdobVjw0ZeQhVA9e4Cqa+L2htIn3H/tsPwDNcFh3cz5VI4PZJxs32jED7lf4UZ4EfmYc71bogANNLfSmUo4OFcvXhf2SdvgzyX2XTWuuNYv3qbX8Q1/lSWyt7MVgJVgxwJQmwfjp1VuYrTQRURvPu+mLgaNvitdD+VhwPh1p4dr9p3cyTX1RPdcP5k1g8WGCspBBFwRzBqWRwQCKyr2Z7caz4SXSSEm1+gNiPI1pWAl4jrqP1/ffW/sU3gzPBJ7Pjr1IZY2tSHtFFFe6ZgqJ3m3ijwWHeaQ8BZV5u54KPH5C5qJ343+XZ+VfdO7yKSp+FLjSxbrzsO7rWLbw7zT46UPO17XyIBZVB6Dr3nU2rjdDqNjXFY18RM8shvJKxLeJ5DoANB3Cn02IyxhRz08uJPmfkKjYXtr6n9K7eS5/f74VnkrZoWyFFFK0gBS41pWdQqlK+6DAg6g0mrCkn2mqlhqWXlU6b4G+Iww7HDzZTfI3Dw5HyqwYrbSIluLHhbhzsb+OnnUBimM1tAqk2VjwvzDHlf9K6IEZyhTn4ZTxHJkfkyEG4aqSgpU3yKnp+B7JibnNJrcFSOYBsDYfmVh8xTiGGWS5JCISrXOnbXQMF7x16mvMNEoz5mHvgtwG4k6Cwvzy69TanLTK7EPokhXibqjDRSRzW5se51PGhvwXXwJubZxJhIIWKuHdlFwOAu1iQLdxBPSlYNsxZLrh4s1ydbFQACSTpe/dbnSckBD5XYLIA57ZFrWVFAcixBTUN3eNMIMSwVlBvYsRYC13GQlcoIOnK9ulcUVJb7/AMiN0T+D27CQTNh4iLaZFBuRbsm4Fj2gfM07wOz8BizYwtA1iQQ1gQPiIIJU251DYmBAew5C5eDgo17qSNVCk5hcG4uAB0rnDwkRs9jl+C4/nOpVQTY5AVvw7QqTxpq4tr+WdUvND7FbhyBC+ElE8TW0BAY5Te3RtaW3e3pMbLFNeMpmLFrg5iWdyw4k2soHfXuOjaBcKFeQTEFmVNLNI1xbWxNzlyka2p4zwY5TFi/u8SrZEmClcxsNG4i99CL+FSbco9/defj5X6l4zcXt8ix7Ex4kJlc2Y6Kt75Ftmy6aFzozdLgcqU2rL9plGGFwo7UrDpyXxNZxM+J2dI0TjUiyvx7BN2MZPAngTxq07G3rRNDlEkjZnseyi20zyHi3cOtZMnZnF64b+XXW5pjNTVF9hsoAAsALDwFKhqiNnbbSVVYfjJA00PHhfjprUnG4PAivKnBp7lWhwrUoHpBa7BqVE2jO99IjgtoRYxPgkNn8QLH1Gvka0jZuODqrobggMO+9Re8GxVxeHeJtMw0PRhwNUjcveZsFKcFi+yFayseX/wBTyNelG82NSj78PqvD5EXH/V+JtCPcXFdVFYTG8xqDr/4qQixKtwOvTnXudm7ZDNFb7+RinjcSE363cXG4OSM2DqM8bHk6gkeRF1PcawbduJZJ41cXD3HmRp519KYv4G/pP0r5l2Cp97Cf50+orRlVxZ3G9x1tzZwhmeNR2RYrryYAiod8fZrW4dasW9zXnvxui1AT4YN49alidxTkVla4HeEDNwA9aXxuBnUZlQ25ga3qBKtGefiKk8DvRLHazGw5HUU0oS5jTOxnF7PYRkkz2VjkccLgj1py2FZSrsDGdLSr2kPj0qfwm9uHnGXFQI4/MBYjzGoqUwO58U122fiSjWuYpLMp7r9PI1GWbTtNV9vn+0O4PlbrzX65Kni5bAsygM/HLrFL4W+FxxvSWDhGfJMSGdAA55FgCh8P0pLGD71lKouRipCElCw0LLy17qee9WRAjfEBZGAubaWDD8QvwPEculUeyISlbEsZhj2gb5+etycg5kcdCATzup60mqmRbKT7tVF2YDS1zpb4raimWJXK2TNe3xHle9yB18edWrYeGjnhMYDLMqk5W/Gp5D/iuTlojYiVuiD2bsaXEkksFVbXZzci+osPA35VZ920RBNGWDuhUiQMSGUmx0JtoelV1dmsGyEZlA4liqnXs5wNSRcjTup3hsRFG4JmRcoy5I0sLXB1OpJuBr3VPL31SY0dtx1tPaJd2UySC0uXsXOWNQtzlX4mNzqTyHWpnaC7PKxvA7Z3dUOVssi35twNr9QaiMGy++97BOA+YsAy3W7DKehtanGKwk0+IUvHFGigZnjsAbXub8b2Plx5VBpWldV/H0rcf1HG1NmSIPtBIk+7sk3DLyUyJwBykgONLkXtxqAxcBhJXsksqHKpZ7hltow5XsTcXBAINTy7exM8kgw2RIIIs5zi+ZLc+4jgOlcPhgYUYZUixARluNIpM1wMw1ELG4tyPiKMc5Q2mEknwKT7ajx8KYeVMrAARzXuQ9gBnH4Q/nxqnfZHilaN07aE3B0AI5k8xV42LuQwkDzsFCWKqjBs1mLdo2FhcDh0rz2l7HBVcUgF1OV+8H4SetuHpRiz44ZPZw4f3/sbTKtTIDZ2LlZ7pmkYC17lYlB4gd1WfZ+8YgDe9mQux1EK5rAcFBNgPnVd2Nu7JikzSTLHF+VdPkONWXA/YcHoqiRwPifX0FGZ433Wrfkv3+jXBZPD69fkn9ibaaYFhHIQbZVC306s3AE9KmUWc/8ASy/1Ov6XqhbQ9qRXRCB0AFhUB/6mx2ObJCXPWxsB/Ux0FYv8OU+9SivU7Kajy1fpv+jUsZtlYWVZCudiAFRsxueGlRG/ewIZ8O8r9l4lJVxx05HqKbbrbnrhj72VvezkfEeC9cl+f830pb2g4kjAS255R8xWeKjHNFYn48nJbwtoX9nRf7DGXJJJOW/Jb2H0q47CwVg0ratIdO5B8IH18TVW3S0wcAH/AMQ+YvV5wi2RR/KPpW/sMVPtM5fH7mbtDaikQm/+0vcbOxLg2JjKL/VJaMW/uv5Vguwl++S4+G7f2i4+dar7bsXbBwx3/iTgnwRWP1IrNd2MKGka99FHzZR9L16+Z1BkMStiO3ZLzt0UBf7QB9aYrXeKkvIxPNifnXK1NKopFG7Z6bkW+uvyqNMAB7YI7xwqSSksXBmHxWtr3elNF06OSV7jZdn3+CRT3E5T86eYT7VhryKHC2sWGoF+8cONMYY897IG7wbH0pzPhmSK+WVQzAasCp58Bryppb7MEqWqNrrrxOIDwHH/ADT/AAz5Az81AC97tovpqf8ATUchtT3FSZYI+ryMfJAqqfVj6Uk93RJHGBeOIt7wXYEFb89Bw5XuacNjnaTPrGgXrZipsePEXFqU2aIZmWMmQFiFDFQVJJtw0IFMdoQ/BEg+NrDv1AHzNJs5U+TvCEcVj3l6iO9gBxP+TSmHwbrxZIr9dW9Nad7XIgJVeKfdp5fE3jf615uvg1kkzykm2tDlUNS4CrlQ6glxMXaASdOYKi/0BHlVg2ZtGKeJmjBFh97ETew4Er1Wrtg9nYeaIBVW1rd4778qzHbEf2TFLKnANlf+YHr4r8xXnY8se0Nxqmi7i8fPBNbJx4wheEQCdZ17OoDFAO0hY/FlB0HQ91RmFxMc2JeKKN0gcZWQksASe0172W1r8eIFdNPGY5PeJnWFiQOduXyvTvZu3I1HwSKoUHKkYsAeZNxpp0qmlq5Vv1uL6E7u9tFmiyvq8ZKN3lbi/mLGne1ohNBJGfxqR56kfO1VvZWPVp5ih7LhH01ubFSf9oqeGJrHkg4ztfEtF3GjLNnnEG6RB2HMC9h58BUjFsWQAmeeKK4NwXzNrp8KX+tJnDXnlASVxnbRXCDjzuKfxbMyrm9xh47a3mm943kgJB8xXryyVxt8v3+BFFtJO318Ge7K2Vh3OWGKXFPzd/u4V7yBr6nyrStmQe7jVbILDUKLLfuAFQ2w8MUQszhy+vZUIgFj8KjgKlve/v1ryO05HkdddfwascFHr/o/ElV/ftM+BlA5AN6EVJiamu1hngkX8yMPkazYlpmn6jy3i0JbjYzPg4e4ZfTT9K0rAveNT3VjXs5xf/tiv5XPz1rXdhyXiHcTXqdm7napR87/AGY8++OLKJ7ccKThsO/JZiD/AKkJ/wC2qLuIw9+VP4l005qQ1a97SNhtitnyogLSLaRAOJKG5A7yuYDvNYNsfaJhlSQcVN/LmK9PNDXBpGfE6Z7j8OY5XU/hYj0NIirztzZcWOAxGHdRIbZ4zpr1HpVVl2PKmhjb0qMMkZLfko00NFBrpa7+yvxIsO+gLbv+nrTNo6iLx2GynNa4PK1reldEL7oEFL5xoCxa1jqb6AfPWn+IjzKRc+A/zUdFIfdunG1iNQBoddOLVVO0Taqz1f386e48Xhwx/nkX0ZD/AN1M08v3epJEz4dxYH3bh/8AS/Yb55a5LZp9eRNcCOBxa3hUm1nS9xoBcXuelKRShMVh2NiFkW/SwYUyWJRc24X43Oo5Ac6kNp7LPuYpFuQ63HKxGjL+o8qRpJ/E6mKb+4MpiG6FmI8GswPp9Kj9jzRWKS3ykcjY35ehq24bJtTDKpYLiolykHTOBwIvz7/Gqfj9gTROVZTceR9DU8Mk4+yk6a6s7LZ6lwWfYW832SEoHzHXrz/81C7S2gZomZuLyDL5cfrUdBsxie0bfMnwApbGkqVBGUgWVeYvzbvNNHFBT1Llg5tqvAkMJibx4knhlt52I/UVK7P22kb4pjmKSwqqnK3aIXLYadTUVgJFiVI2BYvcsAL/AC58vSpF9kxhQ8Uhsxt2GIsRyKtqp8qlk0u0/Hr8HYt8oa7paMTfgg+bNVq99Vd2OoGZhopNl/pTQfqakHxQCk8gL+mp+lZ861TspB0itPkaaUt7okudHZ1PG1wV076md3dko758kWVTa4LvmPdm008KhME5YaZszNp/DYXJ6NqONapsdMP7pYiSGUcTa9+J1Glqp2nI8caRWCtXX2Gyv+/WlBL+/Wnk2wjxjYMKYTYSRb9kj9mvLtM0KaFPe8aTxE/ZbwP614sLn8JPl41xtPZz+6YAWZhb+ka3JPAeFdSV0w1Ff3FFopDrrIbela1ujNmjfoGt8rms3wWHWGMKOCg3PXjcmtI3KgK4RGIIMhMlj0b4f9oB869HAvaZ9a68DNl7uPST1Zd7R/Zohz4vDskR+KVHYJG38ysdEYnkdCTyPHTcTiFjRnchVUFmJ4AAXJPdavnHf3fiTaE5sSuHQn3ad1/iYfnPy4Dnf1jHEhsLjyhurFT3VI/+oJTxYHyH751AGulBJ0vUpY4vk0KbRLybQdumvGwFJe+NIwr1/fClGkUcaXSlwFjuFl5knuX/ACaZYpwsosLKw11vodDw+lcHHDkL0hipGYAkWApoxae4kpKthaTsXU8QbH/nyp3s3HiN7sLobq46q1ww/XxApi4DJnHFdGsNAOCm99WJvfypd8II7FwWRkBBB/MtwRrrZrg+BFEt1TEqmKzYL3MpVtQuqnqh1Vx1H0vTuDboRGht7yNjw/I3VD1/8U3gnjkT3bllVbGOSxPuyeKsRqYyf89ab4nCtDcOCGtca3DA/iUj4h30jqW0uTnHAv8AZG/ixkqVaxYcA3HjyNS8O+mLVcsixzgcM6gn1FQWHw4te+fqNRr1A5+dqkI8QvunWy9h1Ct+KxzEg662I8daScYy95WdTa4PcXvFiJdFjjiHC6KFP9xuefKmcEAS7E55LX4/5599ewYpgQQqEklRnFxe57XS9rD050rjcTlZXkcO/AgWFlNwQANOJv5V1LT3Uge+7OtlYiNZjK7aBRYkE6kdrQcCOFqaHEGWYleyWJvYWCrw179fnSpTU5DlLDtDSwHUk/D5UiI+yVjGYcWbUZgOJ04IDbU11VdnCcws6gZUIsumhpDakxKZE1Zza3O3E1HxAvcdiNkUdotbxGg7QI1y8uRoiXO2dtBwTMDkPdnHwt31NY0nZWO+w92VATN2QAYxrc8+HMZhVoSQgVTMPtZ4WY5SwOmuvD+bn41J4XetD8V1+dTzYpy3SNMZriy0YXarpwYj6VKR70yDiAfUVV8NtBH4G/hxpdY89wrBSdATw7qwzxRfvIpdlkfeySxsB6monH7ZJuXaw8gOdVnGRYiNsryW6EKNR3GnmxMVh0a88Xvr83YtbwHAelMuzwgrW/wGSb4LbuzuxJjGDyq0eGBB7QKtLzsAdRH1bny6jUALVSdh7xiJ0XOWw0miFjcxtyUk65TyvV3r1OzODh3DB2iM1LvFc3/2LPi8E8OHZFZyM2YkBkGpUEA2JIHda4518+7b3WxeEP38EiD81rp/et1+dfUteEVpIWfIvvL8KeQJbxrSvbhGqzYZVRV7EjEqoBJJUa248Pmaz/C4YsCeQ0+pJ9BSSdFY2xo7kmy+ZrtcIOetKDThQGpbrgavM7QAcKR2gLp4daUU0njQMut/+aVcnXwNcHi/dkEAMQDYMLrqLXI51KYKRgFBdhAzZQxtYPl1sNSBcjUchUEtPdmzASoZBmRTqp4W5innHaycXew9yvBmQopLW4/EOtuqkX7iDeutnbRYRlGyvGP+m97dew/4W8CL251JbTljWaMYV3liJFoGJJW97qp5jU25i9NBHFfKkoQNdWDq1+FgHXVRY/iHjao2pK2uvwDi4uhJoIXHYlaPoJR2f6RKv6iiHY0gtYo4veyyxnXhwve9d7QSVRlK5VCG5Km+W2gYnR7ciL8taaSACMCwY62YFRca2t2Q1/MimV1s+voLsOm2XKL6xqpPB3j58dAx6dKRXCQr2i8kpXUiNMqjxc/W1IR4UMM1jkUgPy63sSfjIF/WnGGhKv7tWAbQgvZbW1BVzqAwIOg50O149fUDwY3OCuipb4FH1a976cdbc6dxZWVXw5926a9pxc94JsD0K+BA402J9yVz5WAuBGHOZTfTVOfQ3PGuRIi4m00bKgYF0J1PA6nTQjpS1fHX7GS3FHQTXk93kiXSVozexbUHITombppryp8pAupKpIRdTxhnXvU/Cx69eNWrb+y0ZBtDZ4GUC08IHZK2sTl6W4jz63p+MaLJdATh5D8JN2hk6A8bfUeFShNZFt16dc+hdLTs/wCeuvXYd7HWyWK5bkm18wpzPsyKTigv1Gh+VNtmBRGMpJB66+NPA3fSSvU2ilJrch8RsAqc0L+R4+RrvZ23jmyS6Hrw9alM9R219niRbgdsc+vcadS1bT+YtOO8SwpiPfRmJrZuKHv5C/Q1TpdphSVZSGFwRbW4/wCae7B2gSut8yG1aluvu1gMfGXmwyNKhAZrspa+oLZWFzyuelGOCU9DOyyuMdUTLNn7cmcGCFGkL8FUFmuNdANa+g92DN9li+0rlmCgMLgnTQXIJF7WpfZmwoMMLQQxxA8cihSfEjU+dPq1xxxi7RmyZ55FUgoooqhExz25RkYjCtY2MTi/eGBt/u+dV/c3CLPHPF+PKSvmCv1rVPafu0cXgWyLmmiPvI7C5NvjUeK305kCsN2JtVsPMsi8VOoPTmKhng5Rdcl8TXiN5EKkg8RcEeF68Bq67zbETEx/bMMLhheRByOtz4VS/wB/WkhNTVoeqdM6FJ4mWynry8aUB/frSOKcBdePLxp1ycfBGgUqpsK5HWuC1X5IrYWgnZTmBsRwp3FigUIdQwVGC8jnc6Ekam2p1pnFhiSB+7UrFgmI6C/P60ro6myRw06hzklZCDlGYZhkynMT5i1u+vPtRMeQyRspysAc3YJDHsdLWsbaaio/E4TIBre5PpUjg9mR3XNcjMt+8X1+VSkopWOt9qOY9pSElveqpYEHTjYZhcWsbk2ueYr0yK2VZJGcKyAAWA924u1jxuDp5URbKRmAF9Tb513jtghSLMdbnrYXOUf80twujtNeB7h8oQCwAbNBLpqGvmR79b24flrnHIZosx/iwdiTvQaK3lw8LU1bByAEcQ57Vuo4H9aUXFOsmbLqFs45MvC/pb611R3tddfo7aquuv7Jrcfe1sNJlY3jbRhyse6l97tlDCye8hF8LiNQOSt07rcu6qpikCvdD2TqO7uPeKte7+2BNA2Gk15pfkwqWTHol7WPHivz/BSD1918rgbYGZSgKiw5gdedL+8ptFGFuAANdfGvS9K1bOoXElq4eXSkhJXkyGxXgT8hXKO2M9kx2zt1PyrV/ZCpJxB/CAi+epP776y9bAAAX4ADmSeA7yf1redxt3zhMIiMLSN25P625f6RZfKtEFqlqITdRosFFFFaDOFFFFABWV+072bly2LwiEuTeaNeLcO2g/NxLDne/HjqlFB1Oj5n3c3kkwr5luV/EvI9asO8uw45ovtmFtlI+8QfhPM+GtT3tQ9m57WMwia6tNGvPmXQDnzYc+I1vek7mbxHDzAMfun0ccrHnWTLjcXrj/00RlqVMhW/fzphi5LtbpVp3x2P7ic5R93J2k8DfQeBquLhRck6/s1XHJNahZJvYQgwxY91P/s63BtwGndavSK6JocmzqikdL5V1avFNdCkocabT+EeNPYZeyD4Ux2ieyPGnMY7PpTPhHFySOy1HvY7/nH1p3tcdpemQfrUdsx/vYx/OPrT7bYKuoOnYH61B1rH8BravGGvCkPe160tOcOHwCXPeOHId4qPOaFwRy1B6ipNpKJFDCzC/wC+VOpvxEcfFAm0A7k/m1t36Uur1Fx4PI9wdPnTl58veTwpXFeA2pvkfwyAHv69P+aSmxOmugHM/U02Mlhr5nvrUPZ37OPgxWLW50aKIjReYeQfm5heXE66Dscds5KdIPZruC2ZcXilsRrDGeI6SOOR/KOXHja2oUUVoSozN27CiiiunAooooAKKKKACvn72nbtLgsb92AsUw94oAACm+V1AHIGxH9VfQNUP2mbkT7RfDe5KKI/eZ2ckWze7tYAEt8J0rjGi6ZnY3ignw8UeIBLx6ZrkacOQrxN38JMPuZ8jdG1FWCX2FSgdnFoT0aJlHqGP0qsbwezrG4NS7xiSMcXiJYAdStgyjvtYdayvs7Xuto0LJF8oQ2nuniIAWKh0/Muo5+lQ1qldg74zYc6NnTmrai1TzpgscLqfs8x4/lPly8qTXOHvrbzQ2m/dKcGr0PU7jNzJk4FHXkQwH1qLxOzGjBva45D92FUWSEuGLTIyc5nA6U5eSy03jjtrpfn8q4kmqr3FQ7gm4MOWtWvevCq8MWITUEWbuvcj53FUaGaxtyq7bn7eiKNhMT/AA5PhPQ/prWfNFxamvD7FIu9itKbV6asG1NyJkYmIrJGeBBHDleo8bvy/isvnf5DxoWWD8TlPyGBanmF2Y79FHU6eg40M0cV76t6n05U1l2s/I2Hz8zXe8/dGpLkn4dgQgfeTWPko+evyqG2xgollBifMtvEg+ld7K3exeK1ggkkB/HbKnP8bWX51NN7K9pWv7lCeglS/wAzb512GKadtiSnDgcezLdcYvFZ5BeGCzEcme/YU9RoWI7gOBrdKpvss2NLhsGyTRmOQzMSDa9rKAbi9xpVyrTFbGeTthRRRTChRRRQAUUUUAFFFFABRRRQAUUUUAU7ez2X4XGZnUe4nOvvEGjH+dNA3joe+sl21uDjcIzBomkRRf3kQZ0trxsLg+Ir6LooOp0fLSbXkHCRtOV/3akZscXOrEm+gvc68AB1r6Zxm7eFmbNLhoJGP4niRj6kXpTCbDw8RBjghQjhljRbeFhSaEU9q2YHsz2f4qfCz4kqYkijZkDqQ0hTUhV4gWB1I1NgOZFNQ19dkV88e0vcF8BOZY1JwsrXQjhGx1923QflPMacRTUKpblTgXNZebMoHibD9asu+G5M+zpDmBeC/YmA07g9vgfuOh5d1j9kPs9MrLjcQPu0N4UI+Nh+M/yg8OpF+A12iaBXUqyhlYWIIBBB5EHQiuaTrnufLuG27KgssjAdL15NtmRvic+tvpW8Yj2TbNf/APHy/wBEki/INYelOdlezfZ+HbPHh1LDgXLSEd4zkgHvFJ7KN3Q3tpGK7u7jYvHEGKMrGf8AqyXVP9Nxd/8ASD4ita3Z9lGFwtnlH2iUfikAyA/yx6jzNz31drUVRKibk2eBbV7RRXRQooooAKKKKACiiigAooooAKKKKACiiigAooooAKKKKACiiigAprtPApNE8cqh0dSGU8CKKKAFsOgCqAAAAAABYADgABwFKUUUAFFFFABRRRQAUUUUAFFFFABRRRQAUUUUAf/Z"/>
          <p:cNvSpPr>
            <a:spLocks noChangeAspect="1" noChangeArrowheads="1"/>
          </p:cNvSpPr>
          <p:nvPr/>
        </p:nvSpPr>
        <p:spPr bwMode="auto">
          <a:xfrm>
            <a:off x="155575" y="-1036638"/>
            <a:ext cx="2114550" cy="21621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00" name="Picture 8" descr="https://encrypted-tbn0.gstatic.com/images?q=tbn:ANd9GcTo9Gqr0PtHvVb3hk-9bDKHF1EK2mFc3c7YzEkrAuJlZ8UlHK4ZI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661248"/>
            <a:ext cx="843170" cy="862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 in curriculum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period in which curricula are supposed to affect the students is so extended </a:t>
            </a:r>
          </a:p>
          <a:p>
            <a:r>
              <a:rPr lang="en-GB" dirty="0" smtClean="0"/>
              <a:t>The extraneous variables are usually not in the subject of investigation</a:t>
            </a:r>
          </a:p>
          <a:p>
            <a:r>
              <a:rPr lang="en-GB" dirty="0" smtClean="0"/>
              <a:t>Difficult to maintain random assignment needed in true experiment ( -&gt; quasi experiment) (Schmidt, et al., 1987).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z="1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/>
              <a:t>2</a:t>
            </a:fld>
            <a:endParaRPr lang="en-US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extraneous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600" dirty="0" smtClean="0"/>
              <a:t>admission procedures;</a:t>
            </a:r>
          </a:p>
          <a:p>
            <a:r>
              <a:rPr lang="en-GB" sz="2600" dirty="0" smtClean="0"/>
              <a:t>differential attrition of students in the course of program </a:t>
            </a:r>
          </a:p>
          <a:p>
            <a:r>
              <a:rPr lang="en-GB" sz="2600" dirty="0" smtClean="0"/>
              <a:t>unforeseen and undocumented changes in a program that affect its outcomes</a:t>
            </a:r>
          </a:p>
          <a:p>
            <a:r>
              <a:rPr lang="en-GB" sz="2600" dirty="0" smtClean="0"/>
              <a:t>difficulty in composing adequate comparison groups that results in the tendency to use whoever is available</a:t>
            </a:r>
          </a:p>
          <a:p>
            <a:r>
              <a:rPr lang="en-GB" sz="2600" dirty="0" smtClean="0"/>
              <a:t>the use of volunteers </a:t>
            </a:r>
          </a:p>
          <a:p>
            <a:r>
              <a:rPr lang="en-GB" sz="2600" dirty="0" smtClean="0"/>
              <a:t>low response rate </a:t>
            </a:r>
          </a:p>
          <a:p>
            <a:r>
              <a:rPr lang="en-GB" sz="2600" dirty="0" smtClean="0"/>
              <a:t>differential exposure to the instrument used to measure curriculum effects</a:t>
            </a:r>
          </a:p>
          <a:p>
            <a:pPr algn="r">
              <a:buNone/>
            </a:pPr>
            <a:r>
              <a:rPr lang="en-GB" sz="2400" dirty="0" smtClean="0"/>
              <a:t>(Schmidt, et al., 1987).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PBL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 clear definition of PBL as a mode of teaching and learning</a:t>
            </a:r>
          </a:p>
          <a:p>
            <a:r>
              <a:rPr lang="en-GB" dirty="0" smtClean="0"/>
              <a:t>studies on the comparison of PBL and non PBL curriculum often fail to identify the non-PBL curriculum</a:t>
            </a:r>
          </a:p>
          <a:p>
            <a:r>
              <a:rPr lang="en-GB" dirty="0" smtClean="0"/>
              <a:t>PBL research is focusing on alumni outcomes as a mechanism to measure institutional excellence.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en-US" dirty="0" smtClean="0"/>
              <a:t>The graduate survey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9552" y="764704"/>
          <a:ext cx="8229600" cy="580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8616"/>
                <a:gridCol w="5770984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dirty="0" smtClean="0">
                          <a:latin typeface="Calibri"/>
                          <a:ea typeface="Calibri"/>
                          <a:cs typeface="Times New Roman"/>
                        </a:rPr>
                        <a:t>Survey</a:t>
                      </a:r>
                      <a:r>
                        <a:rPr lang="en-GB" sz="2400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name</a:t>
                      </a:r>
                      <a:endParaRPr lang="en-GB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Graduate</a:t>
                      </a:r>
                      <a:r>
                        <a:rPr lang="en-GB" baseline="0" noProof="0" dirty="0" smtClean="0"/>
                        <a:t> survey for medicine graduates - </a:t>
                      </a:r>
                      <a:r>
                        <a:rPr lang="en-GB" baseline="0" noProof="0" dirty="0" err="1" smtClean="0"/>
                        <a:t>Gradmedic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dirty="0" smtClean="0">
                          <a:latin typeface="+mn-lt"/>
                          <a:ea typeface="Times New Roman"/>
                          <a:cs typeface="Times New Roman"/>
                        </a:rPr>
                        <a:t>Purposes</a:t>
                      </a:r>
                      <a:endParaRPr lang="en-GB" sz="24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Main objectives are to:</a:t>
                      </a:r>
                      <a:endParaRPr lang="en-GB" sz="1800" noProof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Evaluate the curriculum</a:t>
                      </a:r>
                      <a:endParaRPr lang="en-GB" sz="1800" noProof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800" noProof="0" dirty="0" smtClean="0">
                          <a:latin typeface="+mn-lt"/>
                          <a:ea typeface="Times New Roman"/>
                          <a:cs typeface="Times New Roman"/>
                        </a:rPr>
                        <a:t>Develop 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a questionnaire to evaluate PBL implementation </a:t>
                      </a:r>
                      <a:endParaRPr lang="en-GB" sz="1800" noProof="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/>
                        <a:defRPr/>
                      </a:pPr>
                      <a:r>
                        <a:rPr lang="en-GB" sz="1800" noProof="0" dirty="0" smtClean="0">
                          <a:latin typeface="+mn-lt"/>
                          <a:ea typeface="Times New Roman"/>
                          <a:cs typeface="Times New Roman"/>
                        </a:rPr>
                        <a:t>Identify each </a:t>
                      </a:r>
                      <a:r>
                        <a:rPr lang="en-GB" sz="1800" noProof="0" dirty="0" smtClean="0">
                          <a:latin typeface="+mn-lt"/>
                          <a:ea typeface="Times New Roman"/>
                          <a:cs typeface="Times New Roman"/>
                        </a:rPr>
                        <a:t>phase of </a:t>
                      </a:r>
                      <a:r>
                        <a:rPr lang="en-GB" sz="1800" noProof="0" dirty="0" smtClean="0">
                          <a:latin typeface="+mn-lt"/>
                          <a:ea typeface="Times New Roman"/>
                          <a:cs typeface="Times New Roman"/>
                        </a:rPr>
                        <a:t>PBL curriculum and its effect to graduates competencies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Prototype for a 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national</a:t>
                      </a:r>
                      <a:r>
                        <a:rPr lang="en-GB" sz="1800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international 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survey of medicine graduates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Field phase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March 15th - May 31st, 2012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Calibri"/>
                          <a:cs typeface="Times New Roman"/>
                        </a:rPr>
                        <a:t>Time dimension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Calibri"/>
                          <a:cs typeface="Times New Roman"/>
                        </a:rPr>
                        <a:t>Cross-sectional</a:t>
                      </a:r>
                      <a:r>
                        <a:rPr lang="en-GB" sz="1800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survey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Target population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Graduates of Medicine Faculty, </a:t>
                      </a:r>
                      <a:r>
                        <a:rPr lang="en-GB" sz="1800" noProof="0" dirty="0" err="1" smtClean="0">
                          <a:latin typeface="Calibri"/>
                          <a:ea typeface="Times New Roman"/>
                          <a:cs typeface="Times New Roman"/>
                        </a:rPr>
                        <a:t>Gadjah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800" noProof="0" dirty="0" err="1" smtClean="0">
                          <a:latin typeface="Calibri"/>
                          <a:ea typeface="Times New Roman"/>
                          <a:cs typeface="Times New Roman"/>
                        </a:rPr>
                        <a:t>Mada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University,  graduated between 2009 and 2011.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Sampling frame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Email and telephone list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Total respondent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225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Response rate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39.1 %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Languages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err="1" smtClean="0">
                          <a:latin typeface="Calibri"/>
                          <a:ea typeface="Times New Roman"/>
                          <a:cs typeface="Times New Roman"/>
                        </a:rPr>
                        <a:t>Bahasa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Indonesia and English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smtClean="0">
                          <a:latin typeface="Calibri"/>
                          <a:ea typeface="Times New Roman"/>
                          <a:cs typeface="Times New Roman"/>
                        </a:rPr>
                        <a:t>Mode of administration</a:t>
                      </a:r>
                      <a:endParaRPr lang="en-GB" sz="18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Online questionnaire</a:t>
                      </a:r>
                      <a:r>
                        <a:rPr lang="en-GB" sz="1800" baseline="0" noProof="0" dirty="0" smtClean="0">
                          <a:latin typeface="Calibri"/>
                          <a:ea typeface="Times New Roman"/>
                          <a:cs typeface="Times New Roman"/>
                        </a:rPr>
                        <a:t> and </a:t>
                      </a: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paper questionnaire by request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2400" noProof="0" smtClean="0">
                          <a:latin typeface="Calibri"/>
                          <a:ea typeface="Times New Roman"/>
                          <a:cs typeface="Times New Roman"/>
                        </a:rPr>
                        <a:t>Web link</a:t>
                      </a:r>
                      <a:endParaRPr lang="en-GB" sz="2400" noProof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 noProof="0" dirty="0" smtClean="0">
                          <a:latin typeface="Calibri"/>
                          <a:ea typeface="Times New Roman"/>
                          <a:cs typeface="Times New Roman"/>
                        </a:rPr>
                        <a:t>http://www.gradmedic.com</a:t>
                      </a:r>
                      <a:endParaRPr lang="en-GB" sz="18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graduate survey helps PBL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err="1" smtClean="0"/>
              <a:t>Operationalization</a:t>
            </a:r>
            <a:r>
              <a:rPr lang="en-GB" dirty="0" smtClean="0"/>
              <a:t> of PBL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Identification of </a:t>
            </a:r>
            <a:r>
              <a:rPr lang="en-US" dirty="0" smtClean="0"/>
              <a:t>extraneous variables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Long term impact of PBL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Identification of each </a:t>
            </a:r>
            <a:r>
              <a:rPr lang="en-GB" dirty="0" smtClean="0"/>
              <a:t>phase in </a:t>
            </a:r>
            <a:r>
              <a:rPr lang="en-GB" dirty="0" smtClean="0"/>
              <a:t>PBL process and its effects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Development of causal model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Generalization of result</a:t>
            </a:r>
            <a:endParaRPr lang="de-D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8000" b="1" dirty="0" err="1" smtClean="0"/>
              <a:t>Terima</a:t>
            </a:r>
            <a:r>
              <a:rPr lang="en-US" sz="8000" b="1" dirty="0" smtClean="0"/>
              <a:t> </a:t>
            </a:r>
            <a:r>
              <a:rPr lang="en-US" sz="8000" b="1" dirty="0" err="1" smtClean="0"/>
              <a:t>kasih</a:t>
            </a:r>
            <a:r>
              <a:rPr lang="en-US" sz="8000" b="1" dirty="0" smtClean="0"/>
              <a:t>!</a:t>
            </a:r>
            <a:endParaRPr lang="en-US" sz="8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26E0-9A95-4CC4-906D-8C6188C62E5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On-screen Show (4:3)</PresentationFormat>
  <Paragraphs>67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How graduate survey help curriculum research</vt:lpstr>
      <vt:lpstr>Difficulties in curriculum research</vt:lpstr>
      <vt:lpstr>The extraneous variables</vt:lpstr>
      <vt:lpstr>PBL research</vt:lpstr>
      <vt:lpstr>The graduate survey</vt:lpstr>
      <vt:lpstr>How graduate survey helps PBL research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graduate survey help curriculum research</dc:title>
  <dc:creator>Bhina</dc:creator>
  <cp:lastModifiedBy>Bhina</cp:lastModifiedBy>
  <cp:revision>147</cp:revision>
  <dcterms:created xsi:type="dcterms:W3CDTF">2012-10-15T21:59:07Z</dcterms:created>
  <dcterms:modified xsi:type="dcterms:W3CDTF">2012-10-21T14:42:45Z</dcterms:modified>
</cp:coreProperties>
</file>