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theme/theme5.xml" ContentType="application/vnd.openxmlformats-officedocument.them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drawings/drawing2.xml" ContentType="application/vnd.openxmlformats-officedocument.drawingml.chartshapes+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drawings/drawing3.xml" ContentType="application/vnd.openxmlformats-officedocument.drawingml.chartshapes+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drawings/drawing1.xml" ContentType="application/vnd.openxmlformats-officedocument.drawingml.chartshapes+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5" r:id="rId2"/>
    <p:sldMasterId id="2147483687" r:id="rId3"/>
  </p:sldMasterIdLst>
  <p:notesMasterIdLst>
    <p:notesMasterId r:id="rId59"/>
  </p:notesMasterIdLst>
  <p:handoutMasterIdLst>
    <p:handoutMasterId r:id="rId60"/>
  </p:handoutMasterIdLst>
  <p:sldIdLst>
    <p:sldId id="275" r:id="rId4"/>
    <p:sldId id="455" r:id="rId5"/>
    <p:sldId id="472" r:id="rId6"/>
    <p:sldId id="330" r:id="rId7"/>
    <p:sldId id="473" r:id="rId8"/>
    <p:sldId id="474" r:id="rId9"/>
    <p:sldId id="475" r:id="rId10"/>
    <p:sldId id="476" r:id="rId11"/>
    <p:sldId id="478" r:id="rId12"/>
    <p:sldId id="477" r:id="rId13"/>
    <p:sldId id="480" r:id="rId14"/>
    <p:sldId id="479" r:id="rId15"/>
    <p:sldId id="481" r:id="rId16"/>
    <p:sldId id="482" r:id="rId17"/>
    <p:sldId id="485" r:id="rId18"/>
    <p:sldId id="289" r:id="rId19"/>
    <p:sldId id="484" r:id="rId20"/>
    <p:sldId id="483" r:id="rId21"/>
    <p:sldId id="486" r:id="rId22"/>
    <p:sldId id="504" r:id="rId23"/>
    <p:sldId id="505" r:id="rId24"/>
    <p:sldId id="487" r:id="rId25"/>
    <p:sldId id="294" r:id="rId26"/>
    <p:sldId id="295" r:id="rId27"/>
    <p:sldId id="296" r:id="rId28"/>
    <p:sldId id="488" r:id="rId29"/>
    <p:sldId id="297" r:id="rId30"/>
    <p:sldId id="298" r:id="rId31"/>
    <p:sldId id="468" r:id="rId32"/>
    <p:sldId id="299" r:id="rId33"/>
    <p:sldId id="489" r:id="rId34"/>
    <p:sldId id="301" r:id="rId35"/>
    <p:sldId id="490" r:id="rId36"/>
    <p:sldId id="328" r:id="rId37"/>
    <p:sldId id="302" r:id="rId38"/>
    <p:sldId id="495" r:id="rId39"/>
    <p:sldId id="510" r:id="rId40"/>
    <p:sldId id="511" r:id="rId41"/>
    <p:sldId id="513" r:id="rId42"/>
    <p:sldId id="528" r:id="rId43"/>
    <p:sldId id="514" r:id="rId44"/>
    <p:sldId id="515" r:id="rId45"/>
    <p:sldId id="516" r:id="rId46"/>
    <p:sldId id="517" r:id="rId47"/>
    <p:sldId id="518" r:id="rId48"/>
    <p:sldId id="519" r:id="rId49"/>
    <p:sldId id="520" r:id="rId50"/>
    <p:sldId id="523" r:id="rId51"/>
    <p:sldId id="521" r:id="rId52"/>
    <p:sldId id="522" r:id="rId53"/>
    <p:sldId id="524" r:id="rId54"/>
    <p:sldId id="525" r:id="rId55"/>
    <p:sldId id="526" r:id="rId56"/>
    <p:sldId id="527" r:id="rId57"/>
    <p:sldId id="509" r:id="rId58"/>
  </p:sldIdLst>
  <p:sldSz cx="9144000" cy="6858000" type="screen4x3"/>
  <p:notesSz cx="6858000" cy="92964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26C4"/>
    <a:srgbClr val="FFDD71"/>
    <a:srgbClr val="FFE79B"/>
    <a:srgbClr val="FFD85D"/>
    <a:srgbClr val="8383D7"/>
    <a:srgbClr val="00BBFE"/>
    <a:srgbClr val="6666FF"/>
    <a:srgbClr val="B88C00"/>
    <a:srgbClr val="0079A4"/>
    <a:srgbClr val="6B6BC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94444" autoAdjust="0"/>
  </p:normalViewPr>
  <p:slideViewPr>
    <p:cSldViewPr>
      <p:cViewPr>
        <p:scale>
          <a:sx n="70" d="100"/>
          <a:sy n="70" d="100"/>
        </p:scale>
        <p:origin x="-1398" y="-54"/>
      </p:cViewPr>
      <p:guideLst>
        <p:guide orient="horz" pos="2160"/>
        <p:guide pos="2880"/>
      </p:guideLst>
    </p:cSldViewPr>
  </p:slideViewPr>
  <p:outlineViewPr>
    <p:cViewPr>
      <p:scale>
        <a:sx n="33" d="100"/>
        <a:sy n="33" d="100"/>
      </p:scale>
      <p:origin x="42" y="11844"/>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Foglio_di_lavoro_di_Microsoft_Office_Excel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Foglio_di_lavoro_di_Microsoft_Office_Excel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Foglio_di_lavoro_di_Microsoft_Office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it-IT"/>
  <c:chart>
    <c:autoTitleDeleted val="1"/>
    <c:plotArea>
      <c:layout>
        <c:manualLayout>
          <c:layoutTarget val="inner"/>
          <c:xMode val="edge"/>
          <c:yMode val="edge"/>
          <c:x val="0.44989094461207502"/>
          <c:y val="0"/>
          <c:w val="0.51687424764043577"/>
          <c:h val="0.93442622950819865"/>
        </c:manualLayout>
      </c:layout>
      <c:barChart>
        <c:barDir val="bar"/>
        <c:grouping val="percentStacked"/>
        <c:ser>
          <c:idx val="0"/>
          <c:order val="0"/>
          <c:tx>
            <c:strRef>
              <c:f>Sheet1!$B$1</c:f>
              <c:strCache>
                <c:ptCount val="1"/>
                <c:pt idx="0">
                  <c:v>lavorano</c:v>
                </c:pt>
              </c:strCache>
            </c:strRef>
          </c:tx>
          <c:spPr>
            <a:gradFill rotWithShape="0">
              <a:gsLst>
                <a:gs pos="0">
                  <a:srgbClr val="0000FF">
                    <a:gamma/>
                    <a:shade val="46275"/>
                    <a:invGamma/>
                  </a:srgbClr>
                </a:gs>
                <a:gs pos="100000">
                  <a:srgbClr val="0000FF"/>
                </a:gs>
              </a:gsLst>
              <a:lin ang="5400000" scaled="1"/>
            </a:gradFill>
            <a:ln w="40795">
              <a:noFill/>
            </a:ln>
          </c:spPr>
          <c:dLbls>
            <c:dLbl>
              <c:idx val="0"/>
              <c:layout/>
              <c:tx>
                <c:rich>
                  <a:bodyPr/>
                  <a:lstStyle/>
                  <a:p>
                    <a:r>
                      <a:rPr lang="en-US" sz="1600" smtClean="0"/>
                      <a:t>75.4</a:t>
                    </a:r>
                    <a:endParaRPr lang="en-US" sz="1600"/>
                  </a:p>
                </c:rich>
              </c:tx>
              <c:dLblPos val="ctr"/>
              <c:showVal val="1"/>
            </c:dLbl>
            <c:dLbl>
              <c:idx val="2"/>
              <c:layout/>
              <c:tx>
                <c:rich>
                  <a:bodyPr/>
                  <a:lstStyle/>
                  <a:p>
                    <a:r>
                      <a:rPr lang="en-US" sz="1600" smtClean="0"/>
                      <a:t>47.1</a:t>
                    </a:r>
                    <a:endParaRPr lang="en-US" sz="1600"/>
                  </a:p>
                </c:rich>
              </c:tx>
              <c:dLblPos val="ctr"/>
              <c:showVal val="1"/>
            </c:dLbl>
            <c:dLbl>
              <c:idx val="3"/>
              <c:layout/>
              <c:tx>
                <c:rich>
                  <a:bodyPr/>
                  <a:lstStyle/>
                  <a:p>
                    <a:r>
                      <a:rPr lang="en-US" sz="1600" smtClean="0"/>
                      <a:t>48.5</a:t>
                    </a:r>
                    <a:endParaRPr lang="en-US" sz="1600"/>
                  </a:p>
                </c:rich>
              </c:tx>
              <c:dLblPos val="ctr"/>
              <c:showVal val="1"/>
            </c:dLbl>
            <c:dLbl>
              <c:idx val="4"/>
              <c:layout/>
              <c:tx>
                <c:rich>
                  <a:bodyPr/>
                  <a:lstStyle/>
                  <a:p>
                    <a:r>
                      <a:rPr lang="en-US" sz="1600" smtClean="0"/>
                      <a:t>50.2</a:t>
                    </a:r>
                    <a:endParaRPr lang="en-US" sz="1600"/>
                  </a:p>
                </c:rich>
              </c:tx>
              <c:dLblPos val="ctr"/>
              <c:showVal val="1"/>
            </c:dLbl>
            <c:dLbl>
              <c:idx val="5"/>
              <c:layout/>
              <c:tx>
                <c:rich>
                  <a:bodyPr/>
                  <a:lstStyle/>
                  <a:p>
                    <a:r>
                      <a:rPr lang="en-US" sz="1600" smtClean="0"/>
                      <a:t>62.3</a:t>
                    </a:r>
                    <a:endParaRPr lang="en-US" sz="1600"/>
                  </a:p>
                </c:rich>
              </c:tx>
              <c:dLblPos val="ctr"/>
              <c:showVal val="1"/>
            </c:dLbl>
            <c:dLbl>
              <c:idx val="6"/>
              <c:layout/>
              <c:tx>
                <c:rich>
                  <a:bodyPr/>
                  <a:lstStyle/>
                  <a:p>
                    <a:r>
                      <a:rPr lang="en-US" sz="1600" smtClean="0"/>
                      <a:t>66.3</a:t>
                    </a:r>
                    <a:endParaRPr lang="en-US" sz="1600"/>
                  </a:p>
                </c:rich>
              </c:tx>
              <c:dLblPos val="ctr"/>
              <c:showVal val="1"/>
            </c:dLbl>
            <c:dLbl>
              <c:idx val="7"/>
              <c:layout/>
              <c:tx>
                <c:rich>
                  <a:bodyPr/>
                  <a:lstStyle/>
                  <a:p>
                    <a:r>
                      <a:rPr lang="en-US" sz="1600" smtClean="0"/>
                      <a:t>68.8</a:t>
                    </a:r>
                    <a:endParaRPr lang="en-US" sz="1600"/>
                  </a:p>
                </c:rich>
              </c:tx>
              <c:dLblPos val="ctr"/>
              <c:showVal val="1"/>
            </c:dLbl>
            <c:dLbl>
              <c:idx val="8"/>
              <c:layout/>
              <c:tx>
                <c:rich>
                  <a:bodyPr/>
                  <a:lstStyle/>
                  <a:p>
                    <a:r>
                      <a:rPr lang="en-US" sz="1600" smtClean="0"/>
                      <a:t>72.3</a:t>
                    </a:r>
                    <a:endParaRPr lang="en-US" sz="1600"/>
                  </a:p>
                </c:rich>
              </c:tx>
              <c:dLblPos val="ctr"/>
              <c:showVal val="1"/>
            </c:dLbl>
            <c:dLbl>
              <c:idx val="9"/>
              <c:layout/>
              <c:tx>
                <c:rich>
                  <a:bodyPr/>
                  <a:lstStyle/>
                  <a:p>
                    <a:r>
                      <a:rPr lang="en-US" sz="1600" smtClean="0"/>
                      <a:t>77.9</a:t>
                    </a:r>
                    <a:endParaRPr lang="en-US" sz="1600"/>
                  </a:p>
                </c:rich>
              </c:tx>
              <c:dLblPos val="ctr"/>
              <c:showVal val="1"/>
            </c:dLbl>
            <c:dLbl>
              <c:idx val="10"/>
              <c:layout/>
              <c:tx>
                <c:rich>
                  <a:bodyPr/>
                  <a:lstStyle/>
                  <a:p>
                    <a:r>
                      <a:rPr lang="en-US" sz="1600" smtClean="0"/>
                      <a:t>80.6</a:t>
                    </a:r>
                    <a:endParaRPr lang="en-US" sz="1600"/>
                  </a:p>
                </c:rich>
              </c:tx>
              <c:dLblPos val="ctr"/>
              <c:showVal val="1"/>
            </c:dLbl>
            <c:dLbl>
              <c:idx val="11"/>
              <c:layout/>
              <c:tx>
                <c:rich>
                  <a:bodyPr/>
                  <a:lstStyle/>
                  <a:p>
                    <a:r>
                      <a:rPr lang="en-US" sz="1600" smtClean="0"/>
                      <a:t>83.4</a:t>
                    </a:r>
                    <a:endParaRPr lang="en-US" sz="1600"/>
                  </a:p>
                </c:rich>
              </c:tx>
              <c:dLblPos val="ctr"/>
              <c:showVal val="1"/>
            </c:dLbl>
            <c:dLbl>
              <c:idx val="12"/>
              <c:layout/>
              <c:tx>
                <c:rich>
                  <a:bodyPr/>
                  <a:lstStyle/>
                  <a:p>
                    <a:r>
                      <a:rPr lang="en-US" sz="1600" smtClean="0"/>
                      <a:t>84.1</a:t>
                    </a:r>
                    <a:endParaRPr lang="en-US" sz="1600"/>
                  </a:p>
                </c:rich>
              </c:tx>
              <c:dLblPos val="ctr"/>
              <c:showVal val="1"/>
            </c:dLbl>
            <c:dLbl>
              <c:idx val="13"/>
              <c:layout/>
              <c:tx>
                <c:rich>
                  <a:bodyPr/>
                  <a:lstStyle/>
                  <a:p>
                    <a:r>
                      <a:rPr lang="en-US" sz="1600" smtClean="0"/>
                      <a:t>84.7</a:t>
                    </a:r>
                    <a:endParaRPr lang="en-US" sz="1600"/>
                  </a:p>
                </c:rich>
              </c:tx>
              <c:dLblPos val="ctr"/>
              <c:showVal val="1"/>
            </c:dLbl>
            <c:dLbl>
              <c:idx val="14"/>
              <c:layout/>
              <c:tx>
                <c:rich>
                  <a:bodyPr/>
                  <a:lstStyle/>
                  <a:p>
                    <a:r>
                      <a:rPr lang="en-US" sz="1600" smtClean="0"/>
                      <a:t>85.8</a:t>
                    </a:r>
                    <a:endParaRPr lang="en-US" sz="1600"/>
                  </a:p>
                </c:rich>
              </c:tx>
              <c:dLblPos val="ctr"/>
              <c:showVal val="1"/>
            </c:dLbl>
            <c:dLbl>
              <c:idx val="15"/>
              <c:layout/>
              <c:tx>
                <c:rich>
                  <a:bodyPr/>
                  <a:lstStyle/>
                  <a:p>
                    <a:r>
                      <a:rPr lang="en-US" sz="1600" smtClean="0"/>
                      <a:t>85.8</a:t>
                    </a:r>
                    <a:endParaRPr lang="en-US" sz="1600"/>
                  </a:p>
                </c:rich>
              </c:tx>
              <c:dLblPos val="ctr"/>
              <c:showVal val="1"/>
            </c:dLbl>
            <c:dLbl>
              <c:idx val="16"/>
              <c:layout/>
              <c:tx>
                <c:rich>
                  <a:bodyPr/>
                  <a:lstStyle/>
                  <a:p>
                    <a:r>
                      <a:rPr lang="en-US" sz="1600" smtClean="0"/>
                      <a:t>97.2</a:t>
                    </a:r>
                    <a:endParaRPr lang="en-US" sz="1600"/>
                  </a:p>
                </c:rich>
              </c:tx>
              <c:dLblPos val="ctr"/>
              <c:showVal val="1"/>
            </c:dLbl>
            <c:numFmt formatCode="0.0" sourceLinked="0"/>
            <c:spPr>
              <a:noFill/>
              <a:ln w="40795">
                <a:noFill/>
              </a:ln>
            </c:spPr>
            <c:txPr>
              <a:bodyPr/>
              <a:lstStyle/>
              <a:p>
                <a:pPr>
                  <a:defRPr sz="1600" b="1" i="0" u="none" strike="noStrike" baseline="0">
                    <a:solidFill>
                      <a:srgbClr val="FFFFFF"/>
                    </a:solidFill>
                    <a:latin typeface="Verdana"/>
                    <a:ea typeface="Verdana"/>
                    <a:cs typeface="Verdana"/>
                  </a:defRPr>
                </a:pPr>
                <a:endParaRPr lang="it-IT"/>
              </a:p>
            </c:txPr>
            <c:dLblPos val="ctr"/>
            <c:showVal val="1"/>
          </c:dLbls>
          <c:cat>
            <c:strRef>
              <c:f>Sheet1!$A$2:$A$18</c:f>
              <c:strCache>
                <c:ptCount val="17"/>
                <c:pt idx="0">
                  <c:v>TOTAL</c:v>
                </c:pt>
                <c:pt idx="2">
                  <c:v>Geo-biology</c:v>
                </c:pt>
                <c:pt idx="3">
                  <c:v>Chemistry-pharmacology</c:v>
                </c:pt>
                <c:pt idx="4">
                  <c:v>Law</c:v>
                </c:pt>
                <c:pt idx="5">
                  <c:v>Sciences</c:v>
                </c:pt>
                <c:pt idx="6">
                  <c:v>Humanities</c:v>
                </c:pt>
                <c:pt idx="7">
                  <c:v>Agriculture</c:v>
                </c:pt>
                <c:pt idx="8">
                  <c:v>Psychology</c:v>
                </c:pt>
                <c:pt idx="9">
                  <c:v>Foreign languages</c:v>
                </c:pt>
                <c:pt idx="10">
                  <c:v>Social-political sciences</c:v>
                </c:pt>
                <c:pt idx="11">
                  <c:v>Education science</c:v>
                </c:pt>
                <c:pt idx="12">
                  <c:v>Physical education</c:v>
                </c:pt>
                <c:pt idx="13">
                  <c:v>Engineering</c:v>
                </c:pt>
                <c:pt idx="14">
                  <c:v>Architecture</c:v>
                </c:pt>
                <c:pt idx="15">
                  <c:v>Economics-statistics</c:v>
                </c:pt>
                <c:pt idx="16">
                  <c:v>Medical/healthcare prof.</c:v>
                </c:pt>
              </c:strCache>
            </c:strRef>
          </c:cat>
          <c:val>
            <c:numRef>
              <c:f>Sheet1!$B$2:$B$18</c:f>
              <c:numCache>
                <c:formatCode>General</c:formatCode>
                <c:ptCount val="17"/>
                <c:pt idx="0" formatCode="0.0">
                  <c:v>75.419530892307236</c:v>
                </c:pt>
                <c:pt idx="2" formatCode="0.0">
                  <c:v>47.0620284309542</c:v>
                </c:pt>
                <c:pt idx="3" formatCode="0.0">
                  <c:v>48.500500340992453</c:v>
                </c:pt>
                <c:pt idx="4" formatCode="0.0">
                  <c:v>50.176911668661994</c:v>
                </c:pt>
                <c:pt idx="5" formatCode="0.0">
                  <c:v>62.332861223177972</c:v>
                </c:pt>
                <c:pt idx="6" formatCode="0.0">
                  <c:v>66.266873943803262</c:v>
                </c:pt>
                <c:pt idx="7" formatCode="0.0">
                  <c:v>68.782550809872106</c:v>
                </c:pt>
                <c:pt idx="8" formatCode="0.0">
                  <c:v>72.303236469456849</c:v>
                </c:pt>
                <c:pt idx="9" formatCode="0.0">
                  <c:v>77.864854362911444</c:v>
                </c:pt>
                <c:pt idx="10" formatCode="0.0">
                  <c:v>80.584970316141408</c:v>
                </c:pt>
                <c:pt idx="11" formatCode="0.0">
                  <c:v>83.356236949332825</c:v>
                </c:pt>
                <c:pt idx="12" formatCode="0.0">
                  <c:v>84.10144947135953</c:v>
                </c:pt>
                <c:pt idx="13" formatCode="0.0">
                  <c:v>84.65849314925245</c:v>
                </c:pt>
                <c:pt idx="14" formatCode="0.0">
                  <c:v>85.756659749898319</c:v>
                </c:pt>
                <c:pt idx="15" formatCode="0.0">
                  <c:v>85.824430379266218</c:v>
                </c:pt>
                <c:pt idx="16" formatCode="0.0">
                  <c:v>97.153605309511008</c:v>
                </c:pt>
              </c:numCache>
            </c:numRef>
          </c:val>
        </c:ser>
        <c:ser>
          <c:idx val="1"/>
          <c:order val="1"/>
          <c:tx>
            <c:strRef>
              <c:f>Sheet1!$C$1</c:f>
              <c:strCache>
                <c:ptCount val="1"/>
                <c:pt idx="0">
                  <c:v>non cercano</c:v>
                </c:pt>
              </c:strCache>
            </c:strRef>
          </c:tx>
          <c:spPr>
            <a:gradFill rotWithShape="0">
              <a:gsLst>
                <a:gs pos="0">
                  <a:srgbClr val="FFFF00">
                    <a:gamma/>
                    <a:shade val="46275"/>
                    <a:invGamma/>
                  </a:srgbClr>
                </a:gs>
                <a:gs pos="100000">
                  <a:srgbClr val="FFFF00"/>
                </a:gs>
              </a:gsLst>
              <a:lin ang="5400000" scaled="1"/>
            </a:gradFill>
            <a:ln w="40795">
              <a:noFill/>
            </a:ln>
          </c:spPr>
          <c:cat>
            <c:strRef>
              <c:f>Sheet1!$A$2:$A$18</c:f>
              <c:strCache>
                <c:ptCount val="17"/>
                <c:pt idx="0">
                  <c:v>TOTAL</c:v>
                </c:pt>
                <c:pt idx="2">
                  <c:v>Geo-biology</c:v>
                </c:pt>
                <c:pt idx="3">
                  <c:v>Chemistry-pharmacology</c:v>
                </c:pt>
                <c:pt idx="4">
                  <c:v>Law</c:v>
                </c:pt>
                <c:pt idx="5">
                  <c:v>Sciences</c:v>
                </c:pt>
                <c:pt idx="6">
                  <c:v>Humanities</c:v>
                </c:pt>
                <c:pt idx="7">
                  <c:v>Agriculture</c:v>
                </c:pt>
                <c:pt idx="8">
                  <c:v>Psychology</c:v>
                </c:pt>
                <c:pt idx="9">
                  <c:v>Foreign languages</c:v>
                </c:pt>
                <c:pt idx="10">
                  <c:v>Social-political sciences</c:v>
                </c:pt>
                <c:pt idx="11">
                  <c:v>Education science</c:v>
                </c:pt>
                <c:pt idx="12">
                  <c:v>Physical education</c:v>
                </c:pt>
                <c:pt idx="13">
                  <c:v>Engineering</c:v>
                </c:pt>
                <c:pt idx="14">
                  <c:v>Architecture</c:v>
                </c:pt>
                <c:pt idx="15">
                  <c:v>Economics-statistics</c:v>
                </c:pt>
                <c:pt idx="16">
                  <c:v>Medical/healthcare prof.</c:v>
                </c:pt>
              </c:strCache>
            </c:strRef>
          </c:cat>
          <c:val>
            <c:numRef>
              <c:f>Sheet1!$C$2:$C$18</c:f>
              <c:numCache>
                <c:formatCode>General</c:formatCode>
                <c:ptCount val="17"/>
                <c:pt idx="0" formatCode="0.0">
                  <c:v>11.67156683235617</c:v>
                </c:pt>
                <c:pt idx="2" formatCode="0.0">
                  <c:v>28.016580398707386</c:v>
                </c:pt>
                <c:pt idx="3" formatCode="0.0">
                  <c:v>27.774189273660873</c:v>
                </c:pt>
                <c:pt idx="4" formatCode="0.0">
                  <c:v>26.939580640988922</c:v>
                </c:pt>
                <c:pt idx="5" formatCode="0.0">
                  <c:v>23.85355124587737</c:v>
                </c:pt>
                <c:pt idx="6" formatCode="0.0">
                  <c:v>13.89388335821077</c:v>
                </c:pt>
                <c:pt idx="7" formatCode="0.0">
                  <c:v>14.114663019827224</c:v>
                </c:pt>
                <c:pt idx="8" formatCode="0.0">
                  <c:v>8.6259789716965365</c:v>
                </c:pt>
                <c:pt idx="9" formatCode="0.0">
                  <c:v>8.3839971604246948</c:v>
                </c:pt>
                <c:pt idx="10" formatCode="0.0">
                  <c:v>5.3207462613766872</c:v>
                </c:pt>
                <c:pt idx="11" formatCode="0.0">
                  <c:v>4.9927863377877246</c:v>
                </c:pt>
                <c:pt idx="12" formatCode="0.0">
                  <c:v>7.3417048396662246</c:v>
                </c:pt>
                <c:pt idx="13" formatCode="0.0">
                  <c:v>8.9728801358445747</c:v>
                </c:pt>
                <c:pt idx="14" formatCode="0.0">
                  <c:v>5.4786053106510435</c:v>
                </c:pt>
                <c:pt idx="15" formatCode="0.0">
                  <c:v>6.9258742224337766</c:v>
                </c:pt>
                <c:pt idx="16" formatCode="0.0">
                  <c:v>1.306517781012452</c:v>
                </c:pt>
              </c:numCache>
            </c:numRef>
          </c:val>
        </c:ser>
        <c:ser>
          <c:idx val="2"/>
          <c:order val="2"/>
          <c:tx>
            <c:strRef>
              <c:f>Sheet1!$D$1</c:f>
              <c:strCache>
                <c:ptCount val="1"/>
                <c:pt idx="0">
                  <c:v>cercano</c:v>
                </c:pt>
              </c:strCache>
            </c:strRef>
          </c:tx>
          <c:spPr>
            <a:gradFill rotWithShape="0">
              <a:gsLst>
                <a:gs pos="0">
                  <a:srgbClr val="FF0000">
                    <a:gamma/>
                    <a:shade val="46275"/>
                    <a:invGamma/>
                  </a:srgbClr>
                </a:gs>
                <a:gs pos="100000">
                  <a:srgbClr val="FF0000"/>
                </a:gs>
              </a:gsLst>
              <a:lin ang="5400000" scaled="1"/>
            </a:gradFill>
            <a:ln w="40795">
              <a:noFill/>
            </a:ln>
          </c:spPr>
          <c:dLbls>
            <c:dLbl>
              <c:idx val="0"/>
              <c:layout>
                <c:manualLayout>
                  <c:x val="-1.2031580999212884E-16"/>
                  <c:y val="0"/>
                </c:manualLayout>
              </c:layout>
              <c:tx>
                <c:rich>
                  <a:bodyPr/>
                  <a:lstStyle/>
                  <a:p>
                    <a:r>
                      <a:rPr lang="en-US" sz="1600" smtClean="0"/>
                      <a:t>12.9</a:t>
                    </a:r>
                    <a:endParaRPr lang="en-US" sz="1600"/>
                  </a:p>
                </c:rich>
              </c:tx>
              <c:showVal val="1"/>
            </c:dLbl>
            <c:dLbl>
              <c:idx val="2"/>
              <c:layout/>
              <c:tx>
                <c:rich>
                  <a:bodyPr/>
                  <a:lstStyle/>
                  <a:p>
                    <a:r>
                      <a:rPr lang="en-US" sz="1600" smtClean="0"/>
                      <a:t>24.9</a:t>
                    </a:r>
                    <a:endParaRPr lang="en-US" sz="1600"/>
                  </a:p>
                </c:rich>
              </c:tx>
              <c:showVal val="1"/>
            </c:dLbl>
            <c:dLbl>
              <c:idx val="3"/>
              <c:layout/>
              <c:tx>
                <c:rich>
                  <a:bodyPr/>
                  <a:lstStyle/>
                  <a:p>
                    <a:r>
                      <a:rPr lang="en-US" sz="1600" smtClean="0"/>
                      <a:t>23.7</a:t>
                    </a:r>
                    <a:endParaRPr lang="en-US" sz="1600"/>
                  </a:p>
                </c:rich>
              </c:tx>
              <c:showVal val="1"/>
            </c:dLbl>
            <c:dLbl>
              <c:idx val="4"/>
              <c:layout/>
              <c:tx>
                <c:rich>
                  <a:bodyPr/>
                  <a:lstStyle/>
                  <a:p>
                    <a:r>
                      <a:rPr lang="en-US" sz="1600" smtClean="0"/>
                      <a:t>22.9</a:t>
                    </a:r>
                    <a:endParaRPr lang="en-US" sz="1600"/>
                  </a:p>
                </c:rich>
              </c:tx>
              <c:showVal val="1"/>
            </c:dLbl>
            <c:dLbl>
              <c:idx val="5"/>
              <c:layout/>
              <c:tx>
                <c:rich>
                  <a:bodyPr/>
                  <a:lstStyle/>
                  <a:p>
                    <a:r>
                      <a:rPr lang="en-US" sz="1600" smtClean="0"/>
                      <a:t>13.8</a:t>
                    </a:r>
                    <a:endParaRPr lang="en-US" sz="1600"/>
                  </a:p>
                </c:rich>
              </c:tx>
              <c:showVal val="1"/>
            </c:dLbl>
            <c:dLbl>
              <c:idx val="6"/>
              <c:layout/>
              <c:tx>
                <c:rich>
                  <a:bodyPr/>
                  <a:lstStyle/>
                  <a:p>
                    <a:r>
                      <a:rPr lang="en-US" sz="1600" smtClean="0"/>
                      <a:t>19.8</a:t>
                    </a:r>
                    <a:endParaRPr lang="en-US" sz="1600"/>
                  </a:p>
                </c:rich>
              </c:tx>
              <c:showVal val="1"/>
            </c:dLbl>
            <c:dLbl>
              <c:idx val="7"/>
              <c:layout/>
              <c:tx>
                <c:rich>
                  <a:bodyPr/>
                  <a:lstStyle/>
                  <a:p>
                    <a:r>
                      <a:rPr lang="en-US" sz="1600" smtClean="0"/>
                      <a:t>17.1</a:t>
                    </a:r>
                    <a:endParaRPr lang="en-US" sz="1600"/>
                  </a:p>
                </c:rich>
              </c:tx>
              <c:showVal val="1"/>
            </c:dLbl>
            <c:dLbl>
              <c:idx val="8"/>
              <c:layout/>
              <c:tx>
                <c:rich>
                  <a:bodyPr/>
                  <a:lstStyle/>
                  <a:p>
                    <a:r>
                      <a:rPr lang="en-US" sz="1600" smtClean="0"/>
                      <a:t>19.1</a:t>
                    </a:r>
                    <a:endParaRPr lang="en-US" sz="1600"/>
                  </a:p>
                </c:rich>
              </c:tx>
              <c:showVal val="1"/>
            </c:dLbl>
            <c:dLbl>
              <c:idx val="9"/>
              <c:layout/>
              <c:tx>
                <c:rich>
                  <a:bodyPr/>
                  <a:lstStyle/>
                  <a:p>
                    <a:r>
                      <a:rPr lang="en-US" sz="1600" smtClean="0"/>
                      <a:t>13.8</a:t>
                    </a:r>
                    <a:endParaRPr lang="en-US" sz="1600"/>
                  </a:p>
                </c:rich>
              </c:tx>
              <c:showVal val="1"/>
            </c:dLbl>
            <c:dLbl>
              <c:idx val="10"/>
              <c:layout/>
              <c:tx>
                <c:rich>
                  <a:bodyPr/>
                  <a:lstStyle/>
                  <a:p>
                    <a:r>
                      <a:rPr lang="en-US" sz="1600" smtClean="0"/>
                      <a:t>14.1</a:t>
                    </a:r>
                    <a:endParaRPr lang="en-US" sz="1600"/>
                  </a:p>
                </c:rich>
              </c:tx>
              <c:showVal val="1"/>
            </c:dLbl>
            <c:dLbl>
              <c:idx val="11"/>
              <c:layout/>
              <c:tx>
                <c:rich>
                  <a:bodyPr/>
                  <a:lstStyle/>
                  <a:p>
                    <a:r>
                      <a:rPr lang="en-US" sz="1600" smtClean="0"/>
                      <a:t>11.7</a:t>
                    </a:r>
                    <a:endParaRPr lang="en-US" sz="1600"/>
                  </a:p>
                </c:rich>
              </c:tx>
              <c:showVal val="1"/>
            </c:dLbl>
            <c:dLbl>
              <c:idx val="12"/>
              <c:layout/>
              <c:tx>
                <c:rich>
                  <a:bodyPr/>
                  <a:lstStyle/>
                  <a:p>
                    <a:r>
                      <a:rPr lang="en-US" sz="1600" smtClean="0"/>
                      <a:t>8.6</a:t>
                    </a:r>
                    <a:endParaRPr lang="en-US" sz="1600"/>
                  </a:p>
                </c:rich>
              </c:tx>
              <c:showVal val="1"/>
            </c:dLbl>
            <c:dLbl>
              <c:idx val="13"/>
              <c:layout>
                <c:manualLayout>
                  <c:x val="-3.3332140650799836E-3"/>
                  <c:y val="2.0229649605146831E-17"/>
                </c:manualLayout>
              </c:layout>
              <c:tx>
                <c:rich>
                  <a:bodyPr/>
                  <a:lstStyle/>
                  <a:p>
                    <a:r>
                      <a:rPr lang="en-US" sz="1600" smtClean="0"/>
                      <a:t>6.4</a:t>
                    </a:r>
                    <a:endParaRPr lang="en-US" sz="1600"/>
                  </a:p>
                </c:rich>
              </c:tx>
              <c:showVal val="1"/>
            </c:dLbl>
            <c:dLbl>
              <c:idx val="14"/>
              <c:layout/>
              <c:tx>
                <c:rich>
                  <a:bodyPr/>
                  <a:lstStyle/>
                  <a:p>
                    <a:r>
                      <a:rPr lang="en-US" sz="1600" smtClean="0"/>
                      <a:t>8.8</a:t>
                    </a:r>
                    <a:endParaRPr lang="en-US" sz="1600"/>
                  </a:p>
                </c:rich>
              </c:tx>
              <c:showVal val="1"/>
            </c:dLbl>
            <c:dLbl>
              <c:idx val="15"/>
              <c:layout/>
              <c:tx>
                <c:rich>
                  <a:bodyPr/>
                  <a:lstStyle/>
                  <a:p>
                    <a:r>
                      <a:rPr lang="en-US" sz="1600" smtClean="0"/>
                      <a:t>7.2</a:t>
                    </a:r>
                    <a:endParaRPr lang="en-US" sz="1600"/>
                  </a:p>
                </c:rich>
              </c:tx>
              <c:showVal val="1"/>
            </c:dLbl>
            <c:dLbl>
              <c:idx val="16"/>
              <c:delete val="1"/>
            </c:dLbl>
            <c:txPr>
              <a:bodyPr/>
              <a:lstStyle/>
              <a:p>
                <a:pPr>
                  <a:defRPr sz="1600" b="1">
                    <a:solidFill>
                      <a:schemeClr val="bg1"/>
                    </a:solidFill>
                  </a:defRPr>
                </a:pPr>
                <a:endParaRPr lang="it-IT"/>
              </a:p>
            </c:txPr>
            <c:showVal val="1"/>
          </c:dLbls>
          <c:cat>
            <c:strRef>
              <c:f>Sheet1!$A$2:$A$18</c:f>
              <c:strCache>
                <c:ptCount val="17"/>
                <c:pt idx="0">
                  <c:v>TOTAL</c:v>
                </c:pt>
                <c:pt idx="2">
                  <c:v>Geo-biology</c:v>
                </c:pt>
                <c:pt idx="3">
                  <c:v>Chemistry-pharmacology</c:v>
                </c:pt>
                <c:pt idx="4">
                  <c:v>Law</c:v>
                </c:pt>
                <c:pt idx="5">
                  <c:v>Sciences</c:v>
                </c:pt>
                <c:pt idx="6">
                  <c:v>Humanities</c:v>
                </c:pt>
                <c:pt idx="7">
                  <c:v>Agriculture</c:v>
                </c:pt>
                <c:pt idx="8">
                  <c:v>Psychology</c:v>
                </c:pt>
                <c:pt idx="9">
                  <c:v>Foreign languages</c:v>
                </c:pt>
                <c:pt idx="10">
                  <c:v>Social-political sciences</c:v>
                </c:pt>
                <c:pt idx="11">
                  <c:v>Education science</c:v>
                </c:pt>
                <c:pt idx="12">
                  <c:v>Physical education</c:v>
                </c:pt>
                <c:pt idx="13">
                  <c:v>Engineering</c:v>
                </c:pt>
                <c:pt idx="14">
                  <c:v>Architecture</c:v>
                </c:pt>
                <c:pt idx="15">
                  <c:v>Economics-statistics</c:v>
                </c:pt>
                <c:pt idx="16">
                  <c:v>Medical/healthcare prof.</c:v>
                </c:pt>
              </c:strCache>
            </c:strRef>
          </c:cat>
          <c:val>
            <c:numRef>
              <c:f>Sheet1!$D$2:$D$18</c:f>
              <c:numCache>
                <c:formatCode>General</c:formatCode>
                <c:ptCount val="17"/>
                <c:pt idx="0" formatCode="0.0">
                  <c:v>12.908902275337002</c:v>
                </c:pt>
                <c:pt idx="2" formatCode="0.0">
                  <c:v>24.921391170338786</c:v>
                </c:pt>
                <c:pt idx="3" formatCode="0.0">
                  <c:v>23.725310385346582</c:v>
                </c:pt>
                <c:pt idx="4" formatCode="0.0">
                  <c:v>22.88350769035058</c:v>
                </c:pt>
                <c:pt idx="5" formatCode="0.0">
                  <c:v>13.813587530944872</c:v>
                </c:pt>
                <c:pt idx="6" formatCode="0.0">
                  <c:v>19.839242697985256</c:v>
                </c:pt>
                <c:pt idx="7" formatCode="0.0">
                  <c:v>17.10278617030048</c:v>
                </c:pt>
                <c:pt idx="8" formatCode="0.0">
                  <c:v>19.070784558847059</c:v>
                </c:pt>
                <c:pt idx="9" formatCode="0.0">
                  <c:v>13.751148476663342</c:v>
                </c:pt>
                <c:pt idx="10" formatCode="0.0">
                  <c:v>14.094283422480418</c:v>
                </c:pt>
                <c:pt idx="11" formatCode="0.0">
                  <c:v>11.65097671287943</c:v>
                </c:pt>
                <c:pt idx="12" formatCode="0.0">
                  <c:v>8.5568456889742848</c:v>
                </c:pt>
                <c:pt idx="13" formatCode="0.0">
                  <c:v>6.3686267149033924</c:v>
                </c:pt>
                <c:pt idx="14" formatCode="0.0">
                  <c:v>8.7647349394513743</c:v>
                </c:pt>
                <c:pt idx="15" formatCode="0.0">
                  <c:v>7.2496953983013723</c:v>
                </c:pt>
                <c:pt idx="16" formatCode="0.0">
                  <c:v>1.5398769094765241</c:v>
                </c:pt>
              </c:numCache>
            </c:numRef>
          </c:val>
        </c:ser>
        <c:gapWidth val="30"/>
        <c:overlap val="100"/>
        <c:axId val="124918784"/>
        <c:axId val="124936960"/>
      </c:barChart>
      <c:catAx>
        <c:axId val="124918784"/>
        <c:scaling>
          <c:orientation val="minMax"/>
        </c:scaling>
        <c:axPos val="l"/>
        <c:numFmt formatCode="General" sourceLinked="1"/>
        <c:majorTickMark val="none"/>
        <c:tickLblPos val="nextTo"/>
        <c:spPr>
          <a:ln w="5099">
            <a:solidFill>
              <a:srgbClr val="C0C0C0"/>
            </a:solidFill>
            <a:prstDash val="solid"/>
          </a:ln>
        </c:spPr>
        <c:txPr>
          <a:bodyPr rot="0" vert="horz"/>
          <a:lstStyle/>
          <a:p>
            <a:pPr>
              <a:defRPr sz="1600" b="1" i="0" u="none" strike="noStrike" baseline="0">
                <a:solidFill>
                  <a:srgbClr val="000080"/>
                </a:solidFill>
                <a:latin typeface="Verdana"/>
                <a:ea typeface="Verdana"/>
                <a:cs typeface="Verdana"/>
              </a:defRPr>
            </a:pPr>
            <a:endParaRPr lang="it-IT"/>
          </a:p>
        </c:txPr>
        <c:crossAx val="124936960"/>
        <c:crosses val="autoZero"/>
        <c:auto val="1"/>
        <c:lblAlgn val="ctr"/>
        <c:lblOffset val="100"/>
        <c:tickLblSkip val="1"/>
        <c:tickMarkSkip val="1"/>
      </c:catAx>
      <c:valAx>
        <c:axId val="124936960"/>
        <c:scaling>
          <c:orientation val="minMax"/>
        </c:scaling>
        <c:axPos val="b"/>
        <c:numFmt formatCode="0%" sourceLinked="1"/>
        <c:majorTickMark val="none"/>
        <c:tickLblPos val="nextTo"/>
        <c:spPr>
          <a:ln w="5099">
            <a:solidFill>
              <a:srgbClr val="C0C0C0"/>
            </a:solidFill>
            <a:prstDash val="solid"/>
          </a:ln>
        </c:spPr>
        <c:txPr>
          <a:bodyPr rot="0" vert="horz"/>
          <a:lstStyle/>
          <a:p>
            <a:pPr>
              <a:defRPr sz="1000" b="0" i="1" u="none" strike="noStrike" baseline="0">
                <a:solidFill>
                  <a:srgbClr val="000080"/>
                </a:solidFill>
                <a:latin typeface="Verdana"/>
                <a:ea typeface="Verdana"/>
                <a:cs typeface="Verdana"/>
              </a:defRPr>
            </a:pPr>
            <a:endParaRPr lang="it-IT"/>
          </a:p>
        </c:txPr>
        <c:crossAx val="124918784"/>
        <c:crosses val="autoZero"/>
        <c:crossBetween val="between"/>
        <c:majorUnit val="0.2"/>
      </c:valAx>
      <c:spPr>
        <a:noFill/>
        <a:ln w="5099">
          <a:solidFill>
            <a:srgbClr val="C0C0C0"/>
          </a:solidFill>
          <a:prstDash val="solid"/>
        </a:ln>
      </c:spPr>
    </c:plotArea>
    <c:plotVisOnly val="1"/>
    <c:dispBlanksAs val="gap"/>
  </c:chart>
  <c:spPr>
    <a:noFill/>
    <a:ln>
      <a:noFill/>
    </a:ln>
  </c:spPr>
  <c:txPr>
    <a:bodyPr/>
    <a:lstStyle/>
    <a:p>
      <a:pPr>
        <a:defRPr sz="1285" b="0" i="0" u="none" strike="noStrike" baseline="0">
          <a:solidFill>
            <a:srgbClr val="000000"/>
          </a:solidFill>
          <a:latin typeface="Verdana"/>
          <a:ea typeface="Verdana"/>
          <a:cs typeface="Verdana"/>
        </a:defRPr>
      </a:pPr>
      <a:endParaRPr lang="it-IT"/>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it-IT"/>
  <c:chart>
    <c:autoTitleDeleted val="1"/>
    <c:plotArea>
      <c:layout>
        <c:manualLayout>
          <c:layoutTarget val="inner"/>
          <c:xMode val="edge"/>
          <c:yMode val="edge"/>
          <c:x val="0.49825874224478739"/>
          <c:y val="1.7237823980075005E-3"/>
          <c:w val="0.59225465313028802"/>
          <c:h val="0.97790055248621965"/>
        </c:manualLayout>
      </c:layout>
      <c:barChart>
        <c:barDir val="bar"/>
        <c:grouping val="clustered"/>
        <c:ser>
          <c:idx val="1"/>
          <c:order val="0"/>
          <c:tx>
            <c:strRef>
              <c:f>Sheet1!$B$1</c:f>
              <c:strCache>
                <c:ptCount val="1"/>
                <c:pt idx="0">
                  <c:v>3 anni</c:v>
                </c:pt>
              </c:strCache>
            </c:strRef>
          </c:tx>
          <c:spPr>
            <a:gradFill rotWithShape="0">
              <a:gsLst>
                <a:gs pos="0">
                  <a:srgbClr val="FF6600"/>
                </a:gs>
                <a:gs pos="100000">
                  <a:srgbClr val="FF6600">
                    <a:gamma/>
                    <a:shade val="46275"/>
                    <a:invGamma/>
                  </a:srgbClr>
                </a:gs>
              </a:gsLst>
              <a:lin ang="0" scaled="1"/>
            </a:gradFill>
            <a:ln w="42677">
              <a:noFill/>
            </a:ln>
          </c:spPr>
          <c:dLbls>
            <c:dLbl>
              <c:idx val="0"/>
              <c:layout/>
              <c:tx>
                <c:rich>
                  <a:bodyPr/>
                  <a:lstStyle/>
                  <a:p>
                    <a:r>
                      <a:rPr lang="en-US" sz="1600" smtClean="0"/>
                      <a:t>1,313</a:t>
                    </a:r>
                    <a:endParaRPr lang="en-US" sz="1600"/>
                  </a:p>
                </c:rich>
              </c:tx>
              <c:dLblPos val="inEnd"/>
              <c:showVal val="1"/>
            </c:dLbl>
            <c:dLbl>
              <c:idx val="4"/>
              <c:layout/>
              <c:tx>
                <c:rich>
                  <a:bodyPr/>
                  <a:lstStyle/>
                  <a:p>
                    <a:r>
                      <a:rPr lang="en-US" sz="1600" smtClean="0"/>
                      <a:t>1,081</a:t>
                    </a:r>
                    <a:endParaRPr lang="en-US" sz="1600"/>
                  </a:p>
                </c:rich>
              </c:tx>
              <c:dLblPos val="inEnd"/>
              <c:showVal val="1"/>
            </c:dLbl>
            <c:dLbl>
              <c:idx val="5"/>
              <c:layout/>
              <c:tx>
                <c:rich>
                  <a:bodyPr/>
                  <a:lstStyle/>
                  <a:p>
                    <a:r>
                      <a:rPr lang="en-US" sz="1600" smtClean="0"/>
                      <a:t>1,101</a:t>
                    </a:r>
                    <a:endParaRPr lang="en-US" sz="1600"/>
                  </a:p>
                </c:rich>
              </c:tx>
              <c:dLblPos val="inEnd"/>
              <c:showVal val="1"/>
            </c:dLbl>
            <c:dLbl>
              <c:idx val="6"/>
              <c:layout/>
              <c:tx>
                <c:rich>
                  <a:bodyPr/>
                  <a:lstStyle/>
                  <a:p>
                    <a:r>
                      <a:rPr lang="en-US" sz="1600" smtClean="0"/>
                      <a:t>1,106</a:t>
                    </a:r>
                    <a:endParaRPr lang="en-US" sz="1600"/>
                  </a:p>
                </c:rich>
              </c:tx>
              <c:dLblPos val="inEnd"/>
              <c:showVal val="1"/>
            </c:dLbl>
            <c:dLbl>
              <c:idx val="7"/>
              <c:layout/>
              <c:tx>
                <c:rich>
                  <a:bodyPr/>
                  <a:lstStyle/>
                  <a:p>
                    <a:r>
                      <a:rPr lang="en-US" sz="1600" smtClean="0"/>
                      <a:t>1,137</a:t>
                    </a:r>
                    <a:endParaRPr lang="en-US" sz="1600"/>
                  </a:p>
                </c:rich>
              </c:tx>
              <c:dLblPos val="inEnd"/>
              <c:showVal val="1"/>
            </c:dLbl>
            <c:dLbl>
              <c:idx val="8"/>
              <c:layout/>
              <c:tx>
                <c:rich>
                  <a:bodyPr/>
                  <a:lstStyle/>
                  <a:p>
                    <a:r>
                      <a:rPr lang="en-US" sz="1600" smtClean="0"/>
                      <a:t>1,140</a:t>
                    </a:r>
                    <a:endParaRPr lang="en-US" sz="1600"/>
                  </a:p>
                </c:rich>
              </c:tx>
              <c:dLblPos val="inEnd"/>
              <c:showVal val="1"/>
            </c:dLbl>
            <c:dLbl>
              <c:idx val="9"/>
              <c:layout/>
              <c:tx>
                <c:rich>
                  <a:bodyPr/>
                  <a:lstStyle/>
                  <a:p>
                    <a:r>
                      <a:rPr lang="en-US" sz="1600" smtClean="0"/>
                      <a:t>1,145</a:t>
                    </a:r>
                    <a:endParaRPr lang="en-US" sz="1600"/>
                  </a:p>
                </c:rich>
              </c:tx>
              <c:dLblPos val="inEnd"/>
              <c:showVal val="1"/>
            </c:dLbl>
            <c:dLbl>
              <c:idx val="10"/>
              <c:layout/>
              <c:tx>
                <c:rich>
                  <a:bodyPr/>
                  <a:lstStyle/>
                  <a:p>
                    <a:r>
                      <a:rPr lang="en-US" sz="1600" smtClean="0"/>
                      <a:t>1,207</a:t>
                    </a:r>
                    <a:endParaRPr lang="en-US" sz="1600"/>
                  </a:p>
                </c:rich>
              </c:tx>
              <c:dLblPos val="inEnd"/>
              <c:showVal val="1"/>
            </c:dLbl>
            <c:dLbl>
              <c:idx val="11"/>
              <c:layout/>
              <c:tx>
                <c:rich>
                  <a:bodyPr/>
                  <a:lstStyle/>
                  <a:p>
                    <a:r>
                      <a:rPr lang="en-US" sz="1600" smtClean="0"/>
                      <a:t>1,265</a:t>
                    </a:r>
                    <a:endParaRPr lang="en-US" sz="1600"/>
                  </a:p>
                </c:rich>
              </c:tx>
              <c:dLblPos val="inEnd"/>
              <c:showVal val="1"/>
            </c:dLbl>
            <c:dLbl>
              <c:idx val="12"/>
              <c:layout/>
              <c:tx>
                <c:rich>
                  <a:bodyPr/>
                  <a:lstStyle/>
                  <a:p>
                    <a:r>
                      <a:rPr lang="en-US" sz="1600" smtClean="0"/>
                      <a:t>1,279</a:t>
                    </a:r>
                    <a:endParaRPr lang="en-US" sz="1600"/>
                  </a:p>
                </c:rich>
              </c:tx>
              <c:dLblPos val="inEnd"/>
              <c:showVal val="1"/>
            </c:dLbl>
            <c:dLbl>
              <c:idx val="13"/>
              <c:layout/>
              <c:tx>
                <c:rich>
                  <a:bodyPr/>
                  <a:lstStyle/>
                  <a:p>
                    <a:r>
                      <a:rPr lang="en-US" sz="1600" smtClean="0"/>
                      <a:t>1,283</a:t>
                    </a:r>
                    <a:endParaRPr lang="en-US" sz="1600"/>
                  </a:p>
                </c:rich>
              </c:tx>
              <c:dLblPos val="inEnd"/>
              <c:showVal val="1"/>
            </c:dLbl>
            <c:dLbl>
              <c:idx val="14"/>
              <c:layout/>
              <c:tx>
                <c:rich>
                  <a:bodyPr/>
                  <a:lstStyle/>
                  <a:p>
                    <a:r>
                      <a:rPr lang="en-US" sz="1600" smtClean="0"/>
                      <a:t>1,461</a:t>
                    </a:r>
                    <a:endParaRPr lang="en-US" sz="1600"/>
                  </a:p>
                </c:rich>
              </c:tx>
              <c:dLblPos val="inEnd"/>
              <c:showVal val="1"/>
            </c:dLbl>
            <c:dLbl>
              <c:idx val="15"/>
              <c:layout/>
              <c:tx>
                <c:rich>
                  <a:bodyPr/>
                  <a:lstStyle/>
                  <a:p>
                    <a:r>
                      <a:rPr lang="en-US" sz="1600" smtClean="0"/>
                      <a:t>1,532</a:t>
                    </a:r>
                    <a:endParaRPr lang="en-US" sz="1600"/>
                  </a:p>
                </c:rich>
              </c:tx>
              <c:dLblPos val="inEnd"/>
              <c:showVal val="1"/>
            </c:dLbl>
            <c:dLbl>
              <c:idx val="16"/>
              <c:layout/>
              <c:tx>
                <c:rich>
                  <a:bodyPr/>
                  <a:lstStyle/>
                  <a:p>
                    <a:r>
                      <a:rPr lang="en-US" sz="1600" smtClean="0"/>
                      <a:t>1,633</a:t>
                    </a:r>
                    <a:endParaRPr lang="en-US" sz="1600"/>
                  </a:p>
                </c:rich>
              </c:tx>
              <c:dLblPos val="inEnd"/>
              <c:showVal val="1"/>
            </c:dLbl>
            <c:numFmt formatCode="#,##0" sourceLinked="0"/>
            <c:spPr>
              <a:noFill/>
              <a:ln w="42677">
                <a:noFill/>
              </a:ln>
            </c:spPr>
            <c:txPr>
              <a:bodyPr/>
              <a:lstStyle/>
              <a:p>
                <a:pPr>
                  <a:defRPr sz="1600" b="1" i="0" u="none" strike="noStrike" baseline="0">
                    <a:solidFill>
                      <a:srgbClr val="FFFFFF"/>
                    </a:solidFill>
                    <a:latin typeface="Verdana"/>
                    <a:ea typeface="Verdana"/>
                    <a:cs typeface="Verdana"/>
                  </a:defRPr>
                </a:pPr>
                <a:endParaRPr lang="it-IT"/>
              </a:p>
            </c:txPr>
            <c:dLblPos val="inEnd"/>
            <c:showVal val="1"/>
          </c:dLbls>
          <c:cat>
            <c:strRef>
              <c:f>Sheet1!$A$2:$A$18</c:f>
              <c:strCache>
                <c:ptCount val="17"/>
                <c:pt idx="0">
                  <c:v>TOTAL</c:v>
                </c:pt>
                <c:pt idx="2">
                  <c:v>Psychology</c:v>
                </c:pt>
                <c:pt idx="3">
                  <c:v>Humanities</c:v>
                </c:pt>
                <c:pt idx="4">
                  <c:v>Education science</c:v>
                </c:pt>
                <c:pt idx="5">
                  <c:v>Physical education</c:v>
                </c:pt>
                <c:pt idx="6">
                  <c:v>Geo-biology</c:v>
                </c:pt>
                <c:pt idx="7">
                  <c:v>Law</c:v>
                </c:pt>
                <c:pt idx="8">
                  <c:v>Foreign languages</c:v>
                </c:pt>
                <c:pt idx="9">
                  <c:v>Architecture</c:v>
                </c:pt>
                <c:pt idx="10">
                  <c:v>Agriculture</c:v>
                </c:pt>
                <c:pt idx="11">
                  <c:v>Chemistry-pharmacology</c:v>
                </c:pt>
                <c:pt idx="12">
                  <c:v>Sciences</c:v>
                </c:pt>
                <c:pt idx="13">
                  <c:v>Social-political sciences</c:v>
                </c:pt>
                <c:pt idx="14">
                  <c:v>Economics-statistics</c:v>
                </c:pt>
                <c:pt idx="15">
                  <c:v>Engineering</c:v>
                </c:pt>
                <c:pt idx="16">
                  <c:v>Medical/healthcare prof.</c:v>
                </c:pt>
              </c:strCache>
            </c:strRef>
          </c:cat>
          <c:val>
            <c:numRef>
              <c:f>Sheet1!$B$2:$B$18</c:f>
              <c:numCache>
                <c:formatCode>General</c:formatCode>
                <c:ptCount val="17"/>
                <c:pt idx="0">
                  <c:v>1312.746220646146</c:v>
                </c:pt>
                <c:pt idx="2">
                  <c:v>917.27663375987015</c:v>
                </c:pt>
                <c:pt idx="3">
                  <c:v>984.72762697542566</c:v>
                </c:pt>
                <c:pt idx="4">
                  <c:v>1080.7768393481251</c:v>
                </c:pt>
                <c:pt idx="5">
                  <c:v>1101.1131546431841</c:v>
                </c:pt>
                <c:pt idx="6">
                  <c:v>1106.3323716869859</c:v>
                </c:pt>
                <c:pt idx="7">
                  <c:v>1137.1272584050121</c:v>
                </c:pt>
                <c:pt idx="8">
                  <c:v>1140.0865631689364</c:v>
                </c:pt>
                <c:pt idx="9">
                  <c:v>1145.2936597799851</c:v>
                </c:pt>
                <c:pt idx="10">
                  <c:v>1207.3947108795685</c:v>
                </c:pt>
                <c:pt idx="11">
                  <c:v>1264.951471925028</c:v>
                </c:pt>
                <c:pt idx="12">
                  <c:v>1279.0857483535458</c:v>
                </c:pt>
                <c:pt idx="13">
                  <c:v>1282.9150520850378</c:v>
                </c:pt>
                <c:pt idx="14">
                  <c:v>1461.4786721409689</c:v>
                </c:pt>
                <c:pt idx="15">
                  <c:v>1531.6934785567212</c:v>
                </c:pt>
                <c:pt idx="16">
                  <c:v>1633.0644643147648</c:v>
                </c:pt>
              </c:numCache>
            </c:numRef>
          </c:val>
        </c:ser>
        <c:gapWidth val="40"/>
        <c:overlap val="100"/>
        <c:axId val="125141376"/>
        <c:axId val="125142912"/>
      </c:barChart>
      <c:catAx>
        <c:axId val="125141376"/>
        <c:scaling>
          <c:orientation val="minMax"/>
        </c:scaling>
        <c:axPos val="l"/>
        <c:numFmt formatCode="General" sourceLinked="1"/>
        <c:majorTickMark val="none"/>
        <c:tickLblPos val="nextTo"/>
        <c:spPr>
          <a:ln w="16004">
            <a:noFill/>
          </a:ln>
        </c:spPr>
        <c:txPr>
          <a:bodyPr rot="0" vert="horz"/>
          <a:lstStyle/>
          <a:p>
            <a:pPr>
              <a:defRPr sz="1600" b="1" i="0" u="none" strike="noStrike" baseline="0">
                <a:solidFill>
                  <a:srgbClr val="000080"/>
                </a:solidFill>
                <a:latin typeface="Verdana"/>
                <a:ea typeface="Verdana"/>
                <a:cs typeface="Verdana"/>
              </a:defRPr>
            </a:pPr>
            <a:endParaRPr lang="it-IT"/>
          </a:p>
        </c:txPr>
        <c:crossAx val="125142912"/>
        <c:crosses val="autoZero"/>
        <c:auto val="1"/>
        <c:lblAlgn val="ctr"/>
        <c:lblOffset val="100"/>
        <c:tickLblSkip val="1"/>
        <c:tickMarkSkip val="1"/>
      </c:catAx>
      <c:valAx>
        <c:axId val="125142912"/>
        <c:scaling>
          <c:orientation val="minMax"/>
          <c:max val="1800"/>
          <c:min val="500"/>
        </c:scaling>
        <c:delete val="1"/>
        <c:axPos val="b"/>
        <c:numFmt formatCode="General" sourceLinked="1"/>
        <c:tickLblPos val="none"/>
        <c:crossAx val="125141376"/>
        <c:crosses val="autoZero"/>
        <c:crossBetween val="between"/>
        <c:majorUnit val="500"/>
      </c:valAx>
      <c:spPr>
        <a:noFill/>
        <a:ln w="42677">
          <a:noFill/>
        </a:ln>
      </c:spPr>
    </c:plotArea>
    <c:plotVisOnly val="1"/>
    <c:dispBlanksAs val="gap"/>
  </c:chart>
  <c:spPr>
    <a:noFill/>
    <a:ln>
      <a:noFill/>
    </a:ln>
  </c:spPr>
  <c:txPr>
    <a:bodyPr/>
    <a:lstStyle/>
    <a:p>
      <a:pPr>
        <a:defRPr sz="1344" b="0" i="0" u="none" strike="noStrike" baseline="0">
          <a:solidFill>
            <a:srgbClr val="000000"/>
          </a:solidFill>
          <a:latin typeface="Verdana"/>
          <a:ea typeface="Verdana"/>
          <a:cs typeface="Verdana"/>
        </a:defRPr>
      </a:pPr>
      <a:endParaRPr lang="it-IT"/>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lang val="it-IT"/>
  <c:chart>
    <c:autoTitleDeleted val="1"/>
    <c:plotArea>
      <c:layout>
        <c:manualLayout>
          <c:layoutTarget val="inner"/>
          <c:xMode val="edge"/>
          <c:yMode val="edge"/>
          <c:x val="0.29574223245108061"/>
          <c:y val="6.7796610169496476E-3"/>
          <c:w val="0.47295742232451132"/>
          <c:h val="0.93389830508474603"/>
        </c:manualLayout>
      </c:layout>
      <c:barChart>
        <c:barDir val="bar"/>
        <c:grouping val="percentStacked"/>
        <c:ser>
          <c:idx val="0"/>
          <c:order val="0"/>
          <c:tx>
            <c:strRef>
              <c:f>Sheet1!$B$1</c:f>
              <c:strCache>
                <c:ptCount val="1"/>
              </c:strCache>
            </c:strRef>
          </c:tx>
          <c:spPr>
            <a:gradFill rotWithShape="0">
              <a:gsLst>
                <a:gs pos="0">
                  <a:srgbClr val="008000">
                    <a:gamma/>
                    <a:shade val="46275"/>
                    <a:invGamma/>
                  </a:srgbClr>
                </a:gs>
                <a:gs pos="50000">
                  <a:srgbClr val="008000"/>
                </a:gs>
                <a:gs pos="100000">
                  <a:srgbClr val="008000">
                    <a:gamma/>
                    <a:shade val="46275"/>
                    <a:invGamma/>
                  </a:srgbClr>
                </a:gs>
              </a:gsLst>
              <a:lin ang="5400000" scaled="1"/>
            </a:gradFill>
            <a:ln w="24559">
              <a:noFill/>
            </a:ln>
          </c:spPr>
          <c:cat>
            <c:strRef>
              <c:f>Sheet1!$A$2:$A$19</c:f>
              <c:strCache>
                <c:ptCount val="17"/>
                <c:pt idx="0">
                  <c:v>TOTAL</c:v>
                </c:pt>
                <c:pt idx="2">
                  <c:v>Humanities</c:v>
                </c:pt>
                <c:pt idx="3">
                  <c:v>Foreign languages</c:v>
                </c:pt>
                <c:pt idx="4">
                  <c:v>Social-political sciences</c:v>
                </c:pt>
                <c:pt idx="5">
                  <c:v>Education science</c:v>
                </c:pt>
                <c:pt idx="6">
                  <c:v>Physical education</c:v>
                </c:pt>
                <c:pt idx="7">
                  <c:v>Medical/healthcare prof.</c:v>
                </c:pt>
                <c:pt idx="8">
                  <c:v>Psychology</c:v>
                </c:pt>
                <c:pt idx="9">
                  <c:v>Geo-biology</c:v>
                </c:pt>
                <c:pt idx="10">
                  <c:v>Sciences</c:v>
                </c:pt>
                <c:pt idx="11">
                  <c:v>Agriculture</c:v>
                </c:pt>
                <c:pt idx="12">
                  <c:v>Economics-statistics</c:v>
                </c:pt>
                <c:pt idx="13">
                  <c:v>Law</c:v>
                </c:pt>
                <c:pt idx="14">
                  <c:v>Architecture</c:v>
                </c:pt>
                <c:pt idx="15">
                  <c:v>Engineering</c:v>
                </c:pt>
                <c:pt idx="16">
                  <c:v>Chemistry-pharmacology</c:v>
                </c:pt>
              </c:strCache>
            </c:strRef>
          </c:cat>
          <c:val>
            <c:numRef>
              <c:f>Sheet1!$B$2:$B$19</c:f>
              <c:numCache>
                <c:formatCode>General</c:formatCode>
                <c:ptCount val="17"/>
                <c:pt idx="0" formatCode="0.0">
                  <c:v>51.822296147406732</c:v>
                </c:pt>
                <c:pt idx="2" formatCode="0.0">
                  <c:v>44.001560336369813</c:v>
                </c:pt>
                <c:pt idx="3" formatCode="0.0">
                  <c:v>47.715215950690492</c:v>
                </c:pt>
                <c:pt idx="4" formatCode="0.0">
                  <c:v>35.69641690264546</c:v>
                </c:pt>
                <c:pt idx="5" formatCode="0.0">
                  <c:v>45.713279026576863</c:v>
                </c:pt>
                <c:pt idx="6" formatCode="0.0">
                  <c:v>51.918293209251644</c:v>
                </c:pt>
                <c:pt idx="7" formatCode="0.0">
                  <c:v>49.901085196807777</c:v>
                </c:pt>
                <c:pt idx="8" formatCode="0.0">
                  <c:v>53.211306828870313</c:v>
                </c:pt>
                <c:pt idx="9" formatCode="0.0">
                  <c:v>56.576532383530363</c:v>
                </c:pt>
                <c:pt idx="10" formatCode="0.0">
                  <c:v>49.483945316261703</c:v>
                </c:pt>
                <c:pt idx="11" formatCode="0.0">
                  <c:v>60.092552063201133</c:v>
                </c:pt>
                <c:pt idx="12" formatCode="0.0">
                  <c:v>49.704235427005678</c:v>
                </c:pt>
                <c:pt idx="13" formatCode="0.0">
                  <c:v>74.636067563590458</c:v>
                </c:pt>
                <c:pt idx="14" formatCode="0.0">
                  <c:v>70.415070803809058</c:v>
                </c:pt>
                <c:pt idx="15" formatCode="0.0">
                  <c:v>54.966882826221472</c:v>
                </c:pt>
                <c:pt idx="16" formatCode="0.0">
                  <c:v>55.225943182372063</c:v>
                </c:pt>
              </c:numCache>
            </c:numRef>
          </c:val>
        </c:ser>
        <c:ser>
          <c:idx val="1"/>
          <c:order val="1"/>
          <c:tx>
            <c:strRef>
              <c:f>Sheet1!$C$1</c:f>
              <c:strCache>
                <c:ptCount val="1"/>
              </c:strCache>
            </c:strRef>
          </c:tx>
          <c:spPr>
            <a:gradFill rotWithShape="0">
              <a:gsLst>
                <a:gs pos="0">
                  <a:srgbClr val="00FF00">
                    <a:gamma/>
                    <a:shade val="46275"/>
                    <a:invGamma/>
                  </a:srgbClr>
                </a:gs>
                <a:gs pos="50000">
                  <a:srgbClr val="00FF00"/>
                </a:gs>
                <a:gs pos="100000">
                  <a:srgbClr val="00FF00">
                    <a:gamma/>
                    <a:shade val="46275"/>
                    <a:invGamma/>
                  </a:srgbClr>
                </a:gs>
              </a:gsLst>
              <a:lin ang="5400000" scaled="1"/>
            </a:gradFill>
            <a:ln w="24559">
              <a:noFill/>
            </a:ln>
          </c:spPr>
          <c:cat>
            <c:strRef>
              <c:f>Sheet1!$A$2:$A$19</c:f>
              <c:strCache>
                <c:ptCount val="17"/>
                <c:pt idx="0">
                  <c:v>TOTAL</c:v>
                </c:pt>
                <c:pt idx="2">
                  <c:v>Humanities</c:v>
                </c:pt>
                <c:pt idx="3">
                  <c:v>Foreign languages</c:v>
                </c:pt>
                <c:pt idx="4">
                  <c:v>Social-political sciences</c:v>
                </c:pt>
                <c:pt idx="5">
                  <c:v>Education science</c:v>
                </c:pt>
                <c:pt idx="6">
                  <c:v>Physical education</c:v>
                </c:pt>
                <c:pt idx="7">
                  <c:v>Medical/healthcare prof.</c:v>
                </c:pt>
                <c:pt idx="8">
                  <c:v>Psychology</c:v>
                </c:pt>
                <c:pt idx="9">
                  <c:v>Geo-biology</c:v>
                </c:pt>
                <c:pt idx="10">
                  <c:v>Sciences</c:v>
                </c:pt>
                <c:pt idx="11">
                  <c:v>Agriculture</c:v>
                </c:pt>
                <c:pt idx="12">
                  <c:v>Economics-statistics</c:v>
                </c:pt>
                <c:pt idx="13">
                  <c:v>Law</c:v>
                </c:pt>
                <c:pt idx="14">
                  <c:v>Architecture</c:v>
                </c:pt>
                <c:pt idx="15">
                  <c:v>Engineering</c:v>
                </c:pt>
                <c:pt idx="16">
                  <c:v>Chemistry-pharmacology</c:v>
                </c:pt>
              </c:strCache>
            </c:strRef>
          </c:cat>
          <c:val>
            <c:numRef>
              <c:f>Sheet1!$C$2:$C$19</c:f>
              <c:numCache>
                <c:formatCode>General</c:formatCode>
                <c:ptCount val="17"/>
                <c:pt idx="0" formatCode="0.0">
                  <c:v>33.348417711849244</c:v>
                </c:pt>
                <c:pt idx="2" formatCode="0.0">
                  <c:v>24.847433340574689</c:v>
                </c:pt>
                <c:pt idx="3" formatCode="0.0">
                  <c:v>27.686281245598988</c:v>
                </c:pt>
                <c:pt idx="4" formatCode="0.0">
                  <c:v>41.338289265584244</c:v>
                </c:pt>
                <c:pt idx="5" formatCode="0.0">
                  <c:v>33.955315032111479</c:v>
                </c:pt>
                <c:pt idx="6" formatCode="0.0">
                  <c:v>27.954964109298054</c:v>
                </c:pt>
                <c:pt idx="7" formatCode="0.0">
                  <c:v>30.92633595719002</c:v>
                </c:pt>
                <c:pt idx="8" formatCode="0.0">
                  <c:v>28.666085824433139</c:v>
                </c:pt>
                <c:pt idx="9" formatCode="0.0">
                  <c:v>26.133185296388824</c:v>
                </c:pt>
                <c:pt idx="10" formatCode="0.0">
                  <c:v>34.169897444388376</c:v>
                </c:pt>
                <c:pt idx="11" formatCode="0.0">
                  <c:v>27.81115823551324</c:v>
                </c:pt>
                <c:pt idx="12" formatCode="0.0">
                  <c:v>39.048944360733856</c:v>
                </c:pt>
                <c:pt idx="13" formatCode="0.0">
                  <c:v>17.103612357693187</c:v>
                </c:pt>
                <c:pt idx="14" formatCode="0.0">
                  <c:v>21.45228329367858</c:v>
                </c:pt>
                <c:pt idx="15" formatCode="0.0">
                  <c:v>37.563555955965263</c:v>
                </c:pt>
                <c:pt idx="16" formatCode="0.0">
                  <c:v>39.466114965566</c:v>
                </c:pt>
              </c:numCache>
            </c:numRef>
          </c:val>
        </c:ser>
        <c:ser>
          <c:idx val="2"/>
          <c:order val="2"/>
          <c:tx>
            <c:strRef>
              <c:f>Sheet1!$D$1</c:f>
              <c:strCache>
                <c:ptCount val="1"/>
              </c:strCache>
            </c:strRef>
          </c:tx>
          <c:spPr>
            <a:gradFill rotWithShape="0">
              <a:gsLst>
                <a:gs pos="0">
                  <a:srgbClr val="FF6600">
                    <a:gamma/>
                    <a:shade val="46275"/>
                    <a:invGamma/>
                  </a:srgbClr>
                </a:gs>
                <a:gs pos="50000">
                  <a:srgbClr val="FF6600"/>
                </a:gs>
                <a:gs pos="100000">
                  <a:srgbClr val="FF6600">
                    <a:gamma/>
                    <a:shade val="46275"/>
                    <a:invGamma/>
                  </a:srgbClr>
                </a:gs>
              </a:gsLst>
              <a:lin ang="5400000" scaled="1"/>
            </a:gradFill>
            <a:ln w="24559">
              <a:noFill/>
            </a:ln>
          </c:spPr>
          <c:cat>
            <c:strRef>
              <c:f>Sheet1!$A$2:$A$19</c:f>
              <c:strCache>
                <c:ptCount val="17"/>
                <c:pt idx="0">
                  <c:v>TOTAL</c:v>
                </c:pt>
                <c:pt idx="2">
                  <c:v>Humanities</c:v>
                </c:pt>
                <c:pt idx="3">
                  <c:v>Foreign languages</c:v>
                </c:pt>
                <c:pt idx="4">
                  <c:v>Social-political sciences</c:v>
                </c:pt>
                <c:pt idx="5">
                  <c:v>Education science</c:v>
                </c:pt>
                <c:pt idx="6">
                  <c:v>Physical education</c:v>
                </c:pt>
                <c:pt idx="7">
                  <c:v>Medical/healthcare prof.</c:v>
                </c:pt>
                <c:pt idx="8">
                  <c:v>Psychology</c:v>
                </c:pt>
                <c:pt idx="9">
                  <c:v>Geo-biology</c:v>
                </c:pt>
                <c:pt idx="10">
                  <c:v>Sciences</c:v>
                </c:pt>
                <c:pt idx="11">
                  <c:v>Agriculture</c:v>
                </c:pt>
                <c:pt idx="12">
                  <c:v>Economics-statistics</c:v>
                </c:pt>
                <c:pt idx="13">
                  <c:v>Law</c:v>
                </c:pt>
                <c:pt idx="14">
                  <c:v>Architecture</c:v>
                </c:pt>
                <c:pt idx="15">
                  <c:v>Engineering</c:v>
                </c:pt>
                <c:pt idx="16">
                  <c:v>Chemistry-pharmacology</c:v>
                </c:pt>
              </c:strCache>
            </c:strRef>
          </c:cat>
          <c:val>
            <c:numRef>
              <c:f>Sheet1!$D$2:$D$19</c:f>
              <c:numCache>
                <c:formatCode>General</c:formatCode>
                <c:ptCount val="17"/>
                <c:pt idx="0" formatCode="0.0">
                  <c:v>14.829286140741274</c:v>
                </c:pt>
                <c:pt idx="2" formatCode="0.0">
                  <c:v>31.151006323055437</c:v>
                </c:pt>
                <c:pt idx="3" formatCode="0.0">
                  <c:v>24.598502803710446</c:v>
                </c:pt>
                <c:pt idx="4" formatCode="0.0">
                  <c:v>22.965293831770477</c:v>
                </c:pt>
                <c:pt idx="5" formatCode="0.0">
                  <c:v>20.331405941312124</c:v>
                </c:pt>
                <c:pt idx="6" formatCode="0.0">
                  <c:v>20.126742681450722</c:v>
                </c:pt>
                <c:pt idx="7" formatCode="0.0">
                  <c:v>19.17257884600269</c:v>
                </c:pt>
                <c:pt idx="8" formatCode="0.0">
                  <c:v>18.12260734669707</c:v>
                </c:pt>
                <c:pt idx="9" formatCode="0.0">
                  <c:v>17.290282320081527</c:v>
                </c:pt>
                <c:pt idx="10" formatCode="0.0">
                  <c:v>16.346157239350049</c:v>
                </c:pt>
                <c:pt idx="11" formatCode="0.0">
                  <c:v>12.09628970128559</c:v>
                </c:pt>
                <c:pt idx="12" formatCode="0.0">
                  <c:v>11.246820212262149</c:v>
                </c:pt>
                <c:pt idx="13" formatCode="0.0">
                  <c:v>8.2603200787163136</c:v>
                </c:pt>
                <c:pt idx="14" formatCode="0.0">
                  <c:v>8.1326459025114985</c:v>
                </c:pt>
                <c:pt idx="15" formatCode="0.0">
                  <c:v>7.4695612178110773</c:v>
                </c:pt>
                <c:pt idx="16" formatCode="0.0">
                  <c:v>5.3079418520620942</c:v>
                </c:pt>
              </c:numCache>
            </c:numRef>
          </c:val>
        </c:ser>
        <c:gapWidth val="30"/>
        <c:overlap val="100"/>
        <c:axId val="133914624"/>
        <c:axId val="133916160"/>
      </c:barChart>
      <c:catAx>
        <c:axId val="133914624"/>
        <c:scaling>
          <c:orientation val="minMax"/>
        </c:scaling>
        <c:axPos val="l"/>
        <c:numFmt formatCode="General" sourceLinked="1"/>
        <c:majorTickMark val="none"/>
        <c:tickLblPos val="nextTo"/>
        <c:spPr>
          <a:ln w="3070">
            <a:solidFill>
              <a:srgbClr val="C0C0C0"/>
            </a:solidFill>
            <a:prstDash val="solid"/>
          </a:ln>
        </c:spPr>
        <c:txPr>
          <a:bodyPr rot="0" vert="horz"/>
          <a:lstStyle/>
          <a:p>
            <a:pPr>
              <a:defRPr sz="1500" b="1" i="0" u="none" strike="noStrike" baseline="0">
                <a:solidFill>
                  <a:srgbClr val="000080"/>
                </a:solidFill>
                <a:latin typeface="Verdana"/>
                <a:ea typeface="Verdana"/>
                <a:cs typeface="Verdana"/>
              </a:defRPr>
            </a:pPr>
            <a:endParaRPr lang="it-IT"/>
          </a:p>
        </c:txPr>
        <c:crossAx val="133916160"/>
        <c:crosses val="autoZero"/>
        <c:auto val="1"/>
        <c:lblAlgn val="ctr"/>
        <c:lblOffset val="100"/>
        <c:tickLblSkip val="1"/>
        <c:tickMarkSkip val="1"/>
      </c:catAx>
      <c:valAx>
        <c:axId val="133916160"/>
        <c:scaling>
          <c:orientation val="minMax"/>
        </c:scaling>
        <c:axPos val="b"/>
        <c:numFmt formatCode="0%" sourceLinked="0"/>
        <c:majorTickMark val="none"/>
        <c:tickLblPos val="nextTo"/>
        <c:spPr>
          <a:ln w="3070">
            <a:solidFill>
              <a:srgbClr val="C0C0C0"/>
            </a:solidFill>
            <a:prstDash val="solid"/>
          </a:ln>
        </c:spPr>
        <c:txPr>
          <a:bodyPr rot="0" vert="horz"/>
          <a:lstStyle/>
          <a:p>
            <a:pPr>
              <a:defRPr sz="1000" b="0" i="1" u="none" strike="noStrike" baseline="0">
                <a:solidFill>
                  <a:srgbClr val="000080"/>
                </a:solidFill>
                <a:latin typeface="Verdana"/>
                <a:ea typeface="Verdana"/>
                <a:cs typeface="Verdana"/>
              </a:defRPr>
            </a:pPr>
            <a:endParaRPr lang="it-IT"/>
          </a:p>
        </c:txPr>
        <c:crossAx val="133914624"/>
        <c:crosses val="autoZero"/>
        <c:crossBetween val="between"/>
        <c:majorUnit val="0.2"/>
      </c:valAx>
      <c:spPr>
        <a:noFill/>
        <a:ln w="3070">
          <a:solidFill>
            <a:srgbClr val="C0C0C0"/>
          </a:solidFill>
          <a:prstDash val="solid"/>
        </a:ln>
      </c:spPr>
    </c:plotArea>
    <c:plotVisOnly val="1"/>
    <c:dispBlanksAs val="gap"/>
  </c:chart>
  <c:spPr>
    <a:noFill/>
    <a:ln>
      <a:noFill/>
    </a:ln>
  </c:spPr>
  <c:txPr>
    <a:bodyPr/>
    <a:lstStyle/>
    <a:p>
      <a:pPr>
        <a:defRPr sz="1354" b="0" i="0" u="none" strike="noStrike" baseline="0">
          <a:solidFill>
            <a:srgbClr val="000000"/>
          </a:solidFill>
          <a:latin typeface="Verdana"/>
          <a:ea typeface="Verdana"/>
          <a:cs typeface="Verdana"/>
        </a:defRPr>
      </a:pPr>
      <a:endParaRPr lang="it-IT"/>
    </a:p>
  </c:txPr>
  <c:externalData r:id="rId1"/>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629E65-CC0B-4837-AC65-3352DE739F57}"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fr-FR"/>
        </a:p>
      </dgm:t>
    </dgm:pt>
    <dgm:pt modelId="{6C29E88C-4166-4083-981A-FD36E37BD9E0}">
      <dgm:prSet phldrT="[Testo]"/>
      <dgm:spPr>
        <a:solidFill>
          <a:srgbClr val="7030A0"/>
        </a:solidFill>
      </dgm:spPr>
      <dgm:t>
        <a:bodyPr/>
        <a:lstStyle/>
        <a:p>
          <a:r>
            <a:rPr lang="fr-FR" b="1" dirty="0" smtClean="0">
              <a:latin typeface="+mj-lt"/>
            </a:rPr>
            <a:t>HUB</a:t>
          </a:r>
          <a:endParaRPr lang="fr-FR" b="1" dirty="0">
            <a:latin typeface="+mj-lt"/>
          </a:endParaRPr>
        </a:p>
      </dgm:t>
    </dgm:pt>
    <dgm:pt modelId="{6DE8ECC9-5C36-48A5-ABBE-B9E602376D0E}" type="parTrans" cxnId="{C438661F-C4E0-407F-916C-DF31AEF70A80}">
      <dgm:prSet/>
      <dgm:spPr/>
      <dgm:t>
        <a:bodyPr/>
        <a:lstStyle/>
        <a:p>
          <a:endParaRPr lang="fr-FR"/>
        </a:p>
      </dgm:t>
    </dgm:pt>
    <dgm:pt modelId="{B6D5306C-E206-48D5-A36F-9975816DD126}" type="sibTrans" cxnId="{C438661F-C4E0-407F-916C-DF31AEF70A80}">
      <dgm:prSet/>
      <dgm:spPr/>
      <dgm:t>
        <a:bodyPr/>
        <a:lstStyle/>
        <a:p>
          <a:endParaRPr lang="fr-FR"/>
        </a:p>
      </dgm:t>
    </dgm:pt>
    <dgm:pt modelId="{AD19BADB-5F34-4CB1-B0E0-9CF1D219D5D9}">
      <dgm:prSet phldrT="[Testo]" custT="1"/>
      <dgm:spPr>
        <a:solidFill>
          <a:schemeClr val="accent6">
            <a:lumMod val="20000"/>
            <a:lumOff val="80000"/>
          </a:schemeClr>
        </a:solidFill>
        <a:ln>
          <a:solidFill>
            <a:schemeClr val="bg1">
              <a:lumMod val="85000"/>
            </a:schemeClr>
          </a:solidFill>
        </a:ln>
      </dgm:spPr>
      <dgm:t>
        <a:bodyPr/>
        <a:lstStyle/>
        <a:p>
          <a:r>
            <a:rPr lang="fr-FR" sz="800" b="1" dirty="0" err="1" smtClean="0">
              <a:solidFill>
                <a:schemeClr val="accent6"/>
              </a:solidFill>
              <a:latin typeface="+mj-lt"/>
            </a:rPr>
            <a:t>Development</a:t>
          </a:r>
          <a:r>
            <a:rPr lang="fr-FR" sz="800" b="1" dirty="0" smtClean="0">
              <a:solidFill>
                <a:schemeClr val="accent6"/>
              </a:solidFill>
              <a:latin typeface="+mj-lt"/>
            </a:rPr>
            <a:t> of</a:t>
          </a:r>
          <a:r>
            <a:rPr lang="fr-FR" sz="800" b="1" dirty="0" smtClean="0">
              <a:latin typeface="+mj-lt"/>
            </a:rPr>
            <a:t> </a:t>
          </a:r>
          <a:r>
            <a:rPr lang="fr-FR" sz="800" b="1" dirty="0" smtClean="0">
              <a:solidFill>
                <a:srgbClr val="FF0000"/>
              </a:solidFill>
              <a:latin typeface="+mj-lt"/>
            </a:rPr>
            <a:t>Common Monitoring </a:t>
          </a:r>
          <a:r>
            <a:rPr lang="fr-FR" sz="800" b="1" dirty="0" err="1" smtClean="0">
              <a:solidFill>
                <a:srgbClr val="FF0000"/>
              </a:solidFill>
              <a:latin typeface="+mj-lt"/>
            </a:rPr>
            <a:t>tools</a:t>
          </a:r>
          <a:r>
            <a:rPr lang="fr-FR" sz="800" b="1" dirty="0" smtClean="0">
              <a:latin typeface="+mj-lt"/>
            </a:rPr>
            <a:t> </a:t>
          </a:r>
          <a:r>
            <a:rPr lang="fr-FR" sz="800" b="1" dirty="0" smtClean="0">
              <a:solidFill>
                <a:schemeClr val="accent6"/>
              </a:solidFill>
              <a:latin typeface="+mj-lt"/>
            </a:rPr>
            <a:t>(DB system </a:t>
          </a:r>
          <a:r>
            <a:rPr lang="fr-FR" sz="800" b="1" dirty="0" err="1" smtClean="0">
              <a:solidFill>
                <a:schemeClr val="accent6"/>
              </a:solidFill>
              <a:latin typeface="+mj-lt"/>
            </a:rPr>
            <a:t>based</a:t>
          </a:r>
          <a:r>
            <a:rPr lang="fr-FR" sz="800" b="1" dirty="0" smtClean="0">
              <a:solidFill>
                <a:schemeClr val="accent6"/>
              </a:solidFill>
              <a:latin typeface="+mj-lt"/>
            </a:rPr>
            <a:t>), data </a:t>
          </a:r>
          <a:r>
            <a:rPr lang="fr-FR" sz="800" b="1" dirty="0" err="1" smtClean="0">
              <a:solidFill>
                <a:schemeClr val="accent6"/>
              </a:solidFill>
              <a:latin typeface="+mj-lt"/>
            </a:rPr>
            <a:t>elaboration</a:t>
          </a:r>
          <a:r>
            <a:rPr lang="fr-FR" sz="800" b="1" dirty="0" smtClean="0">
              <a:solidFill>
                <a:schemeClr val="accent6"/>
              </a:solidFill>
              <a:latin typeface="+mj-lt"/>
            </a:rPr>
            <a:t> and </a:t>
          </a:r>
          <a:r>
            <a:rPr lang="fr-FR" sz="800" b="1" dirty="0" err="1" smtClean="0">
              <a:solidFill>
                <a:schemeClr val="accent6"/>
              </a:solidFill>
              <a:latin typeface="+mj-lt"/>
            </a:rPr>
            <a:t>analysis</a:t>
          </a:r>
          <a:r>
            <a:rPr lang="fr-FR" sz="800" b="1" dirty="0" smtClean="0">
              <a:solidFill>
                <a:schemeClr val="accent6"/>
              </a:solidFill>
              <a:latin typeface="+mj-lt"/>
            </a:rPr>
            <a:t> </a:t>
          </a:r>
          <a:r>
            <a:rPr lang="fr-FR" sz="800" b="1" dirty="0" err="1" smtClean="0">
              <a:solidFill>
                <a:schemeClr val="accent6"/>
              </a:solidFill>
              <a:latin typeface="+mj-lt"/>
            </a:rPr>
            <a:t>according</a:t>
          </a:r>
          <a:r>
            <a:rPr lang="fr-FR" sz="800" b="1" dirty="0" smtClean="0">
              <a:solidFill>
                <a:schemeClr val="accent6"/>
              </a:solidFill>
              <a:latin typeface="+mj-lt"/>
            </a:rPr>
            <a:t> to ad hoc </a:t>
          </a:r>
          <a:r>
            <a:rPr lang="fr-FR" sz="800" b="1" dirty="0" err="1" smtClean="0">
              <a:solidFill>
                <a:schemeClr val="accent6"/>
              </a:solidFill>
              <a:latin typeface="+mj-lt"/>
            </a:rPr>
            <a:t>methodology</a:t>
          </a:r>
          <a:endParaRPr lang="fr-FR" sz="800" b="1" dirty="0">
            <a:solidFill>
              <a:schemeClr val="accent6"/>
            </a:solidFill>
            <a:latin typeface="+mj-lt"/>
          </a:endParaRPr>
        </a:p>
      </dgm:t>
    </dgm:pt>
    <dgm:pt modelId="{81FF91D2-D2BD-485D-B5AE-5A08A61872DF}" type="parTrans" cxnId="{333D8B12-008A-4D9D-BD0E-EF124A06657A}">
      <dgm:prSet/>
      <dgm:spPr/>
      <dgm:t>
        <a:bodyPr/>
        <a:lstStyle/>
        <a:p>
          <a:endParaRPr lang="fr-FR"/>
        </a:p>
      </dgm:t>
    </dgm:pt>
    <dgm:pt modelId="{5E236B3F-A493-4BE6-A99E-B0E6284177DD}" type="sibTrans" cxnId="{333D8B12-008A-4D9D-BD0E-EF124A06657A}">
      <dgm:prSet/>
      <dgm:spPr/>
      <dgm:t>
        <a:bodyPr/>
        <a:lstStyle/>
        <a:p>
          <a:endParaRPr lang="fr-FR"/>
        </a:p>
      </dgm:t>
    </dgm:pt>
    <dgm:pt modelId="{B5B9DBCD-AC85-4739-B1B4-E27F2D2FA0A6}">
      <dgm:prSet phldrT="[Testo]" custT="1"/>
      <dgm:spPr>
        <a:solidFill>
          <a:schemeClr val="accent6">
            <a:lumMod val="20000"/>
            <a:lumOff val="80000"/>
          </a:schemeClr>
        </a:solidFill>
        <a:ln>
          <a:solidFill>
            <a:schemeClr val="bg1">
              <a:lumMod val="85000"/>
            </a:schemeClr>
          </a:solidFill>
        </a:ln>
      </dgm:spPr>
      <dgm:t>
        <a:bodyPr/>
        <a:lstStyle/>
        <a:p>
          <a:r>
            <a:rPr lang="fr-FR" sz="800" b="1" dirty="0" smtClean="0">
              <a:solidFill>
                <a:srgbClr val="FF0000"/>
              </a:solidFill>
              <a:latin typeface="+mj-lt"/>
            </a:rPr>
            <a:t>Survey Production</a:t>
          </a:r>
          <a:r>
            <a:rPr lang="fr-FR" sz="800" b="1" dirty="0" smtClean="0">
              <a:solidFill>
                <a:schemeClr val="accent6"/>
              </a:solidFill>
              <a:latin typeface="+mj-lt"/>
            </a:rPr>
            <a:t>:</a:t>
          </a:r>
          <a:r>
            <a:rPr lang="fr-FR" sz="800" b="1" dirty="0" smtClean="0">
              <a:latin typeface="+mj-lt"/>
            </a:rPr>
            <a:t> </a:t>
          </a:r>
        </a:p>
        <a:p>
          <a:r>
            <a:rPr lang="fr-FR" sz="800" b="1" dirty="0" smtClean="0">
              <a:solidFill>
                <a:schemeClr val="accent6"/>
              </a:solidFill>
              <a:latin typeface="+mj-lt"/>
            </a:rPr>
            <a:t>2 </a:t>
          </a:r>
          <a:r>
            <a:rPr lang="fr-FR" sz="800" b="1" dirty="0" err="1" smtClean="0">
              <a:solidFill>
                <a:schemeClr val="accent6"/>
              </a:solidFill>
              <a:latin typeface="+mj-lt"/>
            </a:rPr>
            <a:t>Graduates</a:t>
          </a:r>
          <a:r>
            <a:rPr lang="fr-FR" sz="800" b="1" dirty="0" smtClean="0">
              <a:solidFill>
                <a:schemeClr val="accent6"/>
              </a:solidFill>
              <a:latin typeface="+mj-lt"/>
            </a:rPr>
            <a:t> Profile; </a:t>
          </a:r>
          <a:br>
            <a:rPr lang="fr-FR" sz="800" b="1" dirty="0" smtClean="0">
              <a:solidFill>
                <a:schemeClr val="accent6"/>
              </a:solidFill>
              <a:latin typeface="+mj-lt"/>
            </a:rPr>
          </a:br>
          <a:r>
            <a:rPr lang="fr-FR" sz="800" b="1" dirty="0" smtClean="0">
              <a:solidFill>
                <a:schemeClr val="accent6"/>
              </a:solidFill>
              <a:latin typeface="+mj-lt"/>
            </a:rPr>
            <a:t>2 </a:t>
          </a:r>
          <a:r>
            <a:rPr lang="fr-FR" sz="800" b="1" dirty="0" err="1" smtClean="0">
              <a:solidFill>
                <a:schemeClr val="accent6"/>
              </a:solidFill>
              <a:latin typeface="+mj-lt"/>
            </a:rPr>
            <a:t>Graduates</a:t>
          </a:r>
          <a:r>
            <a:rPr lang="fr-FR" sz="800" b="1" dirty="0" smtClean="0">
              <a:solidFill>
                <a:schemeClr val="accent6"/>
              </a:solidFill>
              <a:latin typeface="+mj-lt"/>
            </a:rPr>
            <a:t> Job Condition </a:t>
          </a:r>
          <a:endParaRPr lang="fr-FR" sz="800" b="1" dirty="0">
            <a:solidFill>
              <a:schemeClr val="accent6"/>
            </a:solidFill>
            <a:latin typeface="+mj-lt"/>
          </a:endParaRPr>
        </a:p>
      </dgm:t>
    </dgm:pt>
    <dgm:pt modelId="{DD573104-FDBD-4F21-9436-55326E67F414}" type="parTrans" cxnId="{FB861C22-775A-40D2-8D46-1387291FA018}">
      <dgm:prSet/>
      <dgm:spPr/>
      <dgm:t>
        <a:bodyPr/>
        <a:lstStyle/>
        <a:p>
          <a:endParaRPr lang="fr-FR"/>
        </a:p>
      </dgm:t>
    </dgm:pt>
    <dgm:pt modelId="{0886D034-B7AF-421C-84D7-EA2B4968A9E2}" type="sibTrans" cxnId="{FB861C22-775A-40D2-8D46-1387291FA018}">
      <dgm:prSet/>
      <dgm:spPr/>
      <dgm:t>
        <a:bodyPr/>
        <a:lstStyle/>
        <a:p>
          <a:endParaRPr lang="fr-FR"/>
        </a:p>
      </dgm:t>
    </dgm:pt>
    <dgm:pt modelId="{75040C66-B2B4-4632-9372-35487CBE465A}">
      <dgm:prSet phldrT="[Testo]"/>
      <dgm:spPr>
        <a:solidFill>
          <a:schemeClr val="accent6"/>
        </a:solidFill>
      </dgm:spPr>
      <dgm:t>
        <a:bodyPr/>
        <a:lstStyle/>
        <a:p>
          <a:r>
            <a:rPr lang="fr-FR" b="1" dirty="0" smtClean="0">
              <a:latin typeface="+mj-lt"/>
            </a:rPr>
            <a:t>SPOKE</a:t>
          </a:r>
          <a:endParaRPr lang="fr-FR" b="1" dirty="0">
            <a:latin typeface="+mj-lt"/>
          </a:endParaRPr>
        </a:p>
      </dgm:t>
    </dgm:pt>
    <dgm:pt modelId="{1556339B-A61B-4E93-A162-AE208529517E}" type="parTrans" cxnId="{ED2765A0-E889-4D9B-832E-4F20ED72F8A0}">
      <dgm:prSet/>
      <dgm:spPr/>
      <dgm:t>
        <a:bodyPr/>
        <a:lstStyle/>
        <a:p>
          <a:endParaRPr lang="fr-FR"/>
        </a:p>
      </dgm:t>
    </dgm:pt>
    <dgm:pt modelId="{73BEB080-B28B-4162-9861-1724931BE393}" type="sibTrans" cxnId="{ED2765A0-E889-4D9B-832E-4F20ED72F8A0}">
      <dgm:prSet/>
      <dgm:spPr/>
      <dgm:t>
        <a:bodyPr/>
        <a:lstStyle/>
        <a:p>
          <a:endParaRPr lang="fr-FR"/>
        </a:p>
      </dgm:t>
    </dgm:pt>
    <dgm:pt modelId="{BC0BA124-B434-40F6-B359-E4D245247D17}">
      <dgm:prSet custT="1"/>
      <dgm:spPr>
        <a:solidFill>
          <a:schemeClr val="accent6">
            <a:lumMod val="20000"/>
            <a:lumOff val="80000"/>
          </a:schemeClr>
        </a:solidFill>
        <a:ln>
          <a:solidFill>
            <a:schemeClr val="bg1">
              <a:lumMod val="85000"/>
            </a:schemeClr>
          </a:solidFill>
        </a:ln>
      </dgm:spPr>
      <dgm:t>
        <a:bodyPr/>
        <a:lstStyle/>
        <a:p>
          <a:r>
            <a:rPr lang="it-IT" sz="800" b="1" dirty="0" err="1" smtClean="0">
              <a:solidFill>
                <a:srgbClr val="FF0000"/>
              </a:solidFill>
              <a:latin typeface="+mj-lt"/>
            </a:rPr>
            <a:t>Coordination</a:t>
          </a:r>
          <a:r>
            <a:rPr lang="it-IT" sz="800" b="1" dirty="0" smtClean="0">
              <a:latin typeface="+mj-lt"/>
            </a:rPr>
            <a:t> </a:t>
          </a:r>
          <a:r>
            <a:rPr lang="it-IT" sz="800" b="1" dirty="0" err="1" smtClean="0">
              <a:solidFill>
                <a:schemeClr val="accent6"/>
              </a:solidFill>
              <a:latin typeface="+mj-lt"/>
            </a:rPr>
            <a:t>of</a:t>
          </a:r>
          <a:r>
            <a:rPr lang="it-IT" sz="800" b="1" dirty="0" smtClean="0">
              <a:solidFill>
                <a:schemeClr val="accent6"/>
              </a:solidFill>
              <a:latin typeface="+mj-lt"/>
            </a:rPr>
            <a:t> the common </a:t>
          </a:r>
          <a:r>
            <a:rPr lang="en-US" sz="800" b="1" dirty="0" smtClean="0">
              <a:solidFill>
                <a:schemeClr val="accent6"/>
              </a:solidFill>
              <a:latin typeface="+mj-lt"/>
            </a:rPr>
            <a:t>“job market-place”</a:t>
          </a:r>
          <a:endParaRPr lang="it-IT" sz="800" b="1" dirty="0">
            <a:solidFill>
              <a:schemeClr val="accent6"/>
            </a:solidFill>
            <a:latin typeface="+mj-lt"/>
          </a:endParaRPr>
        </a:p>
      </dgm:t>
    </dgm:pt>
    <dgm:pt modelId="{1F961BFF-B061-4FD9-9A30-A79427B2D79E}" type="parTrans" cxnId="{18B5CF1E-A227-408B-9C43-5E3D5015A0A7}">
      <dgm:prSet/>
      <dgm:spPr/>
      <dgm:t>
        <a:bodyPr/>
        <a:lstStyle/>
        <a:p>
          <a:endParaRPr lang="fr-FR"/>
        </a:p>
      </dgm:t>
    </dgm:pt>
    <dgm:pt modelId="{1F32615C-476F-4866-8401-66143B71D5AB}" type="sibTrans" cxnId="{18B5CF1E-A227-408B-9C43-5E3D5015A0A7}">
      <dgm:prSet/>
      <dgm:spPr/>
      <dgm:t>
        <a:bodyPr/>
        <a:lstStyle/>
        <a:p>
          <a:endParaRPr lang="fr-FR"/>
        </a:p>
      </dgm:t>
    </dgm:pt>
    <dgm:pt modelId="{471BC9E0-8094-4592-9C55-6E1AE04A1103}">
      <dgm:prSet custT="1"/>
      <dgm:spPr>
        <a:solidFill>
          <a:schemeClr val="accent6">
            <a:lumMod val="20000"/>
            <a:lumOff val="80000"/>
          </a:schemeClr>
        </a:solidFill>
        <a:ln>
          <a:solidFill>
            <a:schemeClr val="bg1">
              <a:lumMod val="85000"/>
            </a:schemeClr>
          </a:solidFill>
        </a:ln>
      </dgm:spPr>
      <dgm:t>
        <a:bodyPr/>
        <a:lstStyle/>
        <a:p>
          <a:r>
            <a:rPr lang="en-US" sz="800" b="1" dirty="0" smtClean="0">
              <a:solidFill>
                <a:schemeClr val="accent6"/>
              </a:solidFill>
              <a:latin typeface="+mj-lt"/>
            </a:rPr>
            <a:t>Set-up of a </a:t>
          </a:r>
          <a:r>
            <a:rPr lang="en-US" sz="800" b="1" dirty="0" smtClean="0">
              <a:solidFill>
                <a:srgbClr val="FF0000"/>
              </a:solidFill>
              <a:latin typeface="+mj-lt"/>
            </a:rPr>
            <a:t>common Job-demand supply platform </a:t>
          </a:r>
          <a:r>
            <a:rPr lang="en-US" sz="800" b="1" dirty="0" smtClean="0">
              <a:solidFill>
                <a:schemeClr val="accent6"/>
              </a:solidFill>
              <a:latin typeface="+mj-lt"/>
            </a:rPr>
            <a:t>for the provision of services to local observatories</a:t>
          </a:r>
          <a:endParaRPr lang="fr-FR" sz="800" dirty="0">
            <a:solidFill>
              <a:schemeClr val="accent6"/>
            </a:solidFill>
            <a:latin typeface="+mj-lt"/>
          </a:endParaRPr>
        </a:p>
      </dgm:t>
    </dgm:pt>
    <dgm:pt modelId="{9DCD5FF7-066F-424E-A6E7-571C895A6394}" type="parTrans" cxnId="{6747FB33-9F34-4DCD-BF46-E99619D74B8C}">
      <dgm:prSet/>
      <dgm:spPr/>
      <dgm:t>
        <a:bodyPr/>
        <a:lstStyle/>
        <a:p>
          <a:endParaRPr lang="fr-FR"/>
        </a:p>
      </dgm:t>
    </dgm:pt>
    <dgm:pt modelId="{5FB2B3A9-753D-4602-AAA4-5BAE57CA6F17}" type="sibTrans" cxnId="{6747FB33-9F34-4DCD-BF46-E99619D74B8C}">
      <dgm:prSet/>
      <dgm:spPr/>
      <dgm:t>
        <a:bodyPr/>
        <a:lstStyle/>
        <a:p>
          <a:endParaRPr lang="fr-FR"/>
        </a:p>
      </dgm:t>
    </dgm:pt>
    <dgm:pt modelId="{5A11C7CA-7BED-462B-B271-BFE353497FB1}">
      <dgm:prSet phldrT="[Testo]" custT="1"/>
      <dgm:spPr>
        <a:solidFill>
          <a:schemeClr val="accent6">
            <a:lumMod val="20000"/>
            <a:lumOff val="80000"/>
          </a:schemeClr>
        </a:solidFill>
        <a:ln>
          <a:solidFill>
            <a:schemeClr val="bg1">
              <a:lumMod val="85000"/>
            </a:schemeClr>
          </a:solidFill>
        </a:ln>
      </dgm:spPr>
      <dgm:t>
        <a:bodyPr/>
        <a:lstStyle/>
        <a:p>
          <a:r>
            <a:rPr lang="fr-FR" sz="800" b="1" dirty="0" smtClean="0">
              <a:solidFill>
                <a:srgbClr val="FF0000"/>
              </a:solidFill>
              <a:latin typeface="+mj-lt"/>
            </a:rPr>
            <a:t>Provision of services to </a:t>
          </a:r>
          <a:r>
            <a:rPr lang="fr-FR" sz="800" b="1" dirty="0" err="1" smtClean="0">
              <a:solidFill>
                <a:srgbClr val="FF0000"/>
              </a:solidFill>
              <a:latin typeface="+mj-lt"/>
            </a:rPr>
            <a:t>graduates</a:t>
          </a:r>
          <a:r>
            <a:rPr lang="fr-FR" sz="800" b="1" dirty="0" smtClean="0">
              <a:solidFill>
                <a:srgbClr val="FF0000"/>
              </a:solidFill>
              <a:latin typeface="+mj-lt"/>
            </a:rPr>
            <a:t>, </a:t>
          </a:r>
          <a:r>
            <a:rPr lang="fr-FR" sz="800" b="1" dirty="0" err="1" smtClean="0">
              <a:solidFill>
                <a:srgbClr val="FF0000"/>
              </a:solidFill>
              <a:latin typeface="+mj-lt"/>
            </a:rPr>
            <a:t>firms</a:t>
          </a:r>
          <a:r>
            <a:rPr lang="fr-FR" sz="800" b="1" dirty="0" smtClean="0">
              <a:solidFill>
                <a:srgbClr val="FF0000"/>
              </a:solidFill>
              <a:latin typeface="+mj-lt"/>
            </a:rPr>
            <a:t> </a:t>
          </a:r>
          <a:r>
            <a:rPr lang="fr-FR" sz="800" b="1" dirty="0" smtClean="0">
              <a:solidFill>
                <a:schemeClr val="accent6"/>
              </a:solidFill>
              <a:latin typeface="+mj-lt"/>
            </a:rPr>
            <a:t>and the </a:t>
          </a:r>
          <a:r>
            <a:rPr lang="fr-FR" sz="800" b="1" dirty="0" smtClean="0">
              <a:solidFill>
                <a:srgbClr val="FF0000"/>
              </a:solidFill>
              <a:latin typeface="+mj-lt"/>
            </a:rPr>
            <a:t>business world </a:t>
          </a:r>
          <a:r>
            <a:rPr lang="fr-FR" sz="800" b="1" dirty="0" smtClean="0">
              <a:solidFill>
                <a:schemeClr val="accent6"/>
              </a:solidFill>
              <a:latin typeface="+mj-lt"/>
            </a:rPr>
            <a:t>(</a:t>
          </a:r>
          <a:r>
            <a:rPr lang="fr-FR" sz="800" b="1" dirty="0" err="1" smtClean="0">
              <a:solidFill>
                <a:schemeClr val="accent6"/>
              </a:solidFill>
              <a:latin typeface="+mj-lt"/>
            </a:rPr>
            <a:t>recruitment</a:t>
          </a:r>
          <a:r>
            <a:rPr lang="fr-FR" sz="800" b="1" dirty="0" smtClean="0">
              <a:solidFill>
                <a:schemeClr val="accent6"/>
              </a:solidFill>
              <a:latin typeface="+mj-lt"/>
            </a:rPr>
            <a:t> services; guidance </a:t>
          </a:r>
          <a:r>
            <a:rPr lang="fr-FR" sz="800" b="1" dirty="0" err="1" smtClean="0">
              <a:solidFill>
                <a:schemeClr val="accent6"/>
              </a:solidFill>
              <a:latin typeface="+mj-lt"/>
            </a:rPr>
            <a:t>tools</a:t>
          </a:r>
          <a:r>
            <a:rPr lang="fr-FR" sz="800" b="1" dirty="0" smtClean="0">
              <a:solidFill>
                <a:schemeClr val="accent6"/>
              </a:solidFill>
              <a:latin typeface="+mj-lt"/>
            </a:rPr>
            <a:t>; information provision on labour </a:t>
          </a:r>
          <a:r>
            <a:rPr lang="fr-FR" sz="800" b="1" dirty="0" err="1" smtClean="0">
              <a:solidFill>
                <a:schemeClr val="accent6"/>
              </a:solidFill>
              <a:latin typeface="+mj-lt"/>
            </a:rPr>
            <a:t>market</a:t>
          </a:r>
          <a:r>
            <a:rPr lang="fr-FR" sz="800" b="1" dirty="0" smtClean="0">
              <a:solidFill>
                <a:schemeClr val="accent6"/>
              </a:solidFill>
              <a:latin typeface="+mj-lt"/>
            </a:rPr>
            <a:t> </a:t>
          </a:r>
          <a:r>
            <a:rPr lang="fr-FR" sz="800" b="1" dirty="0" err="1" smtClean="0">
              <a:solidFill>
                <a:schemeClr val="accent6"/>
              </a:solidFill>
              <a:latin typeface="+mj-lt"/>
            </a:rPr>
            <a:t>opportunities</a:t>
          </a:r>
          <a:r>
            <a:rPr lang="fr-FR" sz="800" b="1" dirty="0" smtClean="0">
              <a:solidFill>
                <a:schemeClr val="accent6"/>
              </a:solidFill>
              <a:latin typeface="+mj-lt"/>
            </a:rPr>
            <a:t>) </a:t>
          </a:r>
          <a:endParaRPr lang="fr-FR" sz="800" b="1" dirty="0">
            <a:solidFill>
              <a:schemeClr val="accent6"/>
            </a:solidFill>
            <a:latin typeface="+mj-lt"/>
          </a:endParaRPr>
        </a:p>
      </dgm:t>
    </dgm:pt>
    <dgm:pt modelId="{F257D75C-978F-4177-84AB-A7DE3AB7246A}" type="sibTrans" cxnId="{DE265A65-DE0F-428B-A546-F5A57A224A2D}">
      <dgm:prSet/>
      <dgm:spPr/>
      <dgm:t>
        <a:bodyPr/>
        <a:lstStyle/>
        <a:p>
          <a:endParaRPr lang="fr-FR"/>
        </a:p>
      </dgm:t>
    </dgm:pt>
    <dgm:pt modelId="{47F4D8A2-F9C5-4163-BD53-47F260CA9BF3}" type="parTrans" cxnId="{DE265A65-DE0F-428B-A546-F5A57A224A2D}">
      <dgm:prSet/>
      <dgm:spPr/>
      <dgm:t>
        <a:bodyPr/>
        <a:lstStyle/>
        <a:p>
          <a:endParaRPr lang="fr-FR"/>
        </a:p>
      </dgm:t>
    </dgm:pt>
    <dgm:pt modelId="{6C35B441-9E46-409A-9ADD-6D4BF425A796}">
      <dgm:prSet custT="1"/>
      <dgm:spPr>
        <a:solidFill>
          <a:schemeClr val="accent6">
            <a:lumMod val="20000"/>
            <a:lumOff val="80000"/>
          </a:schemeClr>
        </a:solidFill>
        <a:ln>
          <a:solidFill>
            <a:schemeClr val="bg1">
              <a:lumMod val="85000"/>
            </a:schemeClr>
          </a:solidFill>
        </a:ln>
      </dgm:spPr>
      <dgm:t>
        <a:bodyPr/>
        <a:lstStyle/>
        <a:p>
          <a:r>
            <a:rPr lang="en-US" sz="800" b="1" dirty="0" smtClean="0">
              <a:solidFill>
                <a:srgbClr val="FF0000"/>
              </a:solidFill>
              <a:latin typeface="+mj-lt"/>
            </a:rPr>
            <a:t>Dissemination </a:t>
          </a:r>
          <a:r>
            <a:rPr lang="en-US" sz="800" b="1" dirty="0" smtClean="0">
              <a:solidFill>
                <a:schemeClr val="accent6"/>
              </a:solidFill>
              <a:latin typeface="+mj-lt"/>
            </a:rPr>
            <a:t>of the set of information and ad hoc analysis to stakeholders and policy makers.</a:t>
          </a:r>
          <a:endParaRPr lang="it-IT" sz="800" b="1" dirty="0">
            <a:solidFill>
              <a:schemeClr val="accent6"/>
            </a:solidFill>
            <a:latin typeface="+mj-lt"/>
          </a:endParaRPr>
        </a:p>
      </dgm:t>
    </dgm:pt>
    <dgm:pt modelId="{483B4533-DED7-4707-BBD2-239F274BF9E9}" type="parTrans" cxnId="{02C749BF-6939-42B9-9B8D-21F591A0E732}">
      <dgm:prSet/>
      <dgm:spPr/>
      <dgm:t>
        <a:bodyPr/>
        <a:lstStyle/>
        <a:p>
          <a:endParaRPr lang="fr-FR"/>
        </a:p>
      </dgm:t>
    </dgm:pt>
    <dgm:pt modelId="{C932E202-E71B-484F-98A3-826814FCC823}" type="sibTrans" cxnId="{02C749BF-6939-42B9-9B8D-21F591A0E732}">
      <dgm:prSet/>
      <dgm:spPr/>
      <dgm:t>
        <a:bodyPr/>
        <a:lstStyle/>
        <a:p>
          <a:endParaRPr lang="fr-FR"/>
        </a:p>
      </dgm:t>
    </dgm:pt>
    <dgm:pt modelId="{A4CA652D-4AD8-4A9E-BFB0-F028766360EC}">
      <dgm:prSet custT="1"/>
      <dgm:spPr>
        <a:solidFill>
          <a:schemeClr val="accent6">
            <a:lumMod val="20000"/>
            <a:lumOff val="80000"/>
            <a:alpha val="90000"/>
          </a:schemeClr>
        </a:solidFill>
        <a:ln>
          <a:solidFill>
            <a:schemeClr val="accent6">
              <a:lumMod val="20000"/>
              <a:lumOff val="80000"/>
              <a:alpha val="90000"/>
            </a:schemeClr>
          </a:solidFill>
        </a:ln>
      </dgm:spPr>
      <dgm:t>
        <a:bodyPr/>
        <a:lstStyle/>
        <a:p>
          <a:r>
            <a:rPr lang="en-US" sz="800" b="1" dirty="0" smtClean="0">
              <a:solidFill>
                <a:schemeClr val="accent6"/>
              </a:solidFill>
              <a:latin typeface="+mj-lt"/>
            </a:rPr>
            <a:t>Carrying out of </a:t>
          </a:r>
          <a:r>
            <a:rPr lang="en-US" sz="800" b="1" dirty="0" smtClean="0">
              <a:solidFill>
                <a:srgbClr val="FF0000"/>
              </a:solidFill>
              <a:latin typeface="+mj-lt"/>
            </a:rPr>
            <a:t>monitoring activities</a:t>
          </a:r>
          <a:r>
            <a:rPr lang="en-US" sz="800" b="1" dirty="0" smtClean="0">
              <a:solidFill>
                <a:schemeClr val="accent6"/>
              </a:solidFill>
              <a:latin typeface="+mj-lt"/>
            </a:rPr>
            <a:t>: enterprises skills needs and gaps/shortages of (generic/</a:t>
          </a:r>
          <a:r>
            <a:rPr lang="en-US" sz="800" b="1" dirty="0" err="1" smtClean="0">
              <a:solidFill>
                <a:schemeClr val="accent6"/>
              </a:solidFill>
              <a:latin typeface="+mj-lt"/>
            </a:rPr>
            <a:t>sectoral</a:t>
          </a:r>
          <a:r>
            <a:rPr lang="en-US" sz="800" b="1" dirty="0" smtClean="0">
              <a:solidFill>
                <a:schemeClr val="accent6"/>
              </a:solidFill>
              <a:latin typeface="+mj-lt"/>
            </a:rPr>
            <a:t>) skills demanded by firms</a:t>
          </a:r>
          <a:endParaRPr lang="fr-FR" sz="800" b="1" dirty="0">
            <a:solidFill>
              <a:schemeClr val="accent6"/>
            </a:solidFill>
            <a:latin typeface="+mj-lt"/>
          </a:endParaRPr>
        </a:p>
      </dgm:t>
    </dgm:pt>
    <dgm:pt modelId="{A0609B9E-72DD-4EA4-91D3-06F2AC482D62}" type="parTrans" cxnId="{49C9DA2C-C83F-467C-A04E-071660966B0A}">
      <dgm:prSet/>
      <dgm:spPr/>
      <dgm:t>
        <a:bodyPr/>
        <a:lstStyle/>
        <a:p>
          <a:endParaRPr lang="fr-FR"/>
        </a:p>
      </dgm:t>
    </dgm:pt>
    <dgm:pt modelId="{4020C92B-71E4-4B15-99E3-D2906E08E777}" type="sibTrans" cxnId="{49C9DA2C-C83F-467C-A04E-071660966B0A}">
      <dgm:prSet/>
      <dgm:spPr/>
      <dgm:t>
        <a:bodyPr/>
        <a:lstStyle/>
        <a:p>
          <a:endParaRPr lang="fr-FR"/>
        </a:p>
      </dgm:t>
    </dgm:pt>
    <dgm:pt modelId="{CE307DA5-D59C-46B1-8F66-659C14CFEA68}">
      <dgm:prSet custT="1"/>
      <dgm:spPr>
        <a:solidFill>
          <a:schemeClr val="accent6">
            <a:lumMod val="20000"/>
            <a:lumOff val="80000"/>
          </a:schemeClr>
        </a:solidFill>
      </dgm:spPr>
      <dgm:t>
        <a:bodyPr/>
        <a:lstStyle/>
        <a:p>
          <a:r>
            <a:rPr lang="en-US" sz="800" b="1" dirty="0" smtClean="0">
              <a:solidFill>
                <a:srgbClr val="FF0000"/>
              </a:solidFill>
              <a:latin typeface="+mj-lt"/>
            </a:rPr>
            <a:t>National degree Inventory</a:t>
          </a:r>
          <a:endParaRPr lang="it-IT" sz="800" dirty="0" smtClean="0">
            <a:solidFill>
              <a:srgbClr val="FF0000"/>
            </a:solidFill>
            <a:latin typeface="+mj-lt"/>
          </a:endParaRPr>
        </a:p>
        <a:p>
          <a:r>
            <a:rPr lang="en-US" sz="800" b="1" dirty="0" smtClean="0">
              <a:solidFill>
                <a:srgbClr val="FF0000"/>
              </a:solidFill>
              <a:latin typeface="+mj-lt"/>
            </a:rPr>
            <a:t>National professional degree Inventory </a:t>
          </a:r>
          <a:endParaRPr lang="it-IT" sz="800" b="1" dirty="0">
            <a:solidFill>
              <a:srgbClr val="FF0000"/>
            </a:solidFill>
            <a:latin typeface="+mj-lt"/>
          </a:endParaRPr>
        </a:p>
      </dgm:t>
    </dgm:pt>
    <dgm:pt modelId="{0ACDEA41-61ED-435F-8D21-A49101D63677}" type="parTrans" cxnId="{76DEAA7E-FA85-45F0-96FD-DB5A41EA7393}">
      <dgm:prSet/>
      <dgm:spPr/>
      <dgm:t>
        <a:bodyPr/>
        <a:lstStyle/>
        <a:p>
          <a:endParaRPr lang="fr-FR"/>
        </a:p>
      </dgm:t>
    </dgm:pt>
    <dgm:pt modelId="{F5C932C0-6D65-4066-9057-24AF3A18F893}" type="sibTrans" cxnId="{76DEAA7E-FA85-45F0-96FD-DB5A41EA7393}">
      <dgm:prSet/>
      <dgm:spPr/>
      <dgm:t>
        <a:bodyPr/>
        <a:lstStyle/>
        <a:p>
          <a:endParaRPr lang="fr-FR"/>
        </a:p>
      </dgm:t>
    </dgm:pt>
    <dgm:pt modelId="{0DF5FB6F-CA2E-4DC0-8675-57BD2EC44A52}">
      <dgm:prSet custT="1"/>
      <dgm:spPr>
        <a:solidFill>
          <a:schemeClr val="accent6">
            <a:lumMod val="20000"/>
            <a:lumOff val="80000"/>
            <a:alpha val="90000"/>
          </a:schemeClr>
        </a:solidFill>
      </dgm:spPr>
      <dgm:t>
        <a:bodyPr/>
        <a:lstStyle/>
        <a:p>
          <a:r>
            <a:rPr lang="en-US" sz="800" b="1" dirty="0" smtClean="0">
              <a:solidFill>
                <a:schemeClr val="accent6"/>
              </a:solidFill>
              <a:latin typeface="+mj-lt"/>
            </a:rPr>
            <a:t>Measures and </a:t>
          </a:r>
          <a:r>
            <a:rPr lang="en-US" sz="800" b="1" dirty="0" smtClean="0">
              <a:solidFill>
                <a:srgbClr val="FF0000"/>
              </a:solidFill>
              <a:latin typeface="+mj-lt"/>
            </a:rPr>
            <a:t>polices for stage/internships promoting  </a:t>
          </a:r>
          <a:endParaRPr lang="it-IT" sz="800" dirty="0">
            <a:solidFill>
              <a:srgbClr val="FF0000"/>
            </a:solidFill>
            <a:latin typeface="+mj-lt"/>
          </a:endParaRPr>
        </a:p>
      </dgm:t>
    </dgm:pt>
    <dgm:pt modelId="{A76814DD-39DD-46B4-BD3B-08226431056E}" type="parTrans" cxnId="{0793E75A-0E49-47B6-AF70-680CEA86D53B}">
      <dgm:prSet/>
      <dgm:spPr/>
      <dgm:t>
        <a:bodyPr/>
        <a:lstStyle/>
        <a:p>
          <a:endParaRPr lang="fr-FR"/>
        </a:p>
      </dgm:t>
    </dgm:pt>
    <dgm:pt modelId="{E9E6D97C-61B9-49FF-B62E-91AA07E24924}" type="sibTrans" cxnId="{0793E75A-0E49-47B6-AF70-680CEA86D53B}">
      <dgm:prSet/>
      <dgm:spPr/>
      <dgm:t>
        <a:bodyPr/>
        <a:lstStyle/>
        <a:p>
          <a:endParaRPr lang="fr-FR"/>
        </a:p>
      </dgm:t>
    </dgm:pt>
    <dgm:pt modelId="{752DEEAE-CB97-4615-AFFE-4F538202C581}" type="pres">
      <dgm:prSet presAssocID="{E8629E65-CC0B-4837-AC65-3352DE739F57}" presName="list" presStyleCnt="0">
        <dgm:presLayoutVars>
          <dgm:dir/>
          <dgm:animLvl val="lvl"/>
        </dgm:presLayoutVars>
      </dgm:prSet>
      <dgm:spPr/>
      <dgm:t>
        <a:bodyPr/>
        <a:lstStyle/>
        <a:p>
          <a:endParaRPr lang="fr-FR"/>
        </a:p>
      </dgm:t>
    </dgm:pt>
    <dgm:pt modelId="{6D8D7397-02E6-4812-9D15-5CA8D0EE694D}" type="pres">
      <dgm:prSet presAssocID="{6C29E88C-4166-4083-981A-FD36E37BD9E0}" presName="posSpace" presStyleCnt="0"/>
      <dgm:spPr/>
    </dgm:pt>
    <dgm:pt modelId="{EB7B5928-F0B4-40B4-A671-61208D0F098D}" type="pres">
      <dgm:prSet presAssocID="{6C29E88C-4166-4083-981A-FD36E37BD9E0}" presName="vertFlow" presStyleCnt="0"/>
      <dgm:spPr/>
    </dgm:pt>
    <dgm:pt modelId="{21E3967A-B8BE-44C4-B7A2-442E51547E1C}" type="pres">
      <dgm:prSet presAssocID="{6C29E88C-4166-4083-981A-FD36E37BD9E0}" presName="topSpace" presStyleCnt="0"/>
      <dgm:spPr/>
    </dgm:pt>
    <dgm:pt modelId="{DE292B84-8D1B-462C-8D03-57C05D59204D}" type="pres">
      <dgm:prSet presAssocID="{6C29E88C-4166-4083-981A-FD36E37BD9E0}" presName="firstComp" presStyleCnt="0"/>
      <dgm:spPr/>
    </dgm:pt>
    <dgm:pt modelId="{AB3B1E8E-AC97-429C-9EBD-2D6DEA296DFE}" type="pres">
      <dgm:prSet presAssocID="{6C29E88C-4166-4083-981A-FD36E37BD9E0}" presName="firstChild" presStyleLbl="bgAccFollowNode1" presStyleIdx="0" presStyleCnt="9" custScaleX="121491" custScaleY="94782" custLinFactNeighborX="15160" custLinFactNeighborY="-36534"/>
      <dgm:spPr/>
      <dgm:t>
        <a:bodyPr/>
        <a:lstStyle/>
        <a:p>
          <a:endParaRPr lang="fr-FR"/>
        </a:p>
      </dgm:t>
    </dgm:pt>
    <dgm:pt modelId="{C8987926-C262-44B3-BE11-BF0D2A84B384}" type="pres">
      <dgm:prSet presAssocID="{6C29E88C-4166-4083-981A-FD36E37BD9E0}" presName="firstChildTx" presStyleLbl="bgAccFollowNode1" presStyleIdx="0" presStyleCnt="9">
        <dgm:presLayoutVars>
          <dgm:bulletEnabled val="1"/>
        </dgm:presLayoutVars>
      </dgm:prSet>
      <dgm:spPr/>
      <dgm:t>
        <a:bodyPr/>
        <a:lstStyle/>
        <a:p>
          <a:endParaRPr lang="fr-FR"/>
        </a:p>
      </dgm:t>
    </dgm:pt>
    <dgm:pt modelId="{5AEDB637-DE4C-46C5-A417-319D65933112}" type="pres">
      <dgm:prSet presAssocID="{B5B9DBCD-AC85-4739-B1B4-E27F2D2FA0A6}" presName="comp" presStyleCnt="0"/>
      <dgm:spPr/>
    </dgm:pt>
    <dgm:pt modelId="{5732FBC6-0F07-4DCC-A76F-9192BEA50424}" type="pres">
      <dgm:prSet presAssocID="{B5B9DBCD-AC85-4739-B1B4-E27F2D2FA0A6}" presName="child" presStyleLbl="bgAccFollowNode1" presStyleIdx="1" presStyleCnt="9" custScaleX="121491" custScaleY="94782" custLinFactNeighborX="15160" custLinFactNeighborY="-28953"/>
      <dgm:spPr/>
      <dgm:t>
        <a:bodyPr/>
        <a:lstStyle/>
        <a:p>
          <a:endParaRPr lang="fr-FR"/>
        </a:p>
      </dgm:t>
    </dgm:pt>
    <dgm:pt modelId="{950C152C-D08A-40B1-A45A-A56764783DF9}" type="pres">
      <dgm:prSet presAssocID="{B5B9DBCD-AC85-4739-B1B4-E27F2D2FA0A6}" presName="childTx" presStyleLbl="bgAccFollowNode1" presStyleIdx="1" presStyleCnt="9">
        <dgm:presLayoutVars>
          <dgm:bulletEnabled val="1"/>
        </dgm:presLayoutVars>
      </dgm:prSet>
      <dgm:spPr/>
      <dgm:t>
        <a:bodyPr/>
        <a:lstStyle/>
        <a:p>
          <a:endParaRPr lang="fr-FR"/>
        </a:p>
      </dgm:t>
    </dgm:pt>
    <dgm:pt modelId="{0C09D668-2A53-4C7F-8D10-4A032AC04E35}" type="pres">
      <dgm:prSet presAssocID="{6C35B441-9E46-409A-9ADD-6D4BF425A796}" presName="comp" presStyleCnt="0"/>
      <dgm:spPr/>
    </dgm:pt>
    <dgm:pt modelId="{40FB65DE-4AB9-4065-AEC8-E413EB0DE3A5}" type="pres">
      <dgm:prSet presAssocID="{6C35B441-9E46-409A-9ADD-6D4BF425A796}" presName="child" presStyleLbl="bgAccFollowNode1" presStyleIdx="2" presStyleCnt="9" custScaleX="121491" custScaleY="94782" custLinFactNeighborX="15160" custLinFactNeighborY="-23384"/>
      <dgm:spPr/>
      <dgm:t>
        <a:bodyPr/>
        <a:lstStyle/>
        <a:p>
          <a:endParaRPr lang="fr-FR"/>
        </a:p>
      </dgm:t>
    </dgm:pt>
    <dgm:pt modelId="{EA2CEF9E-61E5-4735-BCE9-DDB3B8514E92}" type="pres">
      <dgm:prSet presAssocID="{6C35B441-9E46-409A-9ADD-6D4BF425A796}" presName="childTx" presStyleLbl="bgAccFollowNode1" presStyleIdx="2" presStyleCnt="9">
        <dgm:presLayoutVars>
          <dgm:bulletEnabled val="1"/>
        </dgm:presLayoutVars>
      </dgm:prSet>
      <dgm:spPr/>
      <dgm:t>
        <a:bodyPr/>
        <a:lstStyle/>
        <a:p>
          <a:endParaRPr lang="fr-FR"/>
        </a:p>
      </dgm:t>
    </dgm:pt>
    <dgm:pt modelId="{D0214461-1150-4E1C-B580-536FCEC28776}" type="pres">
      <dgm:prSet presAssocID="{471BC9E0-8094-4592-9C55-6E1AE04A1103}" presName="comp" presStyleCnt="0"/>
      <dgm:spPr/>
    </dgm:pt>
    <dgm:pt modelId="{5274BB9E-60E3-46C9-ABB2-1DCD7B6373D5}" type="pres">
      <dgm:prSet presAssocID="{471BC9E0-8094-4592-9C55-6E1AE04A1103}" presName="child" presStyleLbl="bgAccFollowNode1" presStyleIdx="3" presStyleCnt="9" custScaleX="121491" custScaleY="94782" custLinFactNeighborX="15160" custLinFactNeighborY="-16958"/>
      <dgm:spPr/>
      <dgm:t>
        <a:bodyPr/>
        <a:lstStyle/>
        <a:p>
          <a:endParaRPr lang="fr-FR"/>
        </a:p>
      </dgm:t>
    </dgm:pt>
    <dgm:pt modelId="{A196E074-A0D6-4483-AF42-764CE3A129DE}" type="pres">
      <dgm:prSet presAssocID="{471BC9E0-8094-4592-9C55-6E1AE04A1103}" presName="childTx" presStyleLbl="bgAccFollowNode1" presStyleIdx="3" presStyleCnt="9">
        <dgm:presLayoutVars>
          <dgm:bulletEnabled val="1"/>
        </dgm:presLayoutVars>
      </dgm:prSet>
      <dgm:spPr/>
      <dgm:t>
        <a:bodyPr/>
        <a:lstStyle/>
        <a:p>
          <a:endParaRPr lang="fr-FR"/>
        </a:p>
      </dgm:t>
    </dgm:pt>
    <dgm:pt modelId="{062B55C2-7CE8-49B3-9550-D04542944AB5}" type="pres">
      <dgm:prSet presAssocID="{BC0BA124-B434-40F6-B359-E4D245247D17}" presName="comp" presStyleCnt="0"/>
      <dgm:spPr/>
    </dgm:pt>
    <dgm:pt modelId="{61E75248-117B-4D0F-92C3-08B072407FE8}" type="pres">
      <dgm:prSet presAssocID="{BC0BA124-B434-40F6-B359-E4D245247D17}" presName="child" presStyleLbl="bgAccFollowNode1" presStyleIdx="4" presStyleCnt="9" custScaleX="121491" custScaleY="94782" custLinFactNeighborX="15160" custLinFactNeighborY="-6022"/>
      <dgm:spPr/>
      <dgm:t>
        <a:bodyPr/>
        <a:lstStyle/>
        <a:p>
          <a:endParaRPr lang="fr-FR"/>
        </a:p>
      </dgm:t>
    </dgm:pt>
    <dgm:pt modelId="{264CFE90-7807-483D-BC4C-857C010AA4D8}" type="pres">
      <dgm:prSet presAssocID="{BC0BA124-B434-40F6-B359-E4D245247D17}" presName="childTx" presStyleLbl="bgAccFollowNode1" presStyleIdx="4" presStyleCnt="9">
        <dgm:presLayoutVars>
          <dgm:bulletEnabled val="1"/>
        </dgm:presLayoutVars>
      </dgm:prSet>
      <dgm:spPr/>
      <dgm:t>
        <a:bodyPr/>
        <a:lstStyle/>
        <a:p>
          <a:endParaRPr lang="fr-FR"/>
        </a:p>
      </dgm:t>
    </dgm:pt>
    <dgm:pt modelId="{19F78619-4BCF-4D73-90A6-A1E49AF2093D}" type="pres">
      <dgm:prSet presAssocID="{6C29E88C-4166-4083-981A-FD36E37BD9E0}" presName="negSpace" presStyleCnt="0"/>
      <dgm:spPr/>
    </dgm:pt>
    <dgm:pt modelId="{1F3989D9-1AF1-4A51-A272-8547496CF7DA}" type="pres">
      <dgm:prSet presAssocID="{6C29E88C-4166-4083-981A-FD36E37BD9E0}" presName="circle" presStyleLbl="node1" presStyleIdx="0" presStyleCnt="2" custLinFactNeighborX="-22323" custLinFactNeighborY="-25208"/>
      <dgm:spPr/>
      <dgm:t>
        <a:bodyPr/>
        <a:lstStyle/>
        <a:p>
          <a:endParaRPr lang="fr-FR"/>
        </a:p>
      </dgm:t>
    </dgm:pt>
    <dgm:pt modelId="{239ADDF8-25BA-4904-9A91-A38EC0D2FE3F}" type="pres">
      <dgm:prSet presAssocID="{B6D5306C-E206-48D5-A36F-9975816DD126}" presName="transSpace" presStyleCnt="0"/>
      <dgm:spPr/>
    </dgm:pt>
    <dgm:pt modelId="{4AC23880-0D30-4CA3-BB40-FB2B75E5F30A}" type="pres">
      <dgm:prSet presAssocID="{75040C66-B2B4-4632-9372-35487CBE465A}" presName="posSpace" presStyleCnt="0"/>
      <dgm:spPr/>
    </dgm:pt>
    <dgm:pt modelId="{B6418480-57E7-49DD-AA50-076DFDE89BA2}" type="pres">
      <dgm:prSet presAssocID="{75040C66-B2B4-4632-9372-35487CBE465A}" presName="vertFlow" presStyleCnt="0"/>
      <dgm:spPr/>
    </dgm:pt>
    <dgm:pt modelId="{9E4DFD5A-DCA6-4FD2-9AD9-E8345E38D519}" type="pres">
      <dgm:prSet presAssocID="{75040C66-B2B4-4632-9372-35487CBE465A}" presName="topSpace" presStyleCnt="0"/>
      <dgm:spPr/>
    </dgm:pt>
    <dgm:pt modelId="{64210859-A0CA-463B-AB8B-895B4A40A4A7}" type="pres">
      <dgm:prSet presAssocID="{75040C66-B2B4-4632-9372-35487CBE465A}" presName="firstComp" presStyleCnt="0"/>
      <dgm:spPr/>
    </dgm:pt>
    <dgm:pt modelId="{AD265C88-AC81-42D3-B415-5FC351D6AED1}" type="pres">
      <dgm:prSet presAssocID="{75040C66-B2B4-4632-9372-35487CBE465A}" presName="firstChild" presStyleLbl="bgAccFollowNode1" presStyleIdx="5" presStyleCnt="9" custScaleX="121491" custScaleY="94782" custLinFactNeighborX="-49" custLinFactNeighborY="-25704"/>
      <dgm:spPr/>
      <dgm:t>
        <a:bodyPr/>
        <a:lstStyle/>
        <a:p>
          <a:endParaRPr lang="fr-FR"/>
        </a:p>
      </dgm:t>
    </dgm:pt>
    <dgm:pt modelId="{ED957BE7-8781-4A73-8A16-BD142AC81530}" type="pres">
      <dgm:prSet presAssocID="{75040C66-B2B4-4632-9372-35487CBE465A}" presName="firstChildTx" presStyleLbl="bgAccFollowNode1" presStyleIdx="5" presStyleCnt="9">
        <dgm:presLayoutVars>
          <dgm:bulletEnabled val="1"/>
        </dgm:presLayoutVars>
      </dgm:prSet>
      <dgm:spPr/>
      <dgm:t>
        <a:bodyPr/>
        <a:lstStyle/>
        <a:p>
          <a:endParaRPr lang="fr-FR"/>
        </a:p>
      </dgm:t>
    </dgm:pt>
    <dgm:pt modelId="{87B242AF-C911-420F-9E30-DFD73AFA997F}" type="pres">
      <dgm:prSet presAssocID="{A4CA652D-4AD8-4A9E-BFB0-F028766360EC}" presName="comp" presStyleCnt="0"/>
      <dgm:spPr/>
    </dgm:pt>
    <dgm:pt modelId="{4FB66EF6-2F51-4039-891E-1849F0A0DBA3}" type="pres">
      <dgm:prSet presAssocID="{A4CA652D-4AD8-4A9E-BFB0-F028766360EC}" presName="child" presStyleLbl="bgAccFollowNode1" presStyleIdx="6" presStyleCnt="9" custScaleX="121491" custScaleY="110138" custLinFactNeighborX="-49" custLinFactNeighborY="-17584"/>
      <dgm:spPr/>
      <dgm:t>
        <a:bodyPr/>
        <a:lstStyle/>
        <a:p>
          <a:endParaRPr lang="fr-FR"/>
        </a:p>
      </dgm:t>
    </dgm:pt>
    <dgm:pt modelId="{E5036A50-FCF5-4F75-89EB-195DF355CC25}" type="pres">
      <dgm:prSet presAssocID="{A4CA652D-4AD8-4A9E-BFB0-F028766360EC}" presName="childTx" presStyleLbl="bgAccFollowNode1" presStyleIdx="6" presStyleCnt="9">
        <dgm:presLayoutVars>
          <dgm:bulletEnabled val="1"/>
        </dgm:presLayoutVars>
      </dgm:prSet>
      <dgm:spPr/>
      <dgm:t>
        <a:bodyPr/>
        <a:lstStyle/>
        <a:p>
          <a:endParaRPr lang="fr-FR"/>
        </a:p>
      </dgm:t>
    </dgm:pt>
    <dgm:pt modelId="{2FF7BC66-2FCD-40EF-8F81-D1FE2B82639E}" type="pres">
      <dgm:prSet presAssocID="{CE307DA5-D59C-46B1-8F66-659C14CFEA68}" presName="comp" presStyleCnt="0"/>
      <dgm:spPr/>
    </dgm:pt>
    <dgm:pt modelId="{B18E3455-9FAC-46D6-B619-B20A7D794485}" type="pres">
      <dgm:prSet presAssocID="{CE307DA5-D59C-46B1-8F66-659C14CFEA68}" presName="child" presStyleLbl="bgAccFollowNode1" presStyleIdx="7" presStyleCnt="9" custScaleX="121491" custScaleY="110138" custLinFactNeighborX="-49" custLinFactNeighborY="-11784"/>
      <dgm:spPr/>
      <dgm:t>
        <a:bodyPr/>
        <a:lstStyle/>
        <a:p>
          <a:endParaRPr lang="fr-FR"/>
        </a:p>
      </dgm:t>
    </dgm:pt>
    <dgm:pt modelId="{F547211C-3D9D-4D5D-9333-6520CBA54068}" type="pres">
      <dgm:prSet presAssocID="{CE307DA5-D59C-46B1-8F66-659C14CFEA68}" presName="childTx" presStyleLbl="bgAccFollowNode1" presStyleIdx="7" presStyleCnt="9">
        <dgm:presLayoutVars>
          <dgm:bulletEnabled val="1"/>
        </dgm:presLayoutVars>
      </dgm:prSet>
      <dgm:spPr/>
      <dgm:t>
        <a:bodyPr/>
        <a:lstStyle/>
        <a:p>
          <a:endParaRPr lang="fr-FR"/>
        </a:p>
      </dgm:t>
    </dgm:pt>
    <dgm:pt modelId="{DBEEED13-E3F6-400A-8D5C-4843E7A23E63}" type="pres">
      <dgm:prSet presAssocID="{0DF5FB6F-CA2E-4DC0-8675-57BD2EC44A52}" presName="comp" presStyleCnt="0"/>
      <dgm:spPr/>
    </dgm:pt>
    <dgm:pt modelId="{21C96CA0-90DE-4F73-A1BA-C5A17DD74E67}" type="pres">
      <dgm:prSet presAssocID="{0DF5FB6F-CA2E-4DC0-8675-57BD2EC44A52}" presName="child" presStyleLbl="bgAccFollowNode1" presStyleIdx="8" presStyleCnt="9" custScaleX="121491" custScaleY="110138" custLinFactNeighborX="-49" custLinFactNeighborY="-5984"/>
      <dgm:spPr/>
      <dgm:t>
        <a:bodyPr/>
        <a:lstStyle/>
        <a:p>
          <a:endParaRPr lang="fr-FR"/>
        </a:p>
      </dgm:t>
    </dgm:pt>
    <dgm:pt modelId="{9F8C2595-6C55-40A4-834F-F904F1F8AE51}" type="pres">
      <dgm:prSet presAssocID="{0DF5FB6F-CA2E-4DC0-8675-57BD2EC44A52}" presName="childTx" presStyleLbl="bgAccFollowNode1" presStyleIdx="8" presStyleCnt="9">
        <dgm:presLayoutVars>
          <dgm:bulletEnabled val="1"/>
        </dgm:presLayoutVars>
      </dgm:prSet>
      <dgm:spPr/>
      <dgm:t>
        <a:bodyPr/>
        <a:lstStyle/>
        <a:p>
          <a:endParaRPr lang="fr-FR"/>
        </a:p>
      </dgm:t>
    </dgm:pt>
    <dgm:pt modelId="{B9AAC5B8-AD23-4EDA-9A57-A4BD0C298DDC}" type="pres">
      <dgm:prSet presAssocID="{75040C66-B2B4-4632-9372-35487CBE465A}" presName="negSpace" presStyleCnt="0"/>
      <dgm:spPr/>
    </dgm:pt>
    <dgm:pt modelId="{899C28C3-7B0D-4F9B-A4AA-DEA6FCFBC97D}" type="pres">
      <dgm:prSet presAssocID="{75040C66-B2B4-4632-9372-35487CBE465A}" presName="circle" presStyleLbl="node1" presStyleIdx="1" presStyleCnt="2" custLinFactNeighborX="-24918" custLinFactNeighborY="-25208"/>
      <dgm:spPr/>
      <dgm:t>
        <a:bodyPr/>
        <a:lstStyle/>
        <a:p>
          <a:endParaRPr lang="fr-FR"/>
        </a:p>
      </dgm:t>
    </dgm:pt>
  </dgm:ptLst>
  <dgm:cxnLst>
    <dgm:cxn modelId="{B917D6AF-376A-4A73-A7EA-75DDA08CE8AE}" type="presOf" srcId="{6C35B441-9E46-409A-9ADD-6D4BF425A796}" destId="{EA2CEF9E-61E5-4735-BCE9-DDB3B8514E92}" srcOrd="1" destOrd="0" presId="urn:microsoft.com/office/officeart/2005/8/layout/hList9"/>
    <dgm:cxn modelId="{18B5CF1E-A227-408B-9C43-5E3D5015A0A7}" srcId="{6C29E88C-4166-4083-981A-FD36E37BD9E0}" destId="{BC0BA124-B434-40F6-B359-E4D245247D17}" srcOrd="4" destOrd="0" parTransId="{1F961BFF-B061-4FD9-9A30-A79427B2D79E}" sibTransId="{1F32615C-476F-4866-8401-66143B71D5AB}"/>
    <dgm:cxn modelId="{FB861C22-775A-40D2-8D46-1387291FA018}" srcId="{6C29E88C-4166-4083-981A-FD36E37BD9E0}" destId="{B5B9DBCD-AC85-4739-B1B4-E27F2D2FA0A6}" srcOrd="1" destOrd="0" parTransId="{DD573104-FDBD-4F21-9436-55326E67F414}" sibTransId="{0886D034-B7AF-421C-84D7-EA2B4968A9E2}"/>
    <dgm:cxn modelId="{76DEAA7E-FA85-45F0-96FD-DB5A41EA7393}" srcId="{75040C66-B2B4-4632-9372-35487CBE465A}" destId="{CE307DA5-D59C-46B1-8F66-659C14CFEA68}" srcOrd="2" destOrd="0" parTransId="{0ACDEA41-61ED-435F-8D21-A49101D63677}" sibTransId="{F5C932C0-6D65-4066-9057-24AF3A18F893}"/>
    <dgm:cxn modelId="{4E0B98F2-E0D0-4E3E-99AF-984A652A885C}" type="presOf" srcId="{BC0BA124-B434-40F6-B359-E4D245247D17}" destId="{264CFE90-7807-483D-BC4C-857C010AA4D8}" srcOrd="1" destOrd="0" presId="urn:microsoft.com/office/officeart/2005/8/layout/hList9"/>
    <dgm:cxn modelId="{C438661F-C4E0-407F-916C-DF31AEF70A80}" srcId="{E8629E65-CC0B-4837-AC65-3352DE739F57}" destId="{6C29E88C-4166-4083-981A-FD36E37BD9E0}" srcOrd="0" destOrd="0" parTransId="{6DE8ECC9-5C36-48A5-ABBE-B9E602376D0E}" sibTransId="{B6D5306C-E206-48D5-A36F-9975816DD126}"/>
    <dgm:cxn modelId="{21604D3B-DC99-4507-B14C-3F185F2D7F66}" type="presOf" srcId="{CE307DA5-D59C-46B1-8F66-659C14CFEA68}" destId="{B18E3455-9FAC-46D6-B619-B20A7D794485}" srcOrd="0" destOrd="0" presId="urn:microsoft.com/office/officeart/2005/8/layout/hList9"/>
    <dgm:cxn modelId="{6B7C116E-1ACA-403C-BAB4-6690A3CA1A14}" type="presOf" srcId="{75040C66-B2B4-4632-9372-35487CBE465A}" destId="{899C28C3-7B0D-4F9B-A4AA-DEA6FCFBC97D}" srcOrd="0" destOrd="0" presId="urn:microsoft.com/office/officeart/2005/8/layout/hList9"/>
    <dgm:cxn modelId="{4B91CF55-49D2-490B-B375-EAEE314D1101}" type="presOf" srcId="{6C29E88C-4166-4083-981A-FD36E37BD9E0}" destId="{1F3989D9-1AF1-4A51-A272-8547496CF7DA}" srcOrd="0" destOrd="0" presId="urn:microsoft.com/office/officeart/2005/8/layout/hList9"/>
    <dgm:cxn modelId="{1F1BEB3D-2708-4DE7-99E0-D5C9298C0304}" type="presOf" srcId="{B5B9DBCD-AC85-4739-B1B4-E27F2D2FA0A6}" destId="{950C152C-D08A-40B1-A45A-A56764783DF9}" srcOrd="1" destOrd="0" presId="urn:microsoft.com/office/officeart/2005/8/layout/hList9"/>
    <dgm:cxn modelId="{0793E75A-0E49-47B6-AF70-680CEA86D53B}" srcId="{75040C66-B2B4-4632-9372-35487CBE465A}" destId="{0DF5FB6F-CA2E-4DC0-8675-57BD2EC44A52}" srcOrd="3" destOrd="0" parTransId="{A76814DD-39DD-46B4-BD3B-08226431056E}" sibTransId="{E9E6D97C-61B9-49FF-B62E-91AA07E24924}"/>
    <dgm:cxn modelId="{6747FB33-9F34-4DCD-BF46-E99619D74B8C}" srcId="{6C29E88C-4166-4083-981A-FD36E37BD9E0}" destId="{471BC9E0-8094-4592-9C55-6E1AE04A1103}" srcOrd="3" destOrd="0" parTransId="{9DCD5FF7-066F-424E-A6E7-571C895A6394}" sibTransId="{5FB2B3A9-753D-4602-AAA4-5BAE57CA6F17}"/>
    <dgm:cxn modelId="{DE265A65-DE0F-428B-A546-F5A57A224A2D}" srcId="{75040C66-B2B4-4632-9372-35487CBE465A}" destId="{5A11C7CA-7BED-462B-B271-BFE353497FB1}" srcOrd="0" destOrd="0" parTransId="{47F4D8A2-F9C5-4163-BD53-47F260CA9BF3}" sibTransId="{F257D75C-978F-4177-84AB-A7DE3AB7246A}"/>
    <dgm:cxn modelId="{E10F376D-9B7B-4DA1-AB10-10629D9BE29E}" type="presOf" srcId="{E8629E65-CC0B-4837-AC65-3352DE739F57}" destId="{752DEEAE-CB97-4615-AFFE-4F538202C581}" srcOrd="0" destOrd="0" presId="urn:microsoft.com/office/officeart/2005/8/layout/hList9"/>
    <dgm:cxn modelId="{0D20BC5A-2253-40DC-A4D4-F6046C38817B}" type="presOf" srcId="{6C35B441-9E46-409A-9ADD-6D4BF425A796}" destId="{40FB65DE-4AB9-4065-AEC8-E413EB0DE3A5}" srcOrd="0" destOrd="0" presId="urn:microsoft.com/office/officeart/2005/8/layout/hList9"/>
    <dgm:cxn modelId="{333D8B12-008A-4D9D-BD0E-EF124A06657A}" srcId="{6C29E88C-4166-4083-981A-FD36E37BD9E0}" destId="{AD19BADB-5F34-4CB1-B0E0-9CF1D219D5D9}" srcOrd="0" destOrd="0" parTransId="{81FF91D2-D2BD-485D-B5AE-5A08A61872DF}" sibTransId="{5E236B3F-A493-4BE6-A99E-B0E6284177DD}"/>
    <dgm:cxn modelId="{27E094FA-66B0-4AE1-9BC5-8ACF8A53C9B7}" type="presOf" srcId="{5A11C7CA-7BED-462B-B271-BFE353497FB1}" destId="{AD265C88-AC81-42D3-B415-5FC351D6AED1}" srcOrd="0" destOrd="0" presId="urn:microsoft.com/office/officeart/2005/8/layout/hList9"/>
    <dgm:cxn modelId="{3EAAA774-60C8-46BA-BB65-23A9B2C011D5}" type="presOf" srcId="{471BC9E0-8094-4592-9C55-6E1AE04A1103}" destId="{5274BB9E-60E3-46C9-ABB2-1DCD7B6373D5}" srcOrd="0" destOrd="0" presId="urn:microsoft.com/office/officeart/2005/8/layout/hList9"/>
    <dgm:cxn modelId="{170D2B42-5A24-40B7-8F68-56CD9F7F3B53}" type="presOf" srcId="{A4CA652D-4AD8-4A9E-BFB0-F028766360EC}" destId="{E5036A50-FCF5-4F75-89EB-195DF355CC25}" srcOrd="1" destOrd="0" presId="urn:microsoft.com/office/officeart/2005/8/layout/hList9"/>
    <dgm:cxn modelId="{ED2765A0-E889-4D9B-832E-4F20ED72F8A0}" srcId="{E8629E65-CC0B-4837-AC65-3352DE739F57}" destId="{75040C66-B2B4-4632-9372-35487CBE465A}" srcOrd="1" destOrd="0" parTransId="{1556339B-A61B-4E93-A162-AE208529517E}" sibTransId="{73BEB080-B28B-4162-9861-1724931BE393}"/>
    <dgm:cxn modelId="{49C9DA2C-C83F-467C-A04E-071660966B0A}" srcId="{75040C66-B2B4-4632-9372-35487CBE465A}" destId="{A4CA652D-4AD8-4A9E-BFB0-F028766360EC}" srcOrd="1" destOrd="0" parTransId="{A0609B9E-72DD-4EA4-91D3-06F2AC482D62}" sibTransId="{4020C92B-71E4-4B15-99E3-D2906E08E777}"/>
    <dgm:cxn modelId="{32B8F5D4-113A-464E-B75C-41229DBEB891}" type="presOf" srcId="{CE307DA5-D59C-46B1-8F66-659C14CFEA68}" destId="{F547211C-3D9D-4D5D-9333-6520CBA54068}" srcOrd="1" destOrd="0" presId="urn:microsoft.com/office/officeart/2005/8/layout/hList9"/>
    <dgm:cxn modelId="{EE6CFD75-B151-4324-9495-1F263AC164C6}" type="presOf" srcId="{A4CA652D-4AD8-4A9E-BFB0-F028766360EC}" destId="{4FB66EF6-2F51-4039-891E-1849F0A0DBA3}" srcOrd="0" destOrd="0" presId="urn:microsoft.com/office/officeart/2005/8/layout/hList9"/>
    <dgm:cxn modelId="{5B41F190-1B6C-4138-B91E-99B6997CAE10}" type="presOf" srcId="{AD19BADB-5F34-4CB1-B0E0-9CF1D219D5D9}" destId="{C8987926-C262-44B3-BE11-BF0D2A84B384}" srcOrd="1" destOrd="0" presId="urn:microsoft.com/office/officeart/2005/8/layout/hList9"/>
    <dgm:cxn modelId="{87088E4B-96B3-4A4A-B213-C6202D746215}" type="presOf" srcId="{0DF5FB6F-CA2E-4DC0-8675-57BD2EC44A52}" destId="{21C96CA0-90DE-4F73-A1BA-C5A17DD74E67}" srcOrd="0" destOrd="0" presId="urn:microsoft.com/office/officeart/2005/8/layout/hList9"/>
    <dgm:cxn modelId="{BC83F43C-2E5A-4ADC-AA06-F00AD709F3AD}" type="presOf" srcId="{AD19BADB-5F34-4CB1-B0E0-9CF1D219D5D9}" destId="{AB3B1E8E-AC97-429C-9EBD-2D6DEA296DFE}" srcOrd="0" destOrd="0" presId="urn:microsoft.com/office/officeart/2005/8/layout/hList9"/>
    <dgm:cxn modelId="{97AF167F-970D-44FE-B9C7-D0F62709FE71}" type="presOf" srcId="{5A11C7CA-7BED-462B-B271-BFE353497FB1}" destId="{ED957BE7-8781-4A73-8A16-BD142AC81530}" srcOrd="1" destOrd="0" presId="urn:microsoft.com/office/officeart/2005/8/layout/hList9"/>
    <dgm:cxn modelId="{B3F7749A-B99B-441B-8B7E-E0E0637B4731}" type="presOf" srcId="{471BC9E0-8094-4592-9C55-6E1AE04A1103}" destId="{A196E074-A0D6-4483-AF42-764CE3A129DE}" srcOrd="1" destOrd="0" presId="urn:microsoft.com/office/officeart/2005/8/layout/hList9"/>
    <dgm:cxn modelId="{FA1A4A2A-C06A-4BD5-88A6-B4AB249A2329}" type="presOf" srcId="{0DF5FB6F-CA2E-4DC0-8675-57BD2EC44A52}" destId="{9F8C2595-6C55-40A4-834F-F904F1F8AE51}" srcOrd="1" destOrd="0" presId="urn:microsoft.com/office/officeart/2005/8/layout/hList9"/>
    <dgm:cxn modelId="{9F52F484-5552-45FA-AFC0-1904BDF01C70}" type="presOf" srcId="{B5B9DBCD-AC85-4739-B1B4-E27F2D2FA0A6}" destId="{5732FBC6-0F07-4DCC-A76F-9192BEA50424}" srcOrd="0" destOrd="0" presId="urn:microsoft.com/office/officeart/2005/8/layout/hList9"/>
    <dgm:cxn modelId="{21AAD53B-AB79-49D1-A011-7AFA272AC83F}" type="presOf" srcId="{BC0BA124-B434-40F6-B359-E4D245247D17}" destId="{61E75248-117B-4D0F-92C3-08B072407FE8}" srcOrd="0" destOrd="0" presId="urn:microsoft.com/office/officeart/2005/8/layout/hList9"/>
    <dgm:cxn modelId="{02C749BF-6939-42B9-9B8D-21F591A0E732}" srcId="{6C29E88C-4166-4083-981A-FD36E37BD9E0}" destId="{6C35B441-9E46-409A-9ADD-6D4BF425A796}" srcOrd="2" destOrd="0" parTransId="{483B4533-DED7-4707-BBD2-239F274BF9E9}" sibTransId="{C932E202-E71B-484F-98A3-826814FCC823}"/>
    <dgm:cxn modelId="{AC00E92B-0C58-472A-884A-18B4EBEC1DFD}" type="presParOf" srcId="{752DEEAE-CB97-4615-AFFE-4F538202C581}" destId="{6D8D7397-02E6-4812-9D15-5CA8D0EE694D}" srcOrd="0" destOrd="0" presId="urn:microsoft.com/office/officeart/2005/8/layout/hList9"/>
    <dgm:cxn modelId="{A17668C2-FC0E-4F78-BF5B-3356C50BBE38}" type="presParOf" srcId="{752DEEAE-CB97-4615-AFFE-4F538202C581}" destId="{EB7B5928-F0B4-40B4-A671-61208D0F098D}" srcOrd="1" destOrd="0" presId="urn:microsoft.com/office/officeart/2005/8/layout/hList9"/>
    <dgm:cxn modelId="{3DDC5ABA-E5EB-4E68-9AB3-FF49E3EFBA15}" type="presParOf" srcId="{EB7B5928-F0B4-40B4-A671-61208D0F098D}" destId="{21E3967A-B8BE-44C4-B7A2-442E51547E1C}" srcOrd="0" destOrd="0" presId="urn:microsoft.com/office/officeart/2005/8/layout/hList9"/>
    <dgm:cxn modelId="{6DB41B02-B677-45DB-80C2-F66B9974F1BB}" type="presParOf" srcId="{EB7B5928-F0B4-40B4-A671-61208D0F098D}" destId="{DE292B84-8D1B-462C-8D03-57C05D59204D}" srcOrd="1" destOrd="0" presId="urn:microsoft.com/office/officeart/2005/8/layout/hList9"/>
    <dgm:cxn modelId="{871910CE-8DA3-4DE6-9DBE-32D97F8C9EFB}" type="presParOf" srcId="{DE292B84-8D1B-462C-8D03-57C05D59204D}" destId="{AB3B1E8E-AC97-429C-9EBD-2D6DEA296DFE}" srcOrd="0" destOrd="0" presId="urn:microsoft.com/office/officeart/2005/8/layout/hList9"/>
    <dgm:cxn modelId="{E4CBA3A8-6E6E-4376-8782-90F2B162FDAA}" type="presParOf" srcId="{DE292B84-8D1B-462C-8D03-57C05D59204D}" destId="{C8987926-C262-44B3-BE11-BF0D2A84B384}" srcOrd="1" destOrd="0" presId="urn:microsoft.com/office/officeart/2005/8/layout/hList9"/>
    <dgm:cxn modelId="{A72844CF-F839-478E-AF61-5A88EFBE7546}" type="presParOf" srcId="{EB7B5928-F0B4-40B4-A671-61208D0F098D}" destId="{5AEDB637-DE4C-46C5-A417-319D65933112}" srcOrd="2" destOrd="0" presId="urn:microsoft.com/office/officeart/2005/8/layout/hList9"/>
    <dgm:cxn modelId="{2DDF7729-2D75-4B31-A131-6BFEFD56BA75}" type="presParOf" srcId="{5AEDB637-DE4C-46C5-A417-319D65933112}" destId="{5732FBC6-0F07-4DCC-A76F-9192BEA50424}" srcOrd="0" destOrd="0" presId="urn:microsoft.com/office/officeart/2005/8/layout/hList9"/>
    <dgm:cxn modelId="{88D83D8D-58F3-45B1-9D95-AA115E2A9AD4}" type="presParOf" srcId="{5AEDB637-DE4C-46C5-A417-319D65933112}" destId="{950C152C-D08A-40B1-A45A-A56764783DF9}" srcOrd="1" destOrd="0" presId="urn:microsoft.com/office/officeart/2005/8/layout/hList9"/>
    <dgm:cxn modelId="{F2D628CD-62B4-4A97-ACE7-C8B0D1505917}" type="presParOf" srcId="{EB7B5928-F0B4-40B4-A671-61208D0F098D}" destId="{0C09D668-2A53-4C7F-8D10-4A032AC04E35}" srcOrd="3" destOrd="0" presId="urn:microsoft.com/office/officeart/2005/8/layout/hList9"/>
    <dgm:cxn modelId="{7B0C07B4-EFEC-43EB-9BDB-48878CE92DFC}" type="presParOf" srcId="{0C09D668-2A53-4C7F-8D10-4A032AC04E35}" destId="{40FB65DE-4AB9-4065-AEC8-E413EB0DE3A5}" srcOrd="0" destOrd="0" presId="urn:microsoft.com/office/officeart/2005/8/layout/hList9"/>
    <dgm:cxn modelId="{17DDD8C9-A882-4F7C-8E63-D033D97B4E8D}" type="presParOf" srcId="{0C09D668-2A53-4C7F-8D10-4A032AC04E35}" destId="{EA2CEF9E-61E5-4735-BCE9-DDB3B8514E92}" srcOrd="1" destOrd="0" presId="urn:microsoft.com/office/officeart/2005/8/layout/hList9"/>
    <dgm:cxn modelId="{A5C9C63F-1378-4FC6-BDF0-D9237ADC38A6}" type="presParOf" srcId="{EB7B5928-F0B4-40B4-A671-61208D0F098D}" destId="{D0214461-1150-4E1C-B580-536FCEC28776}" srcOrd="4" destOrd="0" presId="urn:microsoft.com/office/officeart/2005/8/layout/hList9"/>
    <dgm:cxn modelId="{DEF45D0E-3F3F-4038-B9FA-DDDF6A2269E9}" type="presParOf" srcId="{D0214461-1150-4E1C-B580-536FCEC28776}" destId="{5274BB9E-60E3-46C9-ABB2-1DCD7B6373D5}" srcOrd="0" destOrd="0" presId="urn:microsoft.com/office/officeart/2005/8/layout/hList9"/>
    <dgm:cxn modelId="{3D588472-958D-4342-9F3D-723B8AFF088C}" type="presParOf" srcId="{D0214461-1150-4E1C-B580-536FCEC28776}" destId="{A196E074-A0D6-4483-AF42-764CE3A129DE}" srcOrd="1" destOrd="0" presId="urn:microsoft.com/office/officeart/2005/8/layout/hList9"/>
    <dgm:cxn modelId="{08170BB6-E9A5-46C7-A32E-B1DB6C2BECB5}" type="presParOf" srcId="{EB7B5928-F0B4-40B4-A671-61208D0F098D}" destId="{062B55C2-7CE8-49B3-9550-D04542944AB5}" srcOrd="5" destOrd="0" presId="urn:microsoft.com/office/officeart/2005/8/layout/hList9"/>
    <dgm:cxn modelId="{BACB8B11-5019-423E-B0E1-E0F80E285455}" type="presParOf" srcId="{062B55C2-7CE8-49B3-9550-D04542944AB5}" destId="{61E75248-117B-4D0F-92C3-08B072407FE8}" srcOrd="0" destOrd="0" presId="urn:microsoft.com/office/officeart/2005/8/layout/hList9"/>
    <dgm:cxn modelId="{B49D0A73-921F-4A47-BB38-C1ED3E25D478}" type="presParOf" srcId="{062B55C2-7CE8-49B3-9550-D04542944AB5}" destId="{264CFE90-7807-483D-BC4C-857C010AA4D8}" srcOrd="1" destOrd="0" presId="urn:microsoft.com/office/officeart/2005/8/layout/hList9"/>
    <dgm:cxn modelId="{29BACBC9-9B30-4D80-808A-ABCD4F3ECE9B}" type="presParOf" srcId="{752DEEAE-CB97-4615-AFFE-4F538202C581}" destId="{19F78619-4BCF-4D73-90A6-A1E49AF2093D}" srcOrd="2" destOrd="0" presId="urn:microsoft.com/office/officeart/2005/8/layout/hList9"/>
    <dgm:cxn modelId="{7EB1BB82-6AAE-4C62-9737-6F73DC66B2A4}" type="presParOf" srcId="{752DEEAE-CB97-4615-AFFE-4F538202C581}" destId="{1F3989D9-1AF1-4A51-A272-8547496CF7DA}" srcOrd="3" destOrd="0" presId="urn:microsoft.com/office/officeart/2005/8/layout/hList9"/>
    <dgm:cxn modelId="{A3A1168C-F028-4FA8-86E8-A3FD4F1D9D48}" type="presParOf" srcId="{752DEEAE-CB97-4615-AFFE-4F538202C581}" destId="{239ADDF8-25BA-4904-9A91-A38EC0D2FE3F}" srcOrd="4" destOrd="0" presId="urn:microsoft.com/office/officeart/2005/8/layout/hList9"/>
    <dgm:cxn modelId="{D18CD036-0C79-46DD-B88D-A96CD7AE3AD9}" type="presParOf" srcId="{752DEEAE-CB97-4615-AFFE-4F538202C581}" destId="{4AC23880-0D30-4CA3-BB40-FB2B75E5F30A}" srcOrd="5" destOrd="0" presId="urn:microsoft.com/office/officeart/2005/8/layout/hList9"/>
    <dgm:cxn modelId="{DC4C21D8-38C1-43DA-B6E5-B8D51DCC1331}" type="presParOf" srcId="{752DEEAE-CB97-4615-AFFE-4F538202C581}" destId="{B6418480-57E7-49DD-AA50-076DFDE89BA2}" srcOrd="6" destOrd="0" presId="urn:microsoft.com/office/officeart/2005/8/layout/hList9"/>
    <dgm:cxn modelId="{4211CE4E-F969-4B74-BEBA-FA5A700A48D5}" type="presParOf" srcId="{B6418480-57E7-49DD-AA50-076DFDE89BA2}" destId="{9E4DFD5A-DCA6-4FD2-9AD9-E8345E38D519}" srcOrd="0" destOrd="0" presId="urn:microsoft.com/office/officeart/2005/8/layout/hList9"/>
    <dgm:cxn modelId="{41E671F7-09D7-4F58-A3F6-9EA8A4CD83AA}" type="presParOf" srcId="{B6418480-57E7-49DD-AA50-076DFDE89BA2}" destId="{64210859-A0CA-463B-AB8B-895B4A40A4A7}" srcOrd="1" destOrd="0" presId="urn:microsoft.com/office/officeart/2005/8/layout/hList9"/>
    <dgm:cxn modelId="{6041F24F-E1EA-4F6A-AF6E-E0EAEE77E88C}" type="presParOf" srcId="{64210859-A0CA-463B-AB8B-895B4A40A4A7}" destId="{AD265C88-AC81-42D3-B415-5FC351D6AED1}" srcOrd="0" destOrd="0" presId="urn:microsoft.com/office/officeart/2005/8/layout/hList9"/>
    <dgm:cxn modelId="{A8CAFB13-A0D7-447C-AF12-8FDDB8F9BD47}" type="presParOf" srcId="{64210859-A0CA-463B-AB8B-895B4A40A4A7}" destId="{ED957BE7-8781-4A73-8A16-BD142AC81530}" srcOrd="1" destOrd="0" presId="urn:microsoft.com/office/officeart/2005/8/layout/hList9"/>
    <dgm:cxn modelId="{51920932-A346-4B74-816D-B2DAE7902228}" type="presParOf" srcId="{B6418480-57E7-49DD-AA50-076DFDE89BA2}" destId="{87B242AF-C911-420F-9E30-DFD73AFA997F}" srcOrd="2" destOrd="0" presId="urn:microsoft.com/office/officeart/2005/8/layout/hList9"/>
    <dgm:cxn modelId="{8D97B375-017E-4E91-BCEE-EA30AF62D332}" type="presParOf" srcId="{87B242AF-C911-420F-9E30-DFD73AFA997F}" destId="{4FB66EF6-2F51-4039-891E-1849F0A0DBA3}" srcOrd="0" destOrd="0" presId="urn:microsoft.com/office/officeart/2005/8/layout/hList9"/>
    <dgm:cxn modelId="{57571FA5-1FA6-42EE-AA32-F5C5A4F1B826}" type="presParOf" srcId="{87B242AF-C911-420F-9E30-DFD73AFA997F}" destId="{E5036A50-FCF5-4F75-89EB-195DF355CC25}" srcOrd="1" destOrd="0" presId="urn:microsoft.com/office/officeart/2005/8/layout/hList9"/>
    <dgm:cxn modelId="{1C9587B4-6B23-41E2-9E7A-8B9346D76BDD}" type="presParOf" srcId="{B6418480-57E7-49DD-AA50-076DFDE89BA2}" destId="{2FF7BC66-2FCD-40EF-8F81-D1FE2B82639E}" srcOrd="3" destOrd="0" presId="urn:microsoft.com/office/officeart/2005/8/layout/hList9"/>
    <dgm:cxn modelId="{0B3603A3-7F55-4287-A3AA-CCD5C12B1FB4}" type="presParOf" srcId="{2FF7BC66-2FCD-40EF-8F81-D1FE2B82639E}" destId="{B18E3455-9FAC-46D6-B619-B20A7D794485}" srcOrd="0" destOrd="0" presId="urn:microsoft.com/office/officeart/2005/8/layout/hList9"/>
    <dgm:cxn modelId="{FB0D6EAC-C336-4593-9DF8-9847F5C219A3}" type="presParOf" srcId="{2FF7BC66-2FCD-40EF-8F81-D1FE2B82639E}" destId="{F547211C-3D9D-4D5D-9333-6520CBA54068}" srcOrd="1" destOrd="0" presId="urn:microsoft.com/office/officeart/2005/8/layout/hList9"/>
    <dgm:cxn modelId="{4CD89F61-FC27-4702-92B0-8C715444E07F}" type="presParOf" srcId="{B6418480-57E7-49DD-AA50-076DFDE89BA2}" destId="{DBEEED13-E3F6-400A-8D5C-4843E7A23E63}" srcOrd="4" destOrd="0" presId="urn:microsoft.com/office/officeart/2005/8/layout/hList9"/>
    <dgm:cxn modelId="{4E5CD03D-3894-4832-AEB8-8EAA713BAC0E}" type="presParOf" srcId="{DBEEED13-E3F6-400A-8D5C-4843E7A23E63}" destId="{21C96CA0-90DE-4F73-A1BA-C5A17DD74E67}" srcOrd="0" destOrd="0" presId="urn:microsoft.com/office/officeart/2005/8/layout/hList9"/>
    <dgm:cxn modelId="{0924A764-F6BF-4A04-949B-52B419E770C0}" type="presParOf" srcId="{DBEEED13-E3F6-400A-8D5C-4843E7A23E63}" destId="{9F8C2595-6C55-40A4-834F-F904F1F8AE51}" srcOrd="1" destOrd="0" presId="urn:microsoft.com/office/officeart/2005/8/layout/hList9"/>
    <dgm:cxn modelId="{129CF180-DED6-4029-9033-C8FF9EDF4048}" type="presParOf" srcId="{752DEEAE-CB97-4615-AFFE-4F538202C581}" destId="{B9AAC5B8-AD23-4EDA-9A57-A4BD0C298DDC}" srcOrd="7" destOrd="0" presId="urn:microsoft.com/office/officeart/2005/8/layout/hList9"/>
    <dgm:cxn modelId="{21FC7D2B-4F09-4D34-80D2-39A4E1E28F31}" type="presParOf" srcId="{752DEEAE-CB97-4615-AFFE-4F538202C581}" destId="{899C28C3-7B0D-4F9B-A4AA-DEA6FCFBC97D}" srcOrd="8"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222772-151A-449D-9A19-9FDC4A2BB951}" type="doc">
      <dgm:prSet loTypeId="urn:microsoft.com/office/officeart/2005/8/layout/radial5" loCatId="cycle" qsTypeId="urn:microsoft.com/office/officeart/2005/8/quickstyle/3d5" qsCatId="3D" csTypeId="urn:microsoft.com/office/officeart/2005/8/colors/accent6_2" csCatId="accent6" phldr="1"/>
      <dgm:spPr/>
      <dgm:t>
        <a:bodyPr/>
        <a:lstStyle/>
        <a:p>
          <a:endParaRPr lang="fr-FR"/>
        </a:p>
      </dgm:t>
    </dgm:pt>
    <dgm:pt modelId="{DF1B53E7-0AC6-4AAA-AAEF-6748BD2675A1}">
      <dgm:prSet phldrT="[Testo]"/>
      <dgm:spPr>
        <a:solidFill>
          <a:srgbClr val="7030A0"/>
        </a:solidFill>
      </dgm:spPr>
      <dgm:t>
        <a:bodyPr/>
        <a:lstStyle/>
        <a:p>
          <a:r>
            <a:rPr lang="fr-FR" b="1" dirty="0" smtClean="0">
              <a:latin typeface="+mj-lt"/>
            </a:rPr>
            <a:t>National </a:t>
          </a:r>
          <a:r>
            <a:rPr lang="fr-FR" b="1" dirty="0" err="1" smtClean="0">
              <a:latin typeface="+mj-lt"/>
            </a:rPr>
            <a:t>Observatory</a:t>
          </a:r>
          <a:endParaRPr lang="fr-FR" b="1" dirty="0" smtClean="0">
            <a:latin typeface="+mj-lt"/>
          </a:endParaRPr>
        </a:p>
        <a:p>
          <a:r>
            <a:rPr lang="fr-FR" b="1" dirty="0" smtClean="0">
              <a:latin typeface="+mj-lt"/>
            </a:rPr>
            <a:t>HUB</a:t>
          </a:r>
          <a:endParaRPr lang="fr-FR" b="1" dirty="0">
            <a:latin typeface="+mj-lt"/>
          </a:endParaRPr>
        </a:p>
      </dgm:t>
    </dgm:pt>
    <dgm:pt modelId="{EE2EDB9A-72C6-42E9-AA80-B214A8742247}" type="parTrans" cxnId="{5D204C4E-E287-44A5-A52D-310DD811BEA8}">
      <dgm:prSet/>
      <dgm:spPr/>
      <dgm:t>
        <a:bodyPr/>
        <a:lstStyle/>
        <a:p>
          <a:endParaRPr lang="fr-FR">
            <a:latin typeface="+mj-lt"/>
          </a:endParaRPr>
        </a:p>
      </dgm:t>
    </dgm:pt>
    <dgm:pt modelId="{1984F1F8-25EC-453A-A5EE-66E479805D13}" type="sibTrans" cxnId="{5D204C4E-E287-44A5-A52D-310DD811BEA8}">
      <dgm:prSet/>
      <dgm:spPr/>
      <dgm:t>
        <a:bodyPr/>
        <a:lstStyle/>
        <a:p>
          <a:endParaRPr lang="fr-FR">
            <a:latin typeface="+mj-lt"/>
          </a:endParaRPr>
        </a:p>
      </dgm:t>
    </dgm:pt>
    <dgm:pt modelId="{050C115D-08B3-4C21-991F-998BF2012AF1}">
      <dgm:prSet phldrT="[Testo]"/>
      <dgm:spPr/>
      <dgm:t>
        <a:bodyPr/>
        <a:lstStyle/>
        <a:p>
          <a:r>
            <a:rPr lang="fr-FR" b="1" dirty="0" smtClean="0">
              <a:latin typeface="+mj-lt"/>
            </a:rPr>
            <a:t>Local </a:t>
          </a:r>
          <a:r>
            <a:rPr lang="fr-FR" b="1" dirty="0" err="1" smtClean="0">
              <a:latin typeface="+mj-lt"/>
            </a:rPr>
            <a:t>Observatory</a:t>
          </a:r>
          <a:r>
            <a:rPr lang="fr-FR" b="1" dirty="0" smtClean="0">
              <a:latin typeface="+mj-lt"/>
            </a:rPr>
            <a:t> SPOKE-2</a:t>
          </a:r>
          <a:endParaRPr lang="fr-FR" b="1" dirty="0">
            <a:latin typeface="+mj-lt"/>
          </a:endParaRPr>
        </a:p>
      </dgm:t>
    </dgm:pt>
    <dgm:pt modelId="{68D49853-DD1D-474A-8A96-53D98E3EA724}" type="parTrans" cxnId="{60C6B893-2168-4175-8A50-4E3CDBFA6AC4}">
      <dgm:prSet/>
      <dgm:spPr/>
      <dgm:t>
        <a:bodyPr/>
        <a:lstStyle/>
        <a:p>
          <a:endParaRPr lang="fr-FR">
            <a:latin typeface="+mj-lt"/>
          </a:endParaRPr>
        </a:p>
      </dgm:t>
    </dgm:pt>
    <dgm:pt modelId="{75DE5084-4817-4B7D-9464-37F5D178C775}" type="sibTrans" cxnId="{60C6B893-2168-4175-8A50-4E3CDBFA6AC4}">
      <dgm:prSet/>
      <dgm:spPr/>
      <dgm:t>
        <a:bodyPr/>
        <a:lstStyle/>
        <a:p>
          <a:endParaRPr lang="fr-FR">
            <a:latin typeface="+mj-lt"/>
          </a:endParaRPr>
        </a:p>
      </dgm:t>
    </dgm:pt>
    <dgm:pt modelId="{4F68501A-3E0C-41BD-A797-1DCEBCD50A92}">
      <dgm:prSet phldrT="[Testo]"/>
      <dgm:spPr/>
      <dgm:t>
        <a:bodyPr/>
        <a:lstStyle/>
        <a:p>
          <a:r>
            <a:rPr lang="fr-FR" b="1" dirty="0" smtClean="0">
              <a:latin typeface="+mj-lt"/>
            </a:rPr>
            <a:t>Local </a:t>
          </a:r>
          <a:r>
            <a:rPr lang="fr-FR" b="1" dirty="0" err="1" smtClean="0">
              <a:latin typeface="+mj-lt"/>
            </a:rPr>
            <a:t>Observatory</a:t>
          </a:r>
          <a:r>
            <a:rPr lang="fr-FR" b="1" dirty="0" smtClean="0">
              <a:latin typeface="+mj-lt"/>
            </a:rPr>
            <a:t> SPOKE-…11</a:t>
          </a:r>
          <a:endParaRPr lang="fr-FR" b="1" dirty="0">
            <a:latin typeface="+mj-lt"/>
          </a:endParaRPr>
        </a:p>
      </dgm:t>
    </dgm:pt>
    <dgm:pt modelId="{B16F0C00-8695-4333-A016-4ECA38E4559A}" type="parTrans" cxnId="{B5FF4219-CDA6-4063-AF35-0A8C3DF12BDD}">
      <dgm:prSet/>
      <dgm:spPr/>
      <dgm:t>
        <a:bodyPr/>
        <a:lstStyle/>
        <a:p>
          <a:endParaRPr lang="fr-FR">
            <a:latin typeface="+mj-lt"/>
          </a:endParaRPr>
        </a:p>
      </dgm:t>
    </dgm:pt>
    <dgm:pt modelId="{4690392C-1A97-4E50-9CC0-F502917F35A3}" type="sibTrans" cxnId="{B5FF4219-CDA6-4063-AF35-0A8C3DF12BDD}">
      <dgm:prSet/>
      <dgm:spPr/>
      <dgm:t>
        <a:bodyPr/>
        <a:lstStyle/>
        <a:p>
          <a:endParaRPr lang="fr-FR">
            <a:latin typeface="+mj-lt"/>
          </a:endParaRPr>
        </a:p>
      </dgm:t>
    </dgm:pt>
    <dgm:pt modelId="{FD3688E3-A628-4682-8688-A9F3F799FB8D}">
      <dgm:prSet phldrT="[Testo]"/>
      <dgm:spPr>
        <a:solidFill>
          <a:schemeClr val="accent6"/>
        </a:solidFill>
      </dgm:spPr>
      <dgm:t>
        <a:bodyPr/>
        <a:lstStyle/>
        <a:p>
          <a:r>
            <a:rPr lang="fr-FR" b="1" dirty="0" smtClean="0">
              <a:latin typeface="+mj-lt"/>
            </a:rPr>
            <a:t>Local </a:t>
          </a:r>
          <a:r>
            <a:rPr lang="fr-FR" b="1" dirty="0" err="1" smtClean="0">
              <a:latin typeface="+mj-lt"/>
            </a:rPr>
            <a:t>Observatory</a:t>
          </a:r>
          <a:endParaRPr lang="fr-FR" b="1" dirty="0" smtClean="0">
            <a:latin typeface="+mj-lt"/>
          </a:endParaRPr>
        </a:p>
        <a:p>
          <a:r>
            <a:rPr lang="fr-FR" b="1" dirty="0" smtClean="0">
              <a:latin typeface="+mj-lt"/>
            </a:rPr>
            <a:t>SPOKE-1</a:t>
          </a:r>
          <a:endParaRPr lang="fr-FR" b="1" dirty="0">
            <a:latin typeface="+mj-lt"/>
          </a:endParaRPr>
        </a:p>
      </dgm:t>
    </dgm:pt>
    <dgm:pt modelId="{4E65B4FC-6042-492A-A700-E8FFFA0B9BBB}" type="parTrans" cxnId="{B4F62A74-B827-4D98-8176-3C2080B513BC}">
      <dgm:prSet/>
      <dgm:spPr/>
      <dgm:t>
        <a:bodyPr/>
        <a:lstStyle/>
        <a:p>
          <a:endParaRPr lang="fr-FR">
            <a:latin typeface="+mj-lt"/>
          </a:endParaRPr>
        </a:p>
      </dgm:t>
    </dgm:pt>
    <dgm:pt modelId="{35C7D6E7-2930-4195-9D6E-4CAF42BD1D6A}" type="sibTrans" cxnId="{B4F62A74-B827-4D98-8176-3C2080B513BC}">
      <dgm:prSet/>
      <dgm:spPr/>
      <dgm:t>
        <a:bodyPr/>
        <a:lstStyle/>
        <a:p>
          <a:endParaRPr lang="fr-FR">
            <a:latin typeface="+mj-lt"/>
          </a:endParaRPr>
        </a:p>
      </dgm:t>
    </dgm:pt>
    <dgm:pt modelId="{246E33C8-AE32-4B62-B338-C1934C21297A}">
      <dgm:prSet/>
      <dgm:spPr/>
      <dgm:t>
        <a:bodyPr/>
        <a:lstStyle/>
        <a:p>
          <a:endParaRPr lang="fr-FR" dirty="0">
            <a:latin typeface="+mj-lt"/>
          </a:endParaRPr>
        </a:p>
      </dgm:t>
    </dgm:pt>
    <dgm:pt modelId="{E5FC0FA8-F7CD-4E6B-9E2A-A1A780D66103}" type="parTrans" cxnId="{B49549E6-2637-4187-AF30-D93013A8A189}">
      <dgm:prSet/>
      <dgm:spPr/>
      <dgm:t>
        <a:bodyPr/>
        <a:lstStyle/>
        <a:p>
          <a:endParaRPr lang="fr-FR">
            <a:latin typeface="+mj-lt"/>
          </a:endParaRPr>
        </a:p>
      </dgm:t>
    </dgm:pt>
    <dgm:pt modelId="{B7060EDD-7934-4CBD-99E7-7E1DA6DC91DF}" type="sibTrans" cxnId="{B49549E6-2637-4187-AF30-D93013A8A189}">
      <dgm:prSet/>
      <dgm:spPr/>
      <dgm:t>
        <a:bodyPr/>
        <a:lstStyle/>
        <a:p>
          <a:endParaRPr lang="fr-FR">
            <a:latin typeface="+mj-lt"/>
          </a:endParaRPr>
        </a:p>
      </dgm:t>
    </dgm:pt>
    <dgm:pt modelId="{31F19B92-BF54-463D-AC07-21A27138FBC0}" type="pres">
      <dgm:prSet presAssocID="{7A222772-151A-449D-9A19-9FDC4A2BB951}" presName="Name0" presStyleCnt="0">
        <dgm:presLayoutVars>
          <dgm:chMax val="1"/>
          <dgm:dir/>
          <dgm:animLvl val="ctr"/>
          <dgm:resizeHandles val="exact"/>
        </dgm:presLayoutVars>
      </dgm:prSet>
      <dgm:spPr/>
      <dgm:t>
        <a:bodyPr/>
        <a:lstStyle/>
        <a:p>
          <a:endParaRPr lang="fr-FR"/>
        </a:p>
      </dgm:t>
    </dgm:pt>
    <dgm:pt modelId="{69CB8ACC-AF68-4195-81D9-DB8E74D0EA51}" type="pres">
      <dgm:prSet presAssocID="{DF1B53E7-0AC6-4AAA-AAEF-6748BD2675A1}" presName="centerShape" presStyleLbl="node0" presStyleIdx="0" presStyleCnt="1" custLinFactNeighborX="13700"/>
      <dgm:spPr/>
      <dgm:t>
        <a:bodyPr/>
        <a:lstStyle/>
        <a:p>
          <a:endParaRPr lang="fr-FR"/>
        </a:p>
      </dgm:t>
    </dgm:pt>
    <dgm:pt modelId="{0EFEDB2F-95DA-4B6C-8B1E-8354B7232303}" type="pres">
      <dgm:prSet presAssocID="{68D49853-DD1D-474A-8A96-53D98E3EA724}" presName="parTrans" presStyleLbl="sibTrans2D1" presStyleIdx="0" presStyleCnt="3"/>
      <dgm:spPr/>
      <dgm:t>
        <a:bodyPr/>
        <a:lstStyle/>
        <a:p>
          <a:endParaRPr lang="fr-FR"/>
        </a:p>
      </dgm:t>
    </dgm:pt>
    <dgm:pt modelId="{13536946-B536-483C-A48D-BD67779F9970}" type="pres">
      <dgm:prSet presAssocID="{68D49853-DD1D-474A-8A96-53D98E3EA724}" presName="connectorText" presStyleLbl="sibTrans2D1" presStyleIdx="0" presStyleCnt="3"/>
      <dgm:spPr/>
      <dgm:t>
        <a:bodyPr/>
        <a:lstStyle/>
        <a:p>
          <a:endParaRPr lang="fr-FR"/>
        </a:p>
      </dgm:t>
    </dgm:pt>
    <dgm:pt modelId="{531EC749-AA58-4E7B-8FE3-C0E570B9A8A5}" type="pres">
      <dgm:prSet presAssocID="{050C115D-08B3-4C21-991F-998BF2012AF1}" presName="node" presStyleLbl="node1" presStyleIdx="0" presStyleCnt="3" custRadScaleRad="102750" custRadScaleInc="22124">
        <dgm:presLayoutVars>
          <dgm:bulletEnabled val="1"/>
        </dgm:presLayoutVars>
      </dgm:prSet>
      <dgm:spPr/>
      <dgm:t>
        <a:bodyPr/>
        <a:lstStyle/>
        <a:p>
          <a:endParaRPr lang="fr-FR"/>
        </a:p>
      </dgm:t>
    </dgm:pt>
    <dgm:pt modelId="{A8BB1B0D-729D-4C75-9BA4-AEEB300B1BF3}" type="pres">
      <dgm:prSet presAssocID="{B16F0C00-8695-4333-A016-4ECA38E4559A}" presName="parTrans" presStyleLbl="sibTrans2D1" presStyleIdx="1" presStyleCnt="3"/>
      <dgm:spPr/>
      <dgm:t>
        <a:bodyPr/>
        <a:lstStyle/>
        <a:p>
          <a:endParaRPr lang="fr-FR"/>
        </a:p>
      </dgm:t>
    </dgm:pt>
    <dgm:pt modelId="{FBAE4AC3-766B-4FB9-9F4A-03A3EED19491}" type="pres">
      <dgm:prSet presAssocID="{B16F0C00-8695-4333-A016-4ECA38E4559A}" presName="connectorText" presStyleLbl="sibTrans2D1" presStyleIdx="1" presStyleCnt="3"/>
      <dgm:spPr/>
      <dgm:t>
        <a:bodyPr/>
        <a:lstStyle/>
        <a:p>
          <a:endParaRPr lang="fr-FR"/>
        </a:p>
      </dgm:t>
    </dgm:pt>
    <dgm:pt modelId="{43DC10A5-DC18-42A5-9C12-D38723D02F7E}" type="pres">
      <dgm:prSet presAssocID="{4F68501A-3E0C-41BD-A797-1DCEBCD50A92}" presName="node" presStyleLbl="node1" presStyleIdx="1" presStyleCnt="3" custRadScaleRad="121005" custRadScaleInc="-9322">
        <dgm:presLayoutVars>
          <dgm:bulletEnabled val="1"/>
        </dgm:presLayoutVars>
      </dgm:prSet>
      <dgm:spPr/>
      <dgm:t>
        <a:bodyPr/>
        <a:lstStyle/>
        <a:p>
          <a:endParaRPr lang="fr-FR"/>
        </a:p>
      </dgm:t>
    </dgm:pt>
    <dgm:pt modelId="{C1ED32D2-151B-4B95-BEB4-2125E2530050}" type="pres">
      <dgm:prSet presAssocID="{4E65B4FC-6042-492A-A700-E8FFFA0B9BBB}" presName="parTrans" presStyleLbl="sibTrans2D1" presStyleIdx="2" presStyleCnt="3"/>
      <dgm:spPr/>
      <dgm:t>
        <a:bodyPr/>
        <a:lstStyle/>
        <a:p>
          <a:endParaRPr lang="fr-FR"/>
        </a:p>
      </dgm:t>
    </dgm:pt>
    <dgm:pt modelId="{E21A48D5-6470-4680-8611-7F718BD2A599}" type="pres">
      <dgm:prSet presAssocID="{4E65B4FC-6042-492A-A700-E8FFFA0B9BBB}" presName="connectorText" presStyleLbl="sibTrans2D1" presStyleIdx="2" presStyleCnt="3"/>
      <dgm:spPr/>
      <dgm:t>
        <a:bodyPr/>
        <a:lstStyle/>
        <a:p>
          <a:endParaRPr lang="fr-FR"/>
        </a:p>
      </dgm:t>
    </dgm:pt>
    <dgm:pt modelId="{72DEF1BC-F5CF-44AE-8734-6793FB7C39DB}" type="pres">
      <dgm:prSet presAssocID="{FD3688E3-A628-4682-8688-A9F3F799FB8D}" presName="node" presStyleLbl="node1" presStyleIdx="2" presStyleCnt="3" custRadScaleRad="80441" custRadScaleInc="-14057">
        <dgm:presLayoutVars>
          <dgm:bulletEnabled val="1"/>
        </dgm:presLayoutVars>
      </dgm:prSet>
      <dgm:spPr/>
      <dgm:t>
        <a:bodyPr/>
        <a:lstStyle/>
        <a:p>
          <a:endParaRPr lang="fr-FR"/>
        </a:p>
      </dgm:t>
    </dgm:pt>
  </dgm:ptLst>
  <dgm:cxnLst>
    <dgm:cxn modelId="{5D204C4E-E287-44A5-A52D-310DD811BEA8}" srcId="{7A222772-151A-449D-9A19-9FDC4A2BB951}" destId="{DF1B53E7-0AC6-4AAA-AAEF-6748BD2675A1}" srcOrd="0" destOrd="0" parTransId="{EE2EDB9A-72C6-42E9-AA80-B214A8742247}" sibTransId="{1984F1F8-25EC-453A-A5EE-66E479805D13}"/>
    <dgm:cxn modelId="{F820B3E7-6485-4779-ADD4-E9EA80C6C9E7}" type="presOf" srcId="{68D49853-DD1D-474A-8A96-53D98E3EA724}" destId="{13536946-B536-483C-A48D-BD67779F9970}" srcOrd="1" destOrd="0" presId="urn:microsoft.com/office/officeart/2005/8/layout/radial5"/>
    <dgm:cxn modelId="{B4F62A74-B827-4D98-8176-3C2080B513BC}" srcId="{DF1B53E7-0AC6-4AAA-AAEF-6748BD2675A1}" destId="{FD3688E3-A628-4682-8688-A9F3F799FB8D}" srcOrd="2" destOrd="0" parTransId="{4E65B4FC-6042-492A-A700-E8FFFA0B9BBB}" sibTransId="{35C7D6E7-2930-4195-9D6E-4CAF42BD1D6A}"/>
    <dgm:cxn modelId="{B49549E6-2637-4187-AF30-D93013A8A189}" srcId="{7A222772-151A-449D-9A19-9FDC4A2BB951}" destId="{246E33C8-AE32-4B62-B338-C1934C21297A}" srcOrd="1" destOrd="0" parTransId="{E5FC0FA8-F7CD-4E6B-9E2A-A1A780D66103}" sibTransId="{B7060EDD-7934-4CBD-99E7-7E1DA6DC91DF}"/>
    <dgm:cxn modelId="{E0C64009-E2C0-44BC-AB6E-C6FC6680A82F}" type="presOf" srcId="{B16F0C00-8695-4333-A016-4ECA38E4559A}" destId="{FBAE4AC3-766B-4FB9-9F4A-03A3EED19491}" srcOrd="1" destOrd="0" presId="urn:microsoft.com/office/officeart/2005/8/layout/radial5"/>
    <dgm:cxn modelId="{80D292F8-C462-4A0F-AD0B-B891EC3A307B}" type="presOf" srcId="{B16F0C00-8695-4333-A016-4ECA38E4559A}" destId="{A8BB1B0D-729D-4C75-9BA4-AEEB300B1BF3}" srcOrd="0" destOrd="0" presId="urn:microsoft.com/office/officeart/2005/8/layout/radial5"/>
    <dgm:cxn modelId="{FD73DA88-1364-4DF7-9041-52BE4F42EEE4}" type="presOf" srcId="{4F68501A-3E0C-41BD-A797-1DCEBCD50A92}" destId="{43DC10A5-DC18-42A5-9C12-D38723D02F7E}" srcOrd="0" destOrd="0" presId="urn:microsoft.com/office/officeart/2005/8/layout/radial5"/>
    <dgm:cxn modelId="{F254C91B-334B-4BF6-81D2-B85A0D0DCC32}" type="presOf" srcId="{DF1B53E7-0AC6-4AAA-AAEF-6748BD2675A1}" destId="{69CB8ACC-AF68-4195-81D9-DB8E74D0EA51}" srcOrd="0" destOrd="0" presId="urn:microsoft.com/office/officeart/2005/8/layout/radial5"/>
    <dgm:cxn modelId="{00DC662F-0852-4C8C-97B5-FA93914B71A6}" type="presOf" srcId="{68D49853-DD1D-474A-8A96-53D98E3EA724}" destId="{0EFEDB2F-95DA-4B6C-8B1E-8354B7232303}" srcOrd="0" destOrd="0" presId="urn:microsoft.com/office/officeart/2005/8/layout/radial5"/>
    <dgm:cxn modelId="{CE8ED632-88E2-4DDA-B281-88F4A956AA7F}" type="presOf" srcId="{4E65B4FC-6042-492A-A700-E8FFFA0B9BBB}" destId="{C1ED32D2-151B-4B95-BEB4-2125E2530050}" srcOrd="0" destOrd="0" presId="urn:microsoft.com/office/officeart/2005/8/layout/radial5"/>
    <dgm:cxn modelId="{60C6B893-2168-4175-8A50-4E3CDBFA6AC4}" srcId="{DF1B53E7-0AC6-4AAA-AAEF-6748BD2675A1}" destId="{050C115D-08B3-4C21-991F-998BF2012AF1}" srcOrd="0" destOrd="0" parTransId="{68D49853-DD1D-474A-8A96-53D98E3EA724}" sibTransId="{75DE5084-4817-4B7D-9464-37F5D178C775}"/>
    <dgm:cxn modelId="{EDC50B15-96EB-41D8-954D-57FF5E38DC81}" type="presOf" srcId="{050C115D-08B3-4C21-991F-998BF2012AF1}" destId="{531EC749-AA58-4E7B-8FE3-C0E570B9A8A5}" srcOrd="0" destOrd="0" presId="urn:microsoft.com/office/officeart/2005/8/layout/radial5"/>
    <dgm:cxn modelId="{35FFEA60-D18B-4F89-8345-D664DCB2B81D}" type="presOf" srcId="{4E65B4FC-6042-492A-A700-E8FFFA0B9BBB}" destId="{E21A48D5-6470-4680-8611-7F718BD2A599}" srcOrd="1" destOrd="0" presId="urn:microsoft.com/office/officeart/2005/8/layout/radial5"/>
    <dgm:cxn modelId="{ADC17B46-085C-45FB-8AD7-C0700193CDFB}" type="presOf" srcId="{FD3688E3-A628-4682-8688-A9F3F799FB8D}" destId="{72DEF1BC-F5CF-44AE-8734-6793FB7C39DB}" srcOrd="0" destOrd="0" presId="urn:microsoft.com/office/officeart/2005/8/layout/radial5"/>
    <dgm:cxn modelId="{899646A6-8661-4B09-B7AE-7799549B1F0B}" type="presOf" srcId="{7A222772-151A-449D-9A19-9FDC4A2BB951}" destId="{31F19B92-BF54-463D-AC07-21A27138FBC0}" srcOrd="0" destOrd="0" presId="urn:microsoft.com/office/officeart/2005/8/layout/radial5"/>
    <dgm:cxn modelId="{B5FF4219-CDA6-4063-AF35-0A8C3DF12BDD}" srcId="{DF1B53E7-0AC6-4AAA-AAEF-6748BD2675A1}" destId="{4F68501A-3E0C-41BD-A797-1DCEBCD50A92}" srcOrd="1" destOrd="0" parTransId="{B16F0C00-8695-4333-A016-4ECA38E4559A}" sibTransId="{4690392C-1A97-4E50-9CC0-F502917F35A3}"/>
    <dgm:cxn modelId="{DC416A4C-204E-4E83-8BF2-8198D2D178A6}" type="presParOf" srcId="{31F19B92-BF54-463D-AC07-21A27138FBC0}" destId="{69CB8ACC-AF68-4195-81D9-DB8E74D0EA51}" srcOrd="0" destOrd="0" presId="urn:microsoft.com/office/officeart/2005/8/layout/radial5"/>
    <dgm:cxn modelId="{DD7311C7-F602-49A6-A0FA-34959D8CB703}" type="presParOf" srcId="{31F19B92-BF54-463D-AC07-21A27138FBC0}" destId="{0EFEDB2F-95DA-4B6C-8B1E-8354B7232303}" srcOrd="1" destOrd="0" presId="urn:microsoft.com/office/officeart/2005/8/layout/radial5"/>
    <dgm:cxn modelId="{132D0374-7D3C-4E97-B6AC-2C318415A2F0}" type="presParOf" srcId="{0EFEDB2F-95DA-4B6C-8B1E-8354B7232303}" destId="{13536946-B536-483C-A48D-BD67779F9970}" srcOrd="0" destOrd="0" presId="urn:microsoft.com/office/officeart/2005/8/layout/radial5"/>
    <dgm:cxn modelId="{4F71C39E-757D-400E-88F3-7AFE6A841768}" type="presParOf" srcId="{31F19B92-BF54-463D-AC07-21A27138FBC0}" destId="{531EC749-AA58-4E7B-8FE3-C0E570B9A8A5}" srcOrd="2" destOrd="0" presId="urn:microsoft.com/office/officeart/2005/8/layout/radial5"/>
    <dgm:cxn modelId="{C5D4771D-5D25-4169-81E0-D1BD310A4B71}" type="presParOf" srcId="{31F19B92-BF54-463D-AC07-21A27138FBC0}" destId="{A8BB1B0D-729D-4C75-9BA4-AEEB300B1BF3}" srcOrd="3" destOrd="0" presId="urn:microsoft.com/office/officeart/2005/8/layout/radial5"/>
    <dgm:cxn modelId="{5E5FA477-FAAC-48F4-A0B8-406608ED5575}" type="presParOf" srcId="{A8BB1B0D-729D-4C75-9BA4-AEEB300B1BF3}" destId="{FBAE4AC3-766B-4FB9-9F4A-03A3EED19491}" srcOrd="0" destOrd="0" presId="urn:microsoft.com/office/officeart/2005/8/layout/radial5"/>
    <dgm:cxn modelId="{1A9B5CEE-0E22-4748-B0F8-D304B8EED211}" type="presParOf" srcId="{31F19B92-BF54-463D-AC07-21A27138FBC0}" destId="{43DC10A5-DC18-42A5-9C12-D38723D02F7E}" srcOrd="4" destOrd="0" presId="urn:microsoft.com/office/officeart/2005/8/layout/radial5"/>
    <dgm:cxn modelId="{F2B305D9-CCC2-43B0-9656-CC398FD2E795}" type="presParOf" srcId="{31F19B92-BF54-463D-AC07-21A27138FBC0}" destId="{C1ED32D2-151B-4B95-BEB4-2125E2530050}" srcOrd="5" destOrd="0" presId="urn:microsoft.com/office/officeart/2005/8/layout/radial5"/>
    <dgm:cxn modelId="{6B60C173-AF6E-4B82-A69F-89CF180549B2}" type="presParOf" srcId="{C1ED32D2-151B-4B95-BEB4-2125E2530050}" destId="{E21A48D5-6470-4680-8611-7F718BD2A599}" srcOrd="0" destOrd="0" presId="urn:microsoft.com/office/officeart/2005/8/layout/radial5"/>
    <dgm:cxn modelId="{DCCF733E-8C6F-483B-B41D-24CD6353140C}" type="presParOf" srcId="{31F19B92-BF54-463D-AC07-21A27138FBC0}" destId="{72DEF1BC-F5CF-44AE-8734-6793FB7C39DB}" srcOrd="6" destOrd="0" presId="urn:microsoft.com/office/officeart/2005/8/layout/radial5"/>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B3B1E8E-AC97-429C-9EBD-2D6DEA296DFE}">
      <dsp:nvSpPr>
        <dsp:cNvPr id="0" name=""/>
        <dsp:cNvSpPr/>
      </dsp:nvSpPr>
      <dsp:spPr>
        <a:xfrm>
          <a:off x="537171" y="727641"/>
          <a:ext cx="1734524" cy="742923"/>
        </a:xfrm>
        <a:prstGeom prst="rect">
          <a:avLst/>
        </a:prstGeom>
        <a:solidFill>
          <a:schemeClr val="accent6">
            <a:lumMod val="20000"/>
            <a:lumOff val="80000"/>
          </a:schemeClr>
        </a:solidFill>
        <a:ln w="25400" cap="flat" cmpd="sng" algn="ctr">
          <a:solidFill>
            <a:schemeClr val="bg1">
              <a:lumMod val="8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fr-FR" sz="800" b="1" kern="1200" dirty="0" err="1" smtClean="0">
              <a:solidFill>
                <a:schemeClr val="accent6"/>
              </a:solidFill>
              <a:latin typeface="+mj-lt"/>
            </a:rPr>
            <a:t>Development</a:t>
          </a:r>
          <a:r>
            <a:rPr lang="fr-FR" sz="800" b="1" kern="1200" dirty="0" smtClean="0">
              <a:solidFill>
                <a:schemeClr val="accent6"/>
              </a:solidFill>
              <a:latin typeface="+mj-lt"/>
            </a:rPr>
            <a:t> of</a:t>
          </a:r>
          <a:r>
            <a:rPr lang="fr-FR" sz="800" b="1" kern="1200" dirty="0" smtClean="0">
              <a:latin typeface="+mj-lt"/>
            </a:rPr>
            <a:t> </a:t>
          </a:r>
          <a:r>
            <a:rPr lang="fr-FR" sz="800" b="1" kern="1200" dirty="0" smtClean="0">
              <a:solidFill>
                <a:srgbClr val="FF0000"/>
              </a:solidFill>
              <a:latin typeface="+mj-lt"/>
            </a:rPr>
            <a:t>Common Monitoring </a:t>
          </a:r>
          <a:r>
            <a:rPr lang="fr-FR" sz="800" b="1" kern="1200" dirty="0" err="1" smtClean="0">
              <a:solidFill>
                <a:srgbClr val="FF0000"/>
              </a:solidFill>
              <a:latin typeface="+mj-lt"/>
            </a:rPr>
            <a:t>tools</a:t>
          </a:r>
          <a:r>
            <a:rPr lang="fr-FR" sz="800" b="1" kern="1200" dirty="0" smtClean="0">
              <a:latin typeface="+mj-lt"/>
            </a:rPr>
            <a:t> </a:t>
          </a:r>
          <a:r>
            <a:rPr lang="fr-FR" sz="800" b="1" kern="1200" dirty="0" smtClean="0">
              <a:solidFill>
                <a:schemeClr val="accent6"/>
              </a:solidFill>
              <a:latin typeface="+mj-lt"/>
            </a:rPr>
            <a:t>(DB system </a:t>
          </a:r>
          <a:r>
            <a:rPr lang="fr-FR" sz="800" b="1" kern="1200" dirty="0" err="1" smtClean="0">
              <a:solidFill>
                <a:schemeClr val="accent6"/>
              </a:solidFill>
              <a:latin typeface="+mj-lt"/>
            </a:rPr>
            <a:t>based</a:t>
          </a:r>
          <a:r>
            <a:rPr lang="fr-FR" sz="800" b="1" kern="1200" dirty="0" smtClean="0">
              <a:solidFill>
                <a:schemeClr val="accent6"/>
              </a:solidFill>
              <a:latin typeface="+mj-lt"/>
            </a:rPr>
            <a:t>), data </a:t>
          </a:r>
          <a:r>
            <a:rPr lang="fr-FR" sz="800" b="1" kern="1200" dirty="0" err="1" smtClean="0">
              <a:solidFill>
                <a:schemeClr val="accent6"/>
              </a:solidFill>
              <a:latin typeface="+mj-lt"/>
            </a:rPr>
            <a:t>elaboration</a:t>
          </a:r>
          <a:r>
            <a:rPr lang="fr-FR" sz="800" b="1" kern="1200" dirty="0" smtClean="0">
              <a:solidFill>
                <a:schemeClr val="accent6"/>
              </a:solidFill>
              <a:latin typeface="+mj-lt"/>
            </a:rPr>
            <a:t> and </a:t>
          </a:r>
          <a:r>
            <a:rPr lang="fr-FR" sz="800" b="1" kern="1200" dirty="0" err="1" smtClean="0">
              <a:solidFill>
                <a:schemeClr val="accent6"/>
              </a:solidFill>
              <a:latin typeface="+mj-lt"/>
            </a:rPr>
            <a:t>analysis</a:t>
          </a:r>
          <a:r>
            <a:rPr lang="fr-FR" sz="800" b="1" kern="1200" dirty="0" smtClean="0">
              <a:solidFill>
                <a:schemeClr val="accent6"/>
              </a:solidFill>
              <a:latin typeface="+mj-lt"/>
            </a:rPr>
            <a:t> </a:t>
          </a:r>
          <a:r>
            <a:rPr lang="fr-FR" sz="800" b="1" kern="1200" dirty="0" err="1" smtClean="0">
              <a:solidFill>
                <a:schemeClr val="accent6"/>
              </a:solidFill>
              <a:latin typeface="+mj-lt"/>
            </a:rPr>
            <a:t>according</a:t>
          </a:r>
          <a:r>
            <a:rPr lang="fr-FR" sz="800" b="1" kern="1200" dirty="0" smtClean="0">
              <a:solidFill>
                <a:schemeClr val="accent6"/>
              </a:solidFill>
              <a:latin typeface="+mj-lt"/>
            </a:rPr>
            <a:t> to ad hoc </a:t>
          </a:r>
          <a:r>
            <a:rPr lang="fr-FR" sz="800" b="1" kern="1200" dirty="0" err="1" smtClean="0">
              <a:solidFill>
                <a:schemeClr val="accent6"/>
              </a:solidFill>
              <a:latin typeface="+mj-lt"/>
            </a:rPr>
            <a:t>methodology</a:t>
          </a:r>
          <a:endParaRPr lang="fr-FR" sz="800" b="1" kern="1200" dirty="0">
            <a:solidFill>
              <a:schemeClr val="accent6"/>
            </a:solidFill>
            <a:latin typeface="+mj-lt"/>
          </a:endParaRPr>
        </a:p>
      </dsp:txBody>
      <dsp:txXfrm>
        <a:off x="814695" y="727641"/>
        <a:ext cx="1457000" cy="742923"/>
      </dsp:txXfrm>
    </dsp:sp>
    <dsp:sp modelId="{5732FBC6-0F07-4DCC-A76F-9192BEA50424}">
      <dsp:nvSpPr>
        <dsp:cNvPr id="0" name=""/>
        <dsp:cNvSpPr/>
      </dsp:nvSpPr>
      <dsp:spPr>
        <a:xfrm>
          <a:off x="537171" y="1529986"/>
          <a:ext cx="1734524" cy="742923"/>
        </a:xfrm>
        <a:prstGeom prst="rect">
          <a:avLst/>
        </a:prstGeom>
        <a:solidFill>
          <a:schemeClr val="accent6">
            <a:lumMod val="20000"/>
            <a:lumOff val="80000"/>
          </a:schemeClr>
        </a:solidFill>
        <a:ln w="25400" cap="flat" cmpd="sng" algn="ctr">
          <a:solidFill>
            <a:schemeClr val="bg1">
              <a:lumMod val="8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fr-FR" sz="800" b="1" kern="1200" dirty="0" smtClean="0">
              <a:solidFill>
                <a:srgbClr val="FF0000"/>
              </a:solidFill>
              <a:latin typeface="+mj-lt"/>
            </a:rPr>
            <a:t>Survey Production</a:t>
          </a:r>
          <a:r>
            <a:rPr lang="fr-FR" sz="800" b="1" kern="1200" dirty="0" smtClean="0">
              <a:solidFill>
                <a:schemeClr val="accent6"/>
              </a:solidFill>
              <a:latin typeface="+mj-lt"/>
            </a:rPr>
            <a:t>:</a:t>
          </a:r>
          <a:r>
            <a:rPr lang="fr-FR" sz="800" b="1" kern="1200" dirty="0" smtClean="0">
              <a:latin typeface="+mj-lt"/>
            </a:rPr>
            <a:t> </a:t>
          </a:r>
        </a:p>
        <a:p>
          <a:pPr lvl="0" algn="l" defTabSz="355600">
            <a:lnSpc>
              <a:spcPct val="90000"/>
            </a:lnSpc>
            <a:spcBef>
              <a:spcPct val="0"/>
            </a:spcBef>
            <a:spcAft>
              <a:spcPct val="35000"/>
            </a:spcAft>
          </a:pPr>
          <a:r>
            <a:rPr lang="fr-FR" sz="800" b="1" kern="1200" dirty="0" smtClean="0">
              <a:solidFill>
                <a:schemeClr val="accent6"/>
              </a:solidFill>
              <a:latin typeface="+mj-lt"/>
            </a:rPr>
            <a:t>2 </a:t>
          </a:r>
          <a:r>
            <a:rPr lang="fr-FR" sz="800" b="1" kern="1200" dirty="0" err="1" smtClean="0">
              <a:solidFill>
                <a:schemeClr val="accent6"/>
              </a:solidFill>
              <a:latin typeface="+mj-lt"/>
            </a:rPr>
            <a:t>Graduates</a:t>
          </a:r>
          <a:r>
            <a:rPr lang="fr-FR" sz="800" b="1" kern="1200" dirty="0" smtClean="0">
              <a:solidFill>
                <a:schemeClr val="accent6"/>
              </a:solidFill>
              <a:latin typeface="+mj-lt"/>
            </a:rPr>
            <a:t> Profile; </a:t>
          </a:r>
          <a:br>
            <a:rPr lang="fr-FR" sz="800" b="1" kern="1200" dirty="0" smtClean="0">
              <a:solidFill>
                <a:schemeClr val="accent6"/>
              </a:solidFill>
              <a:latin typeface="+mj-lt"/>
            </a:rPr>
          </a:br>
          <a:r>
            <a:rPr lang="fr-FR" sz="800" b="1" kern="1200" dirty="0" smtClean="0">
              <a:solidFill>
                <a:schemeClr val="accent6"/>
              </a:solidFill>
              <a:latin typeface="+mj-lt"/>
            </a:rPr>
            <a:t>2 </a:t>
          </a:r>
          <a:r>
            <a:rPr lang="fr-FR" sz="800" b="1" kern="1200" dirty="0" err="1" smtClean="0">
              <a:solidFill>
                <a:schemeClr val="accent6"/>
              </a:solidFill>
              <a:latin typeface="+mj-lt"/>
            </a:rPr>
            <a:t>Graduates</a:t>
          </a:r>
          <a:r>
            <a:rPr lang="fr-FR" sz="800" b="1" kern="1200" dirty="0" smtClean="0">
              <a:solidFill>
                <a:schemeClr val="accent6"/>
              </a:solidFill>
              <a:latin typeface="+mj-lt"/>
            </a:rPr>
            <a:t> Job Condition </a:t>
          </a:r>
          <a:endParaRPr lang="fr-FR" sz="800" b="1" kern="1200" dirty="0">
            <a:solidFill>
              <a:schemeClr val="accent6"/>
            </a:solidFill>
            <a:latin typeface="+mj-lt"/>
          </a:endParaRPr>
        </a:p>
      </dsp:txBody>
      <dsp:txXfrm>
        <a:off x="814695" y="1529986"/>
        <a:ext cx="1457000" cy="742923"/>
      </dsp:txXfrm>
    </dsp:sp>
    <dsp:sp modelId="{40FB65DE-4AB9-4065-AEC8-E413EB0DE3A5}">
      <dsp:nvSpPr>
        <dsp:cNvPr id="0" name=""/>
        <dsp:cNvSpPr/>
      </dsp:nvSpPr>
      <dsp:spPr>
        <a:xfrm>
          <a:off x="537171" y="2316560"/>
          <a:ext cx="1734524" cy="742923"/>
        </a:xfrm>
        <a:prstGeom prst="rect">
          <a:avLst/>
        </a:prstGeom>
        <a:solidFill>
          <a:schemeClr val="accent6">
            <a:lumMod val="20000"/>
            <a:lumOff val="80000"/>
          </a:schemeClr>
        </a:solidFill>
        <a:ln w="25400" cap="flat" cmpd="sng" algn="ctr">
          <a:solidFill>
            <a:schemeClr val="bg1">
              <a:lumMod val="8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en-US" sz="800" b="1" kern="1200" dirty="0" smtClean="0">
              <a:solidFill>
                <a:srgbClr val="FF0000"/>
              </a:solidFill>
              <a:latin typeface="+mj-lt"/>
            </a:rPr>
            <a:t>Dissemination </a:t>
          </a:r>
          <a:r>
            <a:rPr lang="en-US" sz="800" b="1" kern="1200" dirty="0" smtClean="0">
              <a:solidFill>
                <a:schemeClr val="accent6"/>
              </a:solidFill>
              <a:latin typeface="+mj-lt"/>
            </a:rPr>
            <a:t>of the set of information and ad hoc analysis to stakeholders and policy makers.</a:t>
          </a:r>
          <a:endParaRPr lang="it-IT" sz="800" b="1" kern="1200" dirty="0">
            <a:solidFill>
              <a:schemeClr val="accent6"/>
            </a:solidFill>
            <a:latin typeface="+mj-lt"/>
          </a:endParaRPr>
        </a:p>
      </dsp:txBody>
      <dsp:txXfrm>
        <a:off x="814695" y="2316560"/>
        <a:ext cx="1457000" cy="742923"/>
      </dsp:txXfrm>
    </dsp:sp>
    <dsp:sp modelId="{5274BB9E-60E3-46C9-ABB2-1DCD7B6373D5}">
      <dsp:nvSpPr>
        <dsp:cNvPr id="0" name=""/>
        <dsp:cNvSpPr/>
      </dsp:nvSpPr>
      <dsp:spPr>
        <a:xfrm>
          <a:off x="537171" y="3109852"/>
          <a:ext cx="1734524" cy="742923"/>
        </a:xfrm>
        <a:prstGeom prst="rect">
          <a:avLst/>
        </a:prstGeom>
        <a:solidFill>
          <a:schemeClr val="accent6">
            <a:lumMod val="20000"/>
            <a:lumOff val="80000"/>
          </a:schemeClr>
        </a:solidFill>
        <a:ln w="25400" cap="flat" cmpd="sng" algn="ctr">
          <a:solidFill>
            <a:schemeClr val="bg1">
              <a:lumMod val="8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en-US" sz="800" b="1" kern="1200" dirty="0" smtClean="0">
              <a:solidFill>
                <a:schemeClr val="accent6"/>
              </a:solidFill>
              <a:latin typeface="+mj-lt"/>
            </a:rPr>
            <a:t>Set-up of a </a:t>
          </a:r>
          <a:r>
            <a:rPr lang="en-US" sz="800" b="1" kern="1200" dirty="0" smtClean="0">
              <a:solidFill>
                <a:srgbClr val="FF0000"/>
              </a:solidFill>
              <a:latin typeface="+mj-lt"/>
            </a:rPr>
            <a:t>common Job-demand supply platform </a:t>
          </a:r>
          <a:r>
            <a:rPr lang="en-US" sz="800" b="1" kern="1200" dirty="0" smtClean="0">
              <a:solidFill>
                <a:schemeClr val="accent6"/>
              </a:solidFill>
              <a:latin typeface="+mj-lt"/>
            </a:rPr>
            <a:t>for the provision of services to local observatories</a:t>
          </a:r>
          <a:endParaRPr lang="fr-FR" sz="800" kern="1200" dirty="0">
            <a:solidFill>
              <a:schemeClr val="accent6"/>
            </a:solidFill>
            <a:latin typeface="+mj-lt"/>
          </a:endParaRPr>
        </a:p>
      </dsp:txBody>
      <dsp:txXfrm>
        <a:off x="814695" y="3109852"/>
        <a:ext cx="1457000" cy="742923"/>
      </dsp:txXfrm>
    </dsp:sp>
    <dsp:sp modelId="{61E75248-117B-4D0F-92C3-08B072407FE8}">
      <dsp:nvSpPr>
        <dsp:cNvPr id="0" name=""/>
        <dsp:cNvSpPr/>
      </dsp:nvSpPr>
      <dsp:spPr>
        <a:xfrm>
          <a:off x="537171" y="3938494"/>
          <a:ext cx="1734524" cy="742923"/>
        </a:xfrm>
        <a:prstGeom prst="rect">
          <a:avLst/>
        </a:prstGeom>
        <a:solidFill>
          <a:schemeClr val="accent6">
            <a:lumMod val="20000"/>
            <a:lumOff val="80000"/>
          </a:schemeClr>
        </a:solidFill>
        <a:ln w="25400" cap="flat" cmpd="sng" algn="ctr">
          <a:solidFill>
            <a:schemeClr val="bg1">
              <a:lumMod val="8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it-IT" sz="800" b="1" kern="1200" dirty="0" err="1" smtClean="0">
              <a:solidFill>
                <a:srgbClr val="FF0000"/>
              </a:solidFill>
              <a:latin typeface="+mj-lt"/>
            </a:rPr>
            <a:t>Coordination</a:t>
          </a:r>
          <a:r>
            <a:rPr lang="it-IT" sz="800" b="1" kern="1200" dirty="0" smtClean="0">
              <a:latin typeface="+mj-lt"/>
            </a:rPr>
            <a:t> </a:t>
          </a:r>
          <a:r>
            <a:rPr lang="it-IT" sz="800" b="1" kern="1200" dirty="0" err="1" smtClean="0">
              <a:solidFill>
                <a:schemeClr val="accent6"/>
              </a:solidFill>
              <a:latin typeface="+mj-lt"/>
            </a:rPr>
            <a:t>of</a:t>
          </a:r>
          <a:r>
            <a:rPr lang="it-IT" sz="800" b="1" kern="1200" dirty="0" smtClean="0">
              <a:solidFill>
                <a:schemeClr val="accent6"/>
              </a:solidFill>
              <a:latin typeface="+mj-lt"/>
            </a:rPr>
            <a:t> the common </a:t>
          </a:r>
          <a:r>
            <a:rPr lang="en-US" sz="800" b="1" kern="1200" dirty="0" smtClean="0">
              <a:solidFill>
                <a:schemeClr val="accent6"/>
              </a:solidFill>
              <a:latin typeface="+mj-lt"/>
            </a:rPr>
            <a:t>“job market-place”</a:t>
          </a:r>
          <a:endParaRPr lang="it-IT" sz="800" b="1" kern="1200" dirty="0">
            <a:solidFill>
              <a:schemeClr val="accent6"/>
            </a:solidFill>
            <a:latin typeface="+mj-lt"/>
          </a:endParaRPr>
        </a:p>
      </dsp:txBody>
      <dsp:txXfrm>
        <a:off x="814695" y="3938494"/>
        <a:ext cx="1457000" cy="742923"/>
      </dsp:txXfrm>
    </dsp:sp>
    <dsp:sp modelId="{1F3989D9-1AF1-4A51-A272-8547496CF7DA}">
      <dsp:nvSpPr>
        <dsp:cNvPr id="0" name=""/>
        <dsp:cNvSpPr/>
      </dsp:nvSpPr>
      <dsp:spPr>
        <a:xfrm>
          <a:off x="0" y="503143"/>
          <a:ext cx="783431" cy="783431"/>
        </a:xfrm>
        <a:prstGeom prst="ellipse">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fr-FR" sz="1400" b="1" kern="1200" dirty="0" smtClean="0">
              <a:latin typeface="+mj-lt"/>
            </a:rPr>
            <a:t>HUB</a:t>
          </a:r>
          <a:endParaRPr lang="fr-FR" sz="1400" b="1" kern="1200" dirty="0">
            <a:latin typeface="+mj-lt"/>
          </a:endParaRPr>
        </a:p>
      </dsp:txBody>
      <dsp:txXfrm>
        <a:off x="0" y="503143"/>
        <a:ext cx="783431" cy="783431"/>
      </dsp:txXfrm>
    </dsp:sp>
    <dsp:sp modelId="{AD265C88-AC81-42D3-B415-5FC351D6AED1}">
      <dsp:nvSpPr>
        <dsp:cNvPr id="0" name=""/>
        <dsp:cNvSpPr/>
      </dsp:nvSpPr>
      <dsp:spPr>
        <a:xfrm>
          <a:off x="2837988" y="812529"/>
          <a:ext cx="1734524" cy="742923"/>
        </a:xfrm>
        <a:prstGeom prst="rect">
          <a:avLst/>
        </a:prstGeom>
        <a:solidFill>
          <a:schemeClr val="accent6">
            <a:lumMod val="20000"/>
            <a:lumOff val="80000"/>
          </a:schemeClr>
        </a:solidFill>
        <a:ln w="25400" cap="flat" cmpd="sng" algn="ctr">
          <a:solidFill>
            <a:schemeClr val="bg1">
              <a:lumMod val="8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fr-FR" sz="800" b="1" kern="1200" dirty="0" smtClean="0">
              <a:solidFill>
                <a:srgbClr val="FF0000"/>
              </a:solidFill>
              <a:latin typeface="+mj-lt"/>
            </a:rPr>
            <a:t>Provision of services to </a:t>
          </a:r>
          <a:r>
            <a:rPr lang="fr-FR" sz="800" b="1" kern="1200" dirty="0" err="1" smtClean="0">
              <a:solidFill>
                <a:srgbClr val="FF0000"/>
              </a:solidFill>
              <a:latin typeface="+mj-lt"/>
            </a:rPr>
            <a:t>graduates</a:t>
          </a:r>
          <a:r>
            <a:rPr lang="fr-FR" sz="800" b="1" kern="1200" dirty="0" smtClean="0">
              <a:solidFill>
                <a:srgbClr val="FF0000"/>
              </a:solidFill>
              <a:latin typeface="+mj-lt"/>
            </a:rPr>
            <a:t>, </a:t>
          </a:r>
          <a:r>
            <a:rPr lang="fr-FR" sz="800" b="1" kern="1200" dirty="0" err="1" smtClean="0">
              <a:solidFill>
                <a:srgbClr val="FF0000"/>
              </a:solidFill>
              <a:latin typeface="+mj-lt"/>
            </a:rPr>
            <a:t>firms</a:t>
          </a:r>
          <a:r>
            <a:rPr lang="fr-FR" sz="800" b="1" kern="1200" dirty="0" smtClean="0">
              <a:solidFill>
                <a:srgbClr val="FF0000"/>
              </a:solidFill>
              <a:latin typeface="+mj-lt"/>
            </a:rPr>
            <a:t> </a:t>
          </a:r>
          <a:r>
            <a:rPr lang="fr-FR" sz="800" b="1" kern="1200" dirty="0" smtClean="0">
              <a:solidFill>
                <a:schemeClr val="accent6"/>
              </a:solidFill>
              <a:latin typeface="+mj-lt"/>
            </a:rPr>
            <a:t>and the </a:t>
          </a:r>
          <a:r>
            <a:rPr lang="fr-FR" sz="800" b="1" kern="1200" dirty="0" smtClean="0">
              <a:solidFill>
                <a:srgbClr val="FF0000"/>
              </a:solidFill>
              <a:latin typeface="+mj-lt"/>
            </a:rPr>
            <a:t>business world </a:t>
          </a:r>
          <a:r>
            <a:rPr lang="fr-FR" sz="800" b="1" kern="1200" dirty="0" smtClean="0">
              <a:solidFill>
                <a:schemeClr val="accent6"/>
              </a:solidFill>
              <a:latin typeface="+mj-lt"/>
            </a:rPr>
            <a:t>(</a:t>
          </a:r>
          <a:r>
            <a:rPr lang="fr-FR" sz="800" b="1" kern="1200" dirty="0" err="1" smtClean="0">
              <a:solidFill>
                <a:schemeClr val="accent6"/>
              </a:solidFill>
              <a:latin typeface="+mj-lt"/>
            </a:rPr>
            <a:t>recruitment</a:t>
          </a:r>
          <a:r>
            <a:rPr lang="fr-FR" sz="800" b="1" kern="1200" dirty="0" smtClean="0">
              <a:solidFill>
                <a:schemeClr val="accent6"/>
              </a:solidFill>
              <a:latin typeface="+mj-lt"/>
            </a:rPr>
            <a:t> services; guidance </a:t>
          </a:r>
          <a:r>
            <a:rPr lang="fr-FR" sz="800" b="1" kern="1200" dirty="0" err="1" smtClean="0">
              <a:solidFill>
                <a:schemeClr val="accent6"/>
              </a:solidFill>
              <a:latin typeface="+mj-lt"/>
            </a:rPr>
            <a:t>tools</a:t>
          </a:r>
          <a:r>
            <a:rPr lang="fr-FR" sz="800" b="1" kern="1200" dirty="0" smtClean="0">
              <a:solidFill>
                <a:schemeClr val="accent6"/>
              </a:solidFill>
              <a:latin typeface="+mj-lt"/>
            </a:rPr>
            <a:t>; information provision on labour </a:t>
          </a:r>
          <a:r>
            <a:rPr lang="fr-FR" sz="800" b="1" kern="1200" dirty="0" err="1" smtClean="0">
              <a:solidFill>
                <a:schemeClr val="accent6"/>
              </a:solidFill>
              <a:latin typeface="+mj-lt"/>
            </a:rPr>
            <a:t>market</a:t>
          </a:r>
          <a:r>
            <a:rPr lang="fr-FR" sz="800" b="1" kern="1200" dirty="0" smtClean="0">
              <a:solidFill>
                <a:schemeClr val="accent6"/>
              </a:solidFill>
              <a:latin typeface="+mj-lt"/>
            </a:rPr>
            <a:t> </a:t>
          </a:r>
          <a:r>
            <a:rPr lang="fr-FR" sz="800" b="1" kern="1200" dirty="0" err="1" smtClean="0">
              <a:solidFill>
                <a:schemeClr val="accent6"/>
              </a:solidFill>
              <a:latin typeface="+mj-lt"/>
            </a:rPr>
            <a:t>opportunities</a:t>
          </a:r>
          <a:r>
            <a:rPr lang="fr-FR" sz="800" b="1" kern="1200" dirty="0" smtClean="0">
              <a:solidFill>
                <a:schemeClr val="accent6"/>
              </a:solidFill>
              <a:latin typeface="+mj-lt"/>
            </a:rPr>
            <a:t>) </a:t>
          </a:r>
          <a:endParaRPr lang="fr-FR" sz="800" b="1" kern="1200" dirty="0">
            <a:solidFill>
              <a:schemeClr val="accent6"/>
            </a:solidFill>
            <a:latin typeface="+mj-lt"/>
          </a:endParaRPr>
        </a:p>
      </dsp:txBody>
      <dsp:txXfrm>
        <a:off x="3115512" y="812529"/>
        <a:ext cx="1457000" cy="742923"/>
      </dsp:txXfrm>
    </dsp:sp>
    <dsp:sp modelId="{4FB66EF6-2F51-4039-891E-1849F0A0DBA3}">
      <dsp:nvSpPr>
        <dsp:cNvPr id="0" name=""/>
        <dsp:cNvSpPr/>
      </dsp:nvSpPr>
      <dsp:spPr>
        <a:xfrm>
          <a:off x="2837988" y="1619099"/>
          <a:ext cx="1734524" cy="863286"/>
        </a:xfrm>
        <a:prstGeom prst="rect">
          <a:avLst/>
        </a:prstGeom>
        <a:solidFill>
          <a:schemeClr val="accent6">
            <a:lumMod val="20000"/>
            <a:lumOff val="80000"/>
            <a:alpha val="90000"/>
          </a:schemeClr>
        </a:solidFill>
        <a:ln w="25400" cap="flat" cmpd="sng" algn="ctr">
          <a:solidFill>
            <a:schemeClr val="accent6">
              <a:lumMod val="20000"/>
              <a:lumOff val="8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en-US" sz="800" b="1" kern="1200" dirty="0" smtClean="0">
              <a:solidFill>
                <a:schemeClr val="accent6"/>
              </a:solidFill>
              <a:latin typeface="+mj-lt"/>
            </a:rPr>
            <a:t>Carrying out of </a:t>
          </a:r>
          <a:r>
            <a:rPr lang="en-US" sz="800" b="1" kern="1200" dirty="0" smtClean="0">
              <a:solidFill>
                <a:srgbClr val="FF0000"/>
              </a:solidFill>
              <a:latin typeface="+mj-lt"/>
            </a:rPr>
            <a:t>monitoring activities</a:t>
          </a:r>
          <a:r>
            <a:rPr lang="en-US" sz="800" b="1" kern="1200" dirty="0" smtClean="0">
              <a:solidFill>
                <a:schemeClr val="accent6"/>
              </a:solidFill>
              <a:latin typeface="+mj-lt"/>
            </a:rPr>
            <a:t>: enterprises skills needs and gaps/shortages of (generic/</a:t>
          </a:r>
          <a:r>
            <a:rPr lang="en-US" sz="800" b="1" kern="1200" dirty="0" err="1" smtClean="0">
              <a:solidFill>
                <a:schemeClr val="accent6"/>
              </a:solidFill>
              <a:latin typeface="+mj-lt"/>
            </a:rPr>
            <a:t>sectoral</a:t>
          </a:r>
          <a:r>
            <a:rPr lang="en-US" sz="800" b="1" kern="1200" dirty="0" smtClean="0">
              <a:solidFill>
                <a:schemeClr val="accent6"/>
              </a:solidFill>
              <a:latin typeface="+mj-lt"/>
            </a:rPr>
            <a:t>) skills demanded by firms</a:t>
          </a:r>
          <a:endParaRPr lang="fr-FR" sz="800" b="1" kern="1200" dirty="0">
            <a:solidFill>
              <a:schemeClr val="accent6"/>
            </a:solidFill>
            <a:latin typeface="+mj-lt"/>
          </a:endParaRPr>
        </a:p>
      </dsp:txBody>
      <dsp:txXfrm>
        <a:off x="3115512" y="1619099"/>
        <a:ext cx="1457000" cy="863286"/>
      </dsp:txXfrm>
    </dsp:sp>
    <dsp:sp modelId="{B18E3455-9FAC-46D6-B619-B20A7D794485}">
      <dsp:nvSpPr>
        <dsp:cNvPr id="0" name=""/>
        <dsp:cNvSpPr/>
      </dsp:nvSpPr>
      <dsp:spPr>
        <a:xfrm>
          <a:off x="2837988" y="2527847"/>
          <a:ext cx="1734524" cy="863286"/>
        </a:xfrm>
        <a:prstGeom prst="rect">
          <a:avLst/>
        </a:prstGeom>
        <a:solidFill>
          <a:schemeClr val="accent6">
            <a:lumMod val="20000"/>
            <a:lumOff val="8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en-US" sz="800" b="1" kern="1200" dirty="0" smtClean="0">
              <a:solidFill>
                <a:srgbClr val="FF0000"/>
              </a:solidFill>
              <a:latin typeface="+mj-lt"/>
            </a:rPr>
            <a:t>National degree Inventory</a:t>
          </a:r>
          <a:endParaRPr lang="it-IT" sz="800" kern="1200" dirty="0" smtClean="0">
            <a:solidFill>
              <a:srgbClr val="FF0000"/>
            </a:solidFill>
            <a:latin typeface="+mj-lt"/>
          </a:endParaRPr>
        </a:p>
        <a:p>
          <a:pPr lvl="0" algn="l" defTabSz="355600">
            <a:lnSpc>
              <a:spcPct val="90000"/>
            </a:lnSpc>
            <a:spcBef>
              <a:spcPct val="0"/>
            </a:spcBef>
            <a:spcAft>
              <a:spcPct val="35000"/>
            </a:spcAft>
          </a:pPr>
          <a:r>
            <a:rPr lang="en-US" sz="800" b="1" kern="1200" dirty="0" smtClean="0">
              <a:solidFill>
                <a:srgbClr val="FF0000"/>
              </a:solidFill>
              <a:latin typeface="+mj-lt"/>
            </a:rPr>
            <a:t>National professional degree Inventory </a:t>
          </a:r>
          <a:endParaRPr lang="it-IT" sz="800" b="1" kern="1200" dirty="0">
            <a:solidFill>
              <a:srgbClr val="FF0000"/>
            </a:solidFill>
            <a:latin typeface="+mj-lt"/>
          </a:endParaRPr>
        </a:p>
      </dsp:txBody>
      <dsp:txXfrm>
        <a:off x="3115512" y="2527847"/>
        <a:ext cx="1457000" cy="863286"/>
      </dsp:txXfrm>
    </dsp:sp>
    <dsp:sp modelId="{21C96CA0-90DE-4F73-A1BA-C5A17DD74E67}">
      <dsp:nvSpPr>
        <dsp:cNvPr id="0" name=""/>
        <dsp:cNvSpPr/>
      </dsp:nvSpPr>
      <dsp:spPr>
        <a:xfrm>
          <a:off x="2837988" y="3436596"/>
          <a:ext cx="1734524" cy="863286"/>
        </a:xfrm>
        <a:prstGeom prst="rect">
          <a:avLst/>
        </a:prstGeom>
        <a:solidFill>
          <a:schemeClr val="accent6">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56896" rIns="56896" bIns="56896" numCol="1" spcCol="1270" anchor="ctr" anchorCtr="0">
          <a:noAutofit/>
        </a:bodyPr>
        <a:lstStyle/>
        <a:p>
          <a:pPr lvl="0" algn="l" defTabSz="355600">
            <a:lnSpc>
              <a:spcPct val="90000"/>
            </a:lnSpc>
            <a:spcBef>
              <a:spcPct val="0"/>
            </a:spcBef>
            <a:spcAft>
              <a:spcPct val="35000"/>
            </a:spcAft>
          </a:pPr>
          <a:r>
            <a:rPr lang="en-US" sz="800" b="1" kern="1200" dirty="0" smtClean="0">
              <a:solidFill>
                <a:schemeClr val="accent6"/>
              </a:solidFill>
              <a:latin typeface="+mj-lt"/>
            </a:rPr>
            <a:t>Measures and </a:t>
          </a:r>
          <a:r>
            <a:rPr lang="en-US" sz="800" b="1" kern="1200" dirty="0" smtClean="0">
              <a:solidFill>
                <a:srgbClr val="FF0000"/>
              </a:solidFill>
              <a:latin typeface="+mj-lt"/>
            </a:rPr>
            <a:t>polices for stage/internships promoting  </a:t>
          </a:r>
          <a:endParaRPr lang="it-IT" sz="800" kern="1200" dirty="0">
            <a:solidFill>
              <a:srgbClr val="FF0000"/>
            </a:solidFill>
            <a:latin typeface="+mj-lt"/>
          </a:endParaRPr>
        </a:p>
      </dsp:txBody>
      <dsp:txXfrm>
        <a:off x="3115512" y="3436596"/>
        <a:ext cx="1457000" cy="863286"/>
      </dsp:txXfrm>
    </dsp:sp>
    <dsp:sp modelId="{899C28C3-7B0D-4F9B-A4AA-DEA6FCFBC97D}">
      <dsp:nvSpPr>
        <dsp:cNvPr id="0" name=""/>
        <dsp:cNvSpPr/>
      </dsp:nvSpPr>
      <dsp:spPr>
        <a:xfrm>
          <a:off x="2322325" y="503143"/>
          <a:ext cx="783431" cy="783431"/>
        </a:xfrm>
        <a:prstGeom prst="ellipse">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fr-FR" sz="1400" b="1" kern="1200" dirty="0" smtClean="0">
              <a:latin typeface="+mj-lt"/>
            </a:rPr>
            <a:t>SPOKE</a:t>
          </a:r>
          <a:endParaRPr lang="fr-FR" sz="1400" b="1" kern="1200" dirty="0">
            <a:latin typeface="+mj-lt"/>
          </a:endParaRPr>
        </a:p>
      </dsp:txBody>
      <dsp:txXfrm>
        <a:off x="2322325" y="503143"/>
        <a:ext cx="783431" cy="78343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9CB8ACC-AF68-4195-81D9-DB8E74D0EA51}">
      <dsp:nvSpPr>
        <dsp:cNvPr id="0" name=""/>
        <dsp:cNvSpPr/>
      </dsp:nvSpPr>
      <dsp:spPr>
        <a:xfrm>
          <a:off x="2416306" y="1724284"/>
          <a:ext cx="1229632" cy="1229632"/>
        </a:xfrm>
        <a:prstGeom prst="ellipse">
          <a:avLst/>
        </a:prstGeom>
        <a:solidFill>
          <a:srgbClr val="7030A0"/>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fr-FR" sz="1100" b="1" kern="1200" dirty="0" smtClean="0">
              <a:latin typeface="+mj-lt"/>
            </a:rPr>
            <a:t>National </a:t>
          </a:r>
          <a:r>
            <a:rPr lang="fr-FR" sz="1100" b="1" kern="1200" dirty="0" err="1" smtClean="0">
              <a:latin typeface="+mj-lt"/>
            </a:rPr>
            <a:t>Observatory</a:t>
          </a:r>
          <a:endParaRPr lang="fr-FR" sz="1100" b="1" kern="1200" dirty="0" smtClean="0">
            <a:latin typeface="+mj-lt"/>
          </a:endParaRPr>
        </a:p>
        <a:p>
          <a:pPr lvl="0" algn="ctr" defTabSz="488950">
            <a:lnSpc>
              <a:spcPct val="90000"/>
            </a:lnSpc>
            <a:spcBef>
              <a:spcPct val="0"/>
            </a:spcBef>
            <a:spcAft>
              <a:spcPct val="35000"/>
            </a:spcAft>
          </a:pPr>
          <a:r>
            <a:rPr lang="fr-FR" sz="1100" b="1" kern="1200" dirty="0" smtClean="0">
              <a:latin typeface="+mj-lt"/>
            </a:rPr>
            <a:t>HUB</a:t>
          </a:r>
          <a:endParaRPr lang="fr-FR" sz="1100" b="1" kern="1200" dirty="0">
            <a:latin typeface="+mj-lt"/>
          </a:endParaRPr>
        </a:p>
      </dsp:txBody>
      <dsp:txXfrm>
        <a:off x="2416306" y="1724284"/>
        <a:ext cx="1229632" cy="1229632"/>
      </dsp:txXfrm>
    </dsp:sp>
    <dsp:sp modelId="{0EFEDB2F-95DA-4B6C-8B1E-8354B7232303}">
      <dsp:nvSpPr>
        <dsp:cNvPr id="0" name=""/>
        <dsp:cNvSpPr/>
      </dsp:nvSpPr>
      <dsp:spPr>
        <a:xfrm rot="16069192">
          <a:off x="2867735" y="1276318"/>
          <a:ext cx="261772" cy="418075"/>
        </a:xfrm>
        <a:prstGeom prst="rightArrow">
          <a:avLst>
            <a:gd name="adj1" fmla="val 60000"/>
            <a:gd name="adj2" fmla="val 50000"/>
          </a:avLst>
        </a:prstGeom>
        <a:solidFill>
          <a:schemeClr val="accent6">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latin typeface="+mj-lt"/>
          </a:endParaRPr>
        </a:p>
      </dsp:txBody>
      <dsp:txXfrm rot="16069192">
        <a:off x="2867735" y="1276318"/>
        <a:ext cx="261772" cy="418075"/>
      </dsp:txXfrm>
    </dsp:sp>
    <dsp:sp modelId="{531EC749-AA58-4E7B-8FE3-C0E570B9A8A5}">
      <dsp:nvSpPr>
        <dsp:cNvPr id="0" name=""/>
        <dsp:cNvSpPr/>
      </dsp:nvSpPr>
      <dsp:spPr>
        <a:xfrm>
          <a:off x="2350740" y="1988"/>
          <a:ext cx="1229632" cy="1229632"/>
        </a:xfrm>
        <a:prstGeom prst="ellipse">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fr-FR" sz="1100" b="1" kern="1200" dirty="0" smtClean="0">
              <a:latin typeface="+mj-lt"/>
            </a:rPr>
            <a:t>Local </a:t>
          </a:r>
          <a:r>
            <a:rPr lang="fr-FR" sz="1100" b="1" kern="1200" dirty="0" err="1" smtClean="0">
              <a:latin typeface="+mj-lt"/>
            </a:rPr>
            <a:t>Observatory</a:t>
          </a:r>
          <a:r>
            <a:rPr lang="fr-FR" sz="1100" b="1" kern="1200" dirty="0" smtClean="0">
              <a:latin typeface="+mj-lt"/>
            </a:rPr>
            <a:t> SPOKE-2</a:t>
          </a:r>
          <a:endParaRPr lang="fr-FR" sz="1100" b="1" kern="1200" dirty="0">
            <a:latin typeface="+mj-lt"/>
          </a:endParaRPr>
        </a:p>
      </dsp:txBody>
      <dsp:txXfrm>
        <a:off x="2350740" y="1988"/>
        <a:ext cx="1229632" cy="1229632"/>
      </dsp:txXfrm>
    </dsp:sp>
    <dsp:sp modelId="{A8BB1B0D-729D-4C75-9BA4-AEEB300B1BF3}">
      <dsp:nvSpPr>
        <dsp:cNvPr id="0" name=""/>
        <dsp:cNvSpPr/>
      </dsp:nvSpPr>
      <dsp:spPr>
        <a:xfrm rot="1867761">
          <a:off x="3622888" y="2557242"/>
          <a:ext cx="231116" cy="418075"/>
        </a:xfrm>
        <a:prstGeom prst="rightArrow">
          <a:avLst>
            <a:gd name="adj1" fmla="val 60000"/>
            <a:gd name="adj2" fmla="val 50000"/>
          </a:avLst>
        </a:prstGeom>
        <a:solidFill>
          <a:schemeClr val="accent6">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latin typeface="+mj-lt"/>
          </a:endParaRPr>
        </a:p>
      </dsp:txBody>
      <dsp:txXfrm rot="1867761">
        <a:off x="3622888" y="2557242"/>
        <a:ext cx="231116" cy="418075"/>
      </dsp:txXfrm>
    </dsp:sp>
    <dsp:sp modelId="{43DC10A5-DC18-42A5-9C12-D38723D02F7E}">
      <dsp:nvSpPr>
        <dsp:cNvPr id="0" name=""/>
        <dsp:cNvSpPr/>
      </dsp:nvSpPr>
      <dsp:spPr>
        <a:xfrm>
          <a:off x="3842151" y="2585405"/>
          <a:ext cx="1229632" cy="1229632"/>
        </a:xfrm>
        <a:prstGeom prst="ellipse">
          <a:avLst/>
        </a:prstGeom>
        <a:solidFill>
          <a:schemeClr val="accent6">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fr-FR" sz="1100" b="1" kern="1200" dirty="0" smtClean="0">
              <a:latin typeface="+mj-lt"/>
            </a:rPr>
            <a:t>Local </a:t>
          </a:r>
          <a:r>
            <a:rPr lang="fr-FR" sz="1100" b="1" kern="1200" dirty="0" err="1" smtClean="0">
              <a:latin typeface="+mj-lt"/>
            </a:rPr>
            <a:t>Observatory</a:t>
          </a:r>
          <a:r>
            <a:rPr lang="fr-FR" sz="1100" b="1" kern="1200" dirty="0" smtClean="0">
              <a:latin typeface="+mj-lt"/>
            </a:rPr>
            <a:t> SPOKE-…11</a:t>
          </a:r>
          <a:endParaRPr lang="fr-FR" sz="1100" b="1" kern="1200" dirty="0">
            <a:latin typeface="+mj-lt"/>
          </a:endParaRPr>
        </a:p>
      </dsp:txBody>
      <dsp:txXfrm>
        <a:off x="3842151" y="2585405"/>
        <a:ext cx="1229632" cy="1229632"/>
      </dsp:txXfrm>
    </dsp:sp>
    <dsp:sp modelId="{C1ED32D2-151B-4B95-BEB4-2125E2530050}">
      <dsp:nvSpPr>
        <dsp:cNvPr id="0" name=""/>
        <dsp:cNvSpPr/>
      </dsp:nvSpPr>
      <dsp:spPr>
        <a:xfrm rot="9063271">
          <a:off x="2114124" y="2556655"/>
          <a:ext cx="291351" cy="418075"/>
        </a:xfrm>
        <a:prstGeom prst="rightArrow">
          <a:avLst>
            <a:gd name="adj1" fmla="val 60000"/>
            <a:gd name="adj2" fmla="val 50000"/>
          </a:avLst>
        </a:prstGeom>
        <a:solidFill>
          <a:schemeClr val="accent6">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fr-FR" sz="900" kern="1200">
            <a:latin typeface="+mj-lt"/>
          </a:endParaRPr>
        </a:p>
      </dsp:txBody>
      <dsp:txXfrm rot="9063271">
        <a:off x="2114124" y="2556655"/>
        <a:ext cx="291351" cy="418075"/>
      </dsp:txXfrm>
    </dsp:sp>
    <dsp:sp modelId="{72DEF1BC-F5CF-44AE-8734-6793FB7C39DB}">
      <dsp:nvSpPr>
        <dsp:cNvPr id="0" name=""/>
        <dsp:cNvSpPr/>
      </dsp:nvSpPr>
      <dsp:spPr>
        <a:xfrm>
          <a:off x="859230" y="2585450"/>
          <a:ext cx="1229632" cy="1229632"/>
        </a:xfrm>
        <a:prstGeom prst="ellipse">
          <a:avLst/>
        </a:prstGeom>
        <a:solidFill>
          <a:schemeClr val="accent6"/>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fr-FR" sz="1100" b="1" kern="1200" dirty="0" smtClean="0">
              <a:latin typeface="+mj-lt"/>
            </a:rPr>
            <a:t>Local </a:t>
          </a:r>
          <a:r>
            <a:rPr lang="fr-FR" sz="1100" b="1" kern="1200" dirty="0" err="1" smtClean="0">
              <a:latin typeface="+mj-lt"/>
            </a:rPr>
            <a:t>Observatory</a:t>
          </a:r>
          <a:endParaRPr lang="fr-FR" sz="1100" b="1" kern="1200" dirty="0" smtClean="0">
            <a:latin typeface="+mj-lt"/>
          </a:endParaRPr>
        </a:p>
        <a:p>
          <a:pPr lvl="0" algn="ctr" defTabSz="488950">
            <a:lnSpc>
              <a:spcPct val="90000"/>
            </a:lnSpc>
            <a:spcBef>
              <a:spcPct val="0"/>
            </a:spcBef>
            <a:spcAft>
              <a:spcPct val="35000"/>
            </a:spcAft>
          </a:pPr>
          <a:r>
            <a:rPr lang="fr-FR" sz="1100" b="1" kern="1200" dirty="0" smtClean="0">
              <a:latin typeface="+mj-lt"/>
            </a:rPr>
            <a:t>SPOKE-1</a:t>
          </a:r>
          <a:endParaRPr lang="fr-FR" sz="1100" b="1" kern="1200" dirty="0">
            <a:latin typeface="+mj-lt"/>
          </a:endParaRPr>
        </a:p>
      </dsp:txBody>
      <dsp:txXfrm>
        <a:off x="859230" y="2585450"/>
        <a:ext cx="1229632" cy="1229632"/>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0.533</cdr:x>
      <cdr:y>0.44475</cdr:y>
    </cdr:from>
    <cdr:to>
      <cdr:x>0.541</cdr:x>
      <cdr:y>0.494</cdr:y>
    </cdr:to>
    <cdr:sp macro="" textlink="">
      <cdr:nvSpPr>
        <cdr:cNvPr id="1029" name="Text Box 5"/>
        <cdr:cNvSpPr txBox="1">
          <a:spLocks xmlns:a="http://schemas.openxmlformats.org/drawingml/2006/main" noChangeArrowheads="1"/>
        </cdr:cNvSpPr>
      </cdr:nvSpPr>
      <cdr:spPr bwMode="auto">
        <a:xfrm xmlns:a="http://schemas.openxmlformats.org/drawingml/2006/main">
          <a:off x="2518105" y="1550465"/>
          <a:ext cx="37795" cy="171693"/>
        </a:xfrm>
        <a:prstGeom xmlns:a="http://schemas.openxmlformats.org/drawingml/2006/main" prst="rect">
          <a:avLst/>
        </a:prstGeom>
        <a:noFill xmlns:a="http://schemas.openxmlformats.org/drawingml/2006/main"/>
        <a:ln xmlns:a="http://schemas.openxmlformats.org/drawingml/2006/main" w="9525">
          <a:noFill/>
          <a:miter lim="800000"/>
          <a:headEnd/>
          <a:tailEnd/>
        </a:ln>
        <a:effectLst xmlns:a="http://schemas.openxmlformats.org/drawingml/2006/main"/>
      </cdr:spPr>
    </cdr:sp>
  </cdr:relSizeAnchor>
</c:userShapes>
</file>

<file path=ppt/drawings/drawing2.xml><?xml version="1.0" encoding="utf-8"?>
<c:userShapes xmlns:c="http://schemas.openxmlformats.org/drawingml/2006/chart">
  <cdr:relSizeAnchor xmlns:cdr="http://schemas.openxmlformats.org/drawingml/2006/chartDrawing">
    <cdr:from>
      <cdr:x>0.41175</cdr:x>
      <cdr:y>0.85025</cdr:y>
    </cdr:from>
    <cdr:to>
      <cdr:x>0.41825</cdr:x>
      <cdr:y>0.89725</cdr:y>
    </cdr:to>
    <cdr:sp macro="" textlink="">
      <cdr:nvSpPr>
        <cdr:cNvPr id="1029" name="Text Box 5"/>
        <cdr:cNvSpPr txBox="1">
          <a:spLocks xmlns:a="http://schemas.openxmlformats.org/drawingml/2006/main" noChangeArrowheads="1"/>
        </cdr:cNvSpPr>
      </cdr:nvSpPr>
      <cdr:spPr bwMode="auto">
        <a:xfrm xmlns:a="http://schemas.openxmlformats.org/drawingml/2006/main">
          <a:off x="1796239" y="2931705"/>
          <a:ext cx="28356" cy="162058"/>
        </a:xfrm>
        <a:prstGeom xmlns:a="http://schemas.openxmlformats.org/drawingml/2006/main" prst="rect">
          <a:avLst/>
        </a:prstGeom>
        <a:noFill xmlns:a="http://schemas.openxmlformats.org/drawingml/2006/main"/>
        <a:ln xmlns:a="http://schemas.openxmlformats.org/drawingml/2006/main" w="9525">
          <a:noFill/>
          <a:miter lim="800000"/>
          <a:headEnd/>
          <a:tailEnd/>
        </a:ln>
        <a:effectLst xmlns:a="http://schemas.openxmlformats.org/drawingml/2006/main"/>
      </cdr:spPr>
    </cdr:sp>
  </cdr:relSizeAnchor>
</c:userShapes>
</file>

<file path=ppt/drawings/drawing3.xml><?xml version="1.0" encoding="utf-8"?>
<c:userShapes xmlns:c="http://schemas.openxmlformats.org/drawingml/2006/chart">
  <cdr:relSizeAnchor xmlns:cdr="http://schemas.openxmlformats.org/drawingml/2006/chartDrawing">
    <cdr:from>
      <cdr:x>0.50225</cdr:x>
      <cdr:y>0.571</cdr:y>
    </cdr:from>
    <cdr:to>
      <cdr:x>0.5125</cdr:x>
      <cdr:y>0.61675</cdr:y>
    </cdr:to>
    <cdr:sp macro="" textlink="">
      <cdr:nvSpPr>
        <cdr:cNvPr id="1025" name="Text Box 1"/>
        <cdr:cNvSpPr txBox="1">
          <a:spLocks xmlns:a="http://schemas.openxmlformats.org/drawingml/2006/main" noChangeArrowheads="1"/>
        </cdr:cNvSpPr>
      </cdr:nvSpPr>
      <cdr:spPr bwMode="auto">
        <a:xfrm xmlns:a="http://schemas.openxmlformats.org/drawingml/2006/main">
          <a:off x="4157236" y="3208877"/>
          <a:ext cx="84842" cy="257104"/>
        </a:xfrm>
        <a:prstGeom xmlns:a="http://schemas.openxmlformats.org/drawingml/2006/main" prst="rect">
          <a:avLst/>
        </a:prstGeom>
        <a:noFill xmlns:a="http://schemas.openxmlformats.org/drawingml/2006/main"/>
        <a:ln xmlns:a="http://schemas.openxmlformats.org/drawingml/2006/main" w="9525">
          <a:noFill/>
          <a:miter lim="800000"/>
          <a:headEnd/>
          <a:tailEnd/>
        </a:ln>
        <a:effectLst xmlns:a="http://schemas.openxmlformats.org/drawingml/2006/main"/>
      </cdr:spPr>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093" cy="465266"/>
          </a:xfrm>
          <a:prstGeom prst="rect">
            <a:avLst/>
          </a:prstGeom>
        </p:spPr>
        <p:txBody>
          <a:bodyPr vert="horz" lIns="91440" tIns="45720" rIns="91440" bIns="45720" rtlCol="0"/>
          <a:lstStyle>
            <a:lvl1pPr algn="l">
              <a:defRPr sz="1200"/>
            </a:lvl1pPr>
          </a:lstStyle>
          <a:p>
            <a:endParaRPr lang="fr-FR"/>
          </a:p>
        </p:txBody>
      </p:sp>
      <p:sp>
        <p:nvSpPr>
          <p:cNvPr id="3" name="Segnaposto data 2"/>
          <p:cNvSpPr>
            <a:spLocks noGrp="1"/>
          </p:cNvSpPr>
          <p:nvPr>
            <p:ph type="dt" sz="quarter" idx="1"/>
          </p:nvPr>
        </p:nvSpPr>
        <p:spPr>
          <a:xfrm>
            <a:off x="3885274" y="0"/>
            <a:ext cx="2971093" cy="465266"/>
          </a:xfrm>
          <a:prstGeom prst="rect">
            <a:avLst/>
          </a:prstGeom>
        </p:spPr>
        <p:txBody>
          <a:bodyPr vert="horz" lIns="91440" tIns="45720" rIns="91440" bIns="45720" rtlCol="0"/>
          <a:lstStyle>
            <a:lvl1pPr algn="r">
              <a:defRPr sz="1200"/>
            </a:lvl1pPr>
          </a:lstStyle>
          <a:p>
            <a:fld id="{5AC5F32A-B5CF-4033-B433-3142E201130D}" type="datetimeFigureOut">
              <a:rPr lang="fr-FR" smtClean="0"/>
              <a:pPr/>
              <a:t>22/10/2012</a:t>
            </a:fld>
            <a:endParaRPr lang="fr-FR"/>
          </a:p>
        </p:txBody>
      </p:sp>
      <p:sp>
        <p:nvSpPr>
          <p:cNvPr id="4" name="Segnaposto piè di pagina 3"/>
          <p:cNvSpPr>
            <a:spLocks noGrp="1"/>
          </p:cNvSpPr>
          <p:nvPr>
            <p:ph type="ftr" sz="quarter" idx="2"/>
          </p:nvPr>
        </p:nvSpPr>
        <p:spPr>
          <a:xfrm>
            <a:off x="0" y="8829648"/>
            <a:ext cx="2971093" cy="465266"/>
          </a:xfrm>
          <a:prstGeom prst="rect">
            <a:avLst/>
          </a:prstGeom>
        </p:spPr>
        <p:txBody>
          <a:bodyPr vert="horz" lIns="91440" tIns="45720" rIns="91440" bIns="45720" rtlCol="0" anchor="b"/>
          <a:lstStyle>
            <a:lvl1pPr algn="l">
              <a:defRPr sz="1200"/>
            </a:lvl1pPr>
          </a:lstStyle>
          <a:p>
            <a:endParaRPr lang="fr-FR"/>
          </a:p>
        </p:txBody>
      </p:sp>
      <p:sp>
        <p:nvSpPr>
          <p:cNvPr id="5" name="Segnaposto numero diapositiva 4"/>
          <p:cNvSpPr>
            <a:spLocks noGrp="1"/>
          </p:cNvSpPr>
          <p:nvPr>
            <p:ph type="sldNum" sz="quarter" idx="3"/>
          </p:nvPr>
        </p:nvSpPr>
        <p:spPr>
          <a:xfrm>
            <a:off x="3885274" y="8829648"/>
            <a:ext cx="2971093" cy="465266"/>
          </a:xfrm>
          <a:prstGeom prst="rect">
            <a:avLst/>
          </a:prstGeom>
        </p:spPr>
        <p:txBody>
          <a:bodyPr vert="horz" lIns="91440" tIns="45720" rIns="91440" bIns="45720" rtlCol="0" anchor="b"/>
          <a:lstStyle>
            <a:lvl1pPr algn="r">
              <a:defRPr sz="1200"/>
            </a:lvl1pPr>
          </a:lstStyle>
          <a:p>
            <a:fld id="{FD488A82-07EA-4866-8EEE-297728A14634}" type="slidenum">
              <a:rPr lang="fr-FR" smtClean="0"/>
              <a:pPr/>
              <a:t>‹N›</a:t>
            </a:fld>
            <a:endParaRPr lang="fr-FR"/>
          </a:p>
        </p:txBody>
      </p:sp>
    </p:spTree>
    <p:extLst>
      <p:ext uri="{BB962C8B-B14F-4D97-AF65-F5344CB8AC3E}">
        <p14:creationId xmlns:p14="http://schemas.microsoft.com/office/powerpoint/2010/main" xmlns="" val="24647529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2972547" cy="465266"/>
          </a:xfrm>
          <a:prstGeom prst="rect">
            <a:avLst/>
          </a:prstGeom>
        </p:spPr>
        <p:txBody>
          <a:bodyPr vert="horz" lIns="91440" tIns="45720" rIns="91440" bIns="45720" rtlCol="0"/>
          <a:lstStyle>
            <a:lvl1pPr algn="l">
              <a:defRPr sz="1200"/>
            </a:lvl1pPr>
          </a:lstStyle>
          <a:p>
            <a:endParaRPr lang="fr-FR"/>
          </a:p>
        </p:txBody>
      </p:sp>
      <p:sp>
        <p:nvSpPr>
          <p:cNvPr id="3" name="Segnaposto data 2"/>
          <p:cNvSpPr>
            <a:spLocks noGrp="1"/>
          </p:cNvSpPr>
          <p:nvPr>
            <p:ph type="dt" idx="1"/>
          </p:nvPr>
        </p:nvSpPr>
        <p:spPr>
          <a:xfrm>
            <a:off x="3883852" y="0"/>
            <a:ext cx="2972547" cy="465266"/>
          </a:xfrm>
          <a:prstGeom prst="rect">
            <a:avLst/>
          </a:prstGeom>
        </p:spPr>
        <p:txBody>
          <a:bodyPr vert="horz" lIns="91440" tIns="45720" rIns="91440" bIns="45720" rtlCol="0"/>
          <a:lstStyle>
            <a:lvl1pPr algn="r">
              <a:defRPr sz="1200"/>
            </a:lvl1pPr>
          </a:lstStyle>
          <a:p>
            <a:fld id="{DDE20300-1C92-478C-9E0A-07D9DCB56CED}" type="datetimeFigureOut">
              <a:rPr lang="fr-FR" smtClean="0"/>
              <a:pPr/>
              <a:t>22/10/2012</a:t>
            </a:fld>
            <a:endParaRPr lang="fr-FR"/>
          </a:p>
        </p:txBody>
      </p:sp>
      <p:sp>
        <p:nvSpPr>
          <p:cNvPr id="4" name="Segnaposto immagine diapositiva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fr-FR"/>
          </a:p>
        </p:txBody>
      </p:sp>
      <p:sp>
        <p:nvSpPr>
          <p:cNvPr id="5" name="Segnaposto note 4"/>
          <p:cNvSpPr>
            <a:spLocks noGrp="1"/>
          </p:cNvSpPr>
          <p:nvPr>
            <p:ph type="body" sz="quarter" idx="3"/>
          </p:nvPr>
        </p:nvSpPr>
        <p:spPr>
          <a:xfrm>
            <a:off x="685481" y="4416313"/>
            <a:ext cx="5487041" cy="4182934"/>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6" name="Segnaposto piè di pagina 5"/>
          <p:cNvSpPr>
            <a:spLocks noGrp="1"/>
          </p:cNvSpPr>
          <p:nvPr>
            <p:ph type="ftr" sz="quarter" idx="4"/>
          </p:nvPr>
        </p:nvSpPr>
        <p:spPr>
          <a:xfrm>
            <a:off x="1" y="8829648"/>
            <a:ext cx="2972547" cy="465266"/>
          </a:xfrm>
          <a:prstGeom prst="rect">
            <a:avLst/>
          </a:prstGeom>
        </p:spPr>
        <p:txBody>
          <a:bodyPr vert="horz" lIns="91440" tIns="45720" rIns="91440" bIns="45720" rtlCol="0" anchor="b"/>
          <a:lstStyle>
            <a:lvl1pPr algn="l">
              <a:defRPr sz="1200"/>
            </a:lvl1pPr>
          </a:lstStyle>
          <a:p>
            <a:endParaRPr lang="fr-FR"/>
          </a:p>
        </p:txBody>
      </p:sp>
      <p:sp>
        <p:nvSpPr>
          <p:cNvPr id="7" name="Segnaposto numero diapositiva 6"/>
          <p:cNvSpPr>
            <a:spLocks noGrp="1"/>
          </p:cNvSpPr>
          <p:nvPr>
            <p:ph type="sldNum" sz="quarter" idx="5"/>
          </p:nvPr>
        </p:nvSpPr>
        <p:spPr>
          <a:xfrm>
            <a:off x="3883852" y="8829648"/>
            <a:ext cx="2972547" cy="465266"/>
          </a:xfrm>
          <a:prstGeom prst="rect">
            <a:avLst/>
          </a:prstGeom>
        </p:spPr>
        <p:txBody>
          <a:bodyPr vert="horz" lIns="91440" tIns="45720" rIns="91440" bIns="45720" rtlCol="0" anchor="b"/>
          <a:lstStyle>
            <a:lvl1pPr algn="r">
              <a:defRPr sz="1200"/>
            </a:lvl1pPr>
          </a:lstStyle>
          <a:p>
            <a:fld id="{5803AD46-2C36-4CFA-B791-BB4A9B59C711}" type="slidenum">
              <a:rPr lang="fr-FR" smtClean="0"/>
              <a:pPr/>
              <a:t>‹N›</a:t>
            </a:fld>
            <a:endParaRPr lang="fr-FR"/>
          </a:p>
        </p:txBody>
      </p:sp>
    </p:spTree>
    <p:extLst>
      <p:ext uri="{BB962C8B-B14F-4D97-AF65-F5344CB8AC3E}">
        <p14:creationId xmlns:p14="http://schemas.microsoft.com/office/powerpoint/2010/main" xmlns="" val="2152951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4" name="Rectangle 11"/>
          <p:cNvSpPr>
            <a:spLocks noChangeArrowheads="1"/>
          </p:cNvSpPr>
          <p:nvPr/>
        </p:nvSpPr>
        <p:spPr bwMode="auto">
          <a:xfrm rot="10800000">
            <a:off x="-1587" y="6378576"/>
            <a:ext cx="9144001" cy="492125"/>
          </a:xfrm>
          <a:prstGeom prst="rect">
            <a:avLst/>
          </a:prstGeom>
          <a:solidFill>
            <a:srgbClr val="FFB608"/>
          </a:solidFill>
          <a:ln w="9525">
            <a:noFill/>
            <a:miter lim="800000"/>
            <a:headEnd/>
            <a:tailEnd/>
          </a:ln>
          <a:effectLst/>
        </p:spPr>
        <p:txBody>
          <a:bodyPr wrap="none" anchor="ctr"/>
          <a:lstStyle/>
          <a:p>
            <a:pPr algn="ctr" fontAlgn="base">
              <a:spcBef>
                <a:spcPct val="0"/>
              </a:spcBef>
              <a:spcAft>
                <a:spcPct val="0"/>
              </a:spcAft>
              <a:defRPr/>
            </a:pPr>
            <a:endParaRPr lang="it-IT" sz="2800" b="1" dirty="0">
              <a:solidFill>
                <a:srgbClr val="000000"/>
              </a:solidFill>
            </a:endParaRPr>
          </a:p>
        </p:txBody>
      </p:sp>
      <p:sp>
        <p:nvSpPr>
          <p:cNvPr id="5" name="Line 13"/>
          <p:cNvSpPr>
            <a:spLocks noChangeShapeType="1"/>
          </p:cNvSpPr>
          <p:nvPr/>
        </p:nvSpPr>
        <p:spPr bwMode="auto">
          <a:xfrm rot="10800000">
            <a:off x="-1587" y="6356351"/>
            <a:ext cx="9144001" cy="1588"/>
          </a:xfrm>
          <a:prstGeom prst="line">
            <a:avLst/>
          </a:prstGeom>
          <a:noFill/>
          <a:ln w="19050">
            <a:solidFill>
              <a:srgbClr val="808080"/>
            </a:solidFill>
            <a:round/>
            <a:headEnd/>
            <a:tailEnd/>
          </a:ln>
          <a:effectLst/>
        </p:spPr>
        <p:txBody>
          <a:bodyPr/>
          <a:lstStyle/>
          <a:p>
            <a:pPr algn="ctr" fontAlgn="base">
              <a:spcBef>
                <a:spcPct val="0"/>
              </a:spcBef>
              <a:spcAft>
                <a:spcPct val="0"/>
              </a:spcAft>
              <a:defRPr/>
            </a:pPr>
            <a:endParaRPr lang="it-IT" sz="2800" b="1" dirty="0">
              <a:solidFill>
                <a:srgbClr val="000000"/>
              </a:solidFill>
            </a:endParaRPr>
          </a:p>
        </p:txBody>
      </p:sp>
      <p:grpSp>
        <p:nvGrpSpPr>
          <p:cNvPr id="2" name="Group 21"/>
          <p:cNvGrpSpPr>
            <a:grpSpLocks/>
          </p:cNvGrpSpPr>
          <p:nvPr/>
        </p:nvGrpSpPr>
        <p:grpSpPr bwMode="auto">
          <a:xfrm>
            <a:off x="0" y="1"/>
            <a:ext cx="9144000" cy="944563"/>
            <a:chOff x="0" y="0"/>
            <a:chExt cx="5760" cy="595"/>
          </a:xfrm>
        </p:grpSpPr>
        <p:sp>
          <p:nvSpPr>
            <p:cNvPr id="7" name="Rectangle 22"/>
            <p:cNvSpPr>
              <a:spLocks noChangeArrowheads="1"/>
            </p:cNvSpPr>
            <p:nvPr userDrawn="1"/>
          </p:nvSpPr>
          <p:spPr bwMode="auto">
            <a:xfrm>
              <a:off x="0" y="0"/>
              <a:ext cx="5760" cy="574"/>
            </a:xfrm>
            <a:prstGeom prst="rect">
              <a:avLst/>
            </a:prstGeom>
            <a:solidFill>
              <a:srgbClr val="FFB608"/>
            </a:solidFill>
            <a:ln w="9525">
              <a:noFill/>
              <a:miter lim="800000"/>
              <a:headEnd/>
              <a:tailEnd/>
            </a:ln>
            <a:effectLst/>
          </p:spPr>
          <p:txBody>
            <a:bodyPr wrap="none" anchor="ctr"/>
            <a:lstStyle/>
            <a:p>
              <a:pPr algn="ctr" fontAlgn="base">
                <a:spcBef>
                  <a:spcPct val="0"/>
                </a:spcBef>
                <a:spcAft>
                  <a:spcPct val="0"/>
                </a:spcAft>
                <a:defRPr/>
              </a:pPr>
              <a:endParaRPr lang="it-IT" sz="2800" b="1" dirty="0">
                <a:solidFill>
                  <a:srgbClr val="000000"/>
                </a:solidFill>
              </a:endParaRPr>
            </a:p>
          </p:txBody>
        </p:sp>
        <p:grpSp>
          <p:nvGrpSpPr>
            <p:cNvPr id="3" name="Group 23"/>
            <p:cNvGrpSpPr>
              <a:grpSpLocks/>
            </p:cNvGrpSpPr>
            <p:nvPr userDrawn="1"/>
          </p:nvGrpSpPr>
          <p:grpSpPr bwMode="auto">
            <a:xfrm>
              <a:off x="0" y="573"/>
              <a:ext cx="5760" cy="22"/>
              <a:chOff x="0" y="588"/>
              <a:chExt cx="5760" cy="22"/>
            </a:xfrm>
          </p:grpSpPr>
          <p:sp>
            <p:nvSpPr>
              <p:cNvPr id="9" name="Line 24"/>
              <p:cNvSpPr>
                <a:spLocks noChangeShapeType="1"/>
              </p:cNvSpPr>
              <p:nvPr userDrawn="1"/>
            </p:nvSpPr>
            <p:spPr bwMode="auto">
              <a:xfrm>
                <a:off x="0" y="588"/>
                <a:ext cx="5760" cy="0"/>
              </a:xfrm>
              <a:prstGeom prst="line">
                <a:avLst/>
              </a:prstGeom>
              <a:noFill/>
              <a:ln w="19050">
                <a:solidFill>
                  <a:srgbClr val="808080"/>
                </a:solidFill>
                <a:round/>
                <a:headEnd/>
                <a:tailEnd/>
              </a:ln>
              <a:effectLst/>
            </p:spPr>
            <p:txBody>
              <a:bodyPr/>
              <a:lstStyle/>
              <a:p>
                <a:pPr algn="ctr" fontAlgn="base">
                  <a:spcBef>
                    <a:spcPct val="0"/>
                  </a:spcBef>
                  <a:spcAft>
                    <a:spcPct val="0"/>
                  </a:spcAft>
                  <a:defRPr/>
                </a:pPr>
                <a:endParaRPr lang="it-IT" sz="2800" b="1" dirty="0">
                  <a:solidFill>
                    <a:srgbClr val="000000"/>
                  </a:solidFill>
                </a:endParaRPr>
              </a:p>
            </p:txBody>
          </p:sp>
          <p:sp>
            <p:nvSpPr>
              <p:cNvPr id="10" name="Line 25"/>
              <p:cNvSpPr>
                <a:spLocks noChangeShapeType="1"/>
              </p:cNvSpPr>
              <p:nvPr userDrawn="1"/>
            </p:nvSpPr>
            <p:spPr bwMode="auto">
              <a:xfrm>
                <a:off x="0" y="599"/>
                <a:ext cx="5760" cy="0"/>
              </a:xfrm>
              <a:prstGeom prst="line">
                <a:avLst/>
              </a:prstGeom>
              <a:noFill/>
              <a:ln w="19050">
                <a:solidFill>
                  <a:srgbClr val="969696"/>
                </a:solidFill>
                <a:round/>
                <a:headEnd/>
                <a:tailEnd/>
              </a:ln>
              <a:effectLst/>
            </p:spPr>
            <p:txBody>
              <a:bodyPr/>
              <a:lstStyle/>
              <a:p>
                <a:pPr algn="ctr" fontAlgn="base">
                  <a:spcBef>
                    <a:spcPct val="0"/>
                  </a:spcBef>
                  <a:spcAft>
                    <a:spcPct val="0"/>
                  </a:spcAft>
                  <a:defRPr/>
                </a:pPr>
                <a:endParaRPr lang="it-IT" sz="2800" b="1" dirty="0">
                  <a:solidFill>
                    <a:srgbClr val="000000"/>
                  </a:solidFill>
                </a:endParaRPr>
              </a:p>
            </p:txBody>
          </p:sp>
          <p:sp>
            <p:nvSpPr>
              <p:cNvPr id="11" name="Line 26"/>
              <p:cNvSpPr>
                <a:spLocks noChangeShapeType="1"/>
              </p:cNvSpPr>
              <p:nvPr userDrawn="1"/>
            </p:nvSpPr>
            <p:spPr bwMode="auto">
              <a:xfrm>
                <a:off x="0" y="610"/>
                <a:ext cx="5760" cy="0"/>
              </a:xfrm>
              <a:prstGeom prst="line">
                <a:avLst/>
              </a:prstGeom>
              <a:noFill/>
              <a:ln w="19050">
                <a:solidFill>
                  <a:srgbClr val="C0C0C0"/>
                </a:solidFill>
                <a:round/>
                <a:headEnd/>
                <a:tailEnd/>
              </a:ln>
              <a:effectLst/>
            </p:spPr>
            <p:txBody>
              <a:bodyPr/>
              <a:lstStyle/>
              <a:p>
                <a:pPr algn="ctr" fontAlgn="base">
                  <a:spcBef>
                    <a:spcPct val="0"/>
                  </a:spcBef>
                  <a:spcAft>
                    <a:spcPct val="0"/>
                  </a:spcAft>
                  <a:defRPr/>
                </a:pPr>
                <a:endParaRPr lang="it-IT" sz="2800" b="1" dirty="0">
                  <a:solidFill>
                    <a:srgbClr val="000000"/>
                  </a:solidFill>
                </a:endParaRPr>
              </a:p>
            </p:txBody>
          </p:sp>
        </p:grpSp>
      </p:grpSp>
      <p:sp>
        <p:nvSpPr>
          <p:cNvPr id="5134" name="Rectangle 1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it-IT"/>
              <a:t>Fare clic per modificare lo stile del sottotitolo dello schema</a:t>
            </a:r>
          </a:p>
        </p:txBody>
      </p:sp>
      <p:sp>
        <p:nvSpPr>
          <p:cNvPr id="5138" name="Rectangle 18"/>
          <p:cNvSpPr>
            <a:spLocks noGrp="1" noChangeArrowheads="1"/>
          </p:cNvSpPr>
          <p:nvPr>
            <p:ph type="ctrTitle"/>
          </p:nvPr>
        </p:nvSpPr>
        <p:spPr>
          <a:xfrm>
            <a:off x="685800" y="2130426"/>
            <a:ext cx="7772400" cy="1470025"/>
          </a:xfrm>
        </p:spPr>
        <p:txBody>
          <a:bodyPr/>
          <a:lstStyle>
            <a:lvl1pPr>
              <a:defRPr/>
            </a:lvl1pPr>
          </a:lstStyle>
          <a:p>
            <a:r>
              <a:rPr lang="it-IT"/>
              <a:t>Fare clic per modificare lo stile del titolo</a:t>
            </a:r>
          </a:p>
        </p:txBody>
      </p:sp>
      <p:sp>
        <p:nvSpPr>
          <p:cNvPr id="12" name="Rectangle 15"/>
          <p:cNvSpPr>
            <a:spLocks noGrp="1" noChangeArrowheads="1"/>
          </p:cNvSpPr>
          <p:nvPr>
            <p:ph type="dt" sz="half" idx="10"/>
          </p:nvPr>
        </p:nvSpPr>
        <p:spPr>
          <a:xfrm>
            <a:off x="457200" y="6245225"/>
            <a:ext cx="2133600" cy="476250"/>
          </a:xfrm>
        </p:spPr>
        <p:txBody>
          <a:bodyPr/>
          <a:lstStyle>
            <a:lvl1pPr>
              <a:defRPr>
                <a:solidFill>
                  <a:schemeClr val="tx1"/>
                </a:solidFill>
              </a:defRPr>
            </a:lvl1pPr>
          </a:lstStyle>
          <a:p>
            <a:pPr>
              <a:defRPr/>
            </a:pPr>
            <a:endParaRPr lang="fr-FR" dirty="0">
              <a:solidFill>
                <a:srgbClr val="000000"/>
              </a:solidFill>
            </a:endParaRPr>
          </a:p>
        </p:txBody>
      </p:sp>
      <p:sp>
        <p:nvSpPr>
          <p:cNvPr id="13" name="Rectangle 16"/>
          <p:cNvSpPr>
            <a:spLocks noGrp="1" noChangeArrowheads="1"/>
          </p:cNvSpPr>
          <p:nvPr>
            <p:ph type="ftr" sz="quarter" idx="11"/>
          </p:nvPr>
        </p:nvSpPr>
        <p:spPr>
          <a:xfrm>
            <a:off x="3124200" y="6245225"/>
            <a:ext cx="2895600" cy="476250"/>
          </a:xfrm>
        </p:spPr>
        <p:txBody>
          <a:bodyPr/>
          <a:lstStyle>
            <a:lvl1pPr>
              <a:defRPr>
                <a:solidFill>
                  <a:schemeClr val="tx1"/>
                </a:solidFill>
              </a:defRPr>
            </a:lvl1pPr>
          </a:lstStyle>
          <a:p>
            <a:pPr>
              <a:defRPr/>
            </a:pPr>
            <a:endParaRPr lang="fr-FR" dirty="0">
              <a:solidFill>
                <a:srgbClr val="000000"/>
              </a:solidFill>
            </a:endParaRPr>
          </a:p>
        </p:txBody>
      </p:sp>
      <p:sp>
        <p:nvSpPr>
          <p:cNvPr id="14" name="Rectangle 17"/>
          <p:cNvSpPr>
            <a:spLocks noGrp="1" noChangeArrowheads="1"/>
          </p:cNvSpPr>
          <p:nvPr>
            <p:ph type="sldNum" sz="quarter" idx="12"/>
          </p:nvPr>
        </p:nvSpPr>
        <p:spPr>
          <a:xfrm>
            <a:off x="6553200" y="6245225"/>
            <a:ext cx="2133600" cy="476250"/>
          </a:xfrm>
        </p:spPr>
        <p:txBody>
          <a:bodyPr/>
          <a:lstStyle>
            <a:lvl1pPr>
              <a:defRPr b="0">
                <a:solidFill>
                  <a:schemeClr val="tx1"/>
                </a:solidFill>
              </a:defRPr>
            </a:lvl1pPr>
          </a:lstStyle>
          <a:p>
            <a:pPr>
              <a:defRPr/>
            </a:pPr>
            <a:fld id="{39C4B876-B3D9-460D-A592-79681B7874E4}" type="slidenum">
              <a:rPr lang="fr-FR">
                <a:solidFill>
                  <a:srgbClr val="000000"/>
                </a:solidFill>
              </a:rPr>
              <a:pPr>
                <a:defRPr/>
              </a:pPr>
              <a:t>‹N›</a:t>
            </a:fld>
            <a:endParaRPr lang="fr-FR" dirty="0">
              <a:solidFill>
                <a:srgbClr val="000000"/>
              </a:solidFill>
            </a:endParaRPr>
          </a:p>
        </p:txBody>
      </p:sp>
    </p:spTree>
  </p:cSld>
  <p:clrMapOvr>
    <a:masterClrMapping/>
  </p:clrMapOvr>
  <p:transition spd="med">
    <p:spli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5"/>
          <p:cNvSpPr>
            <a:spLocks noGrp="1" noChangeArrowheads="1"/>
          </p:cNvSpPr>
          <p:nvPr>
            <p:ph type="dt" sz="half" idx="10"/>
          </p:nvPr>
        </p:nvSpPr>
        <p:spPr>
          <a:ln/>
        </p:spPr>
        <p:txBody>
          <a:bodyPr/>
          <a:lstStyle>
            <a:lvl1pPr>
              <a:defRPr/>
            </a:lvl1pPr>
          </a:lstStyle>
          <a:p>
            <a:pPr>
              <a:defRPr/>
            </a:pPr>
            <a:endParaRPr lang="fr-FR" dirty="0"/>
          </a:p>
        </p:txBody>
      </p:sp>
      <p:sp>
        <p:nvSpPr>
          <p:cNvPr id="5"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6" name="Rectangle 17"/>
          <p:cNvSpPr>
            <a:spLocks noGrp="1" noChangeArrowheads="1"/>
          </p:cNvSpPr>
          <p:nvPr>
            <p:ph type="sldNum" sz="quarter" idx="12"/>
          </p:nvPr>
        </p:nvSpPr>
        <p:spPr>
          <a:ln/>
        </p:spPr>
        <p:txBody>
          <a:bodyPr/>
          <a:lstStyle>
            <a:lvl1pPr>
              <a:defRPr/>
            </a:lvl1pPr>
          </a:lstStyle>
          <a:p>
            <a:pPr>
              <a:defRPr/>
            </a:pPr>
            <a:fld id="{700E6CE1-3EA8-4A85-90AD-7E4DC29B6C2B}" type="slidenum">
              <a:rPr lang="fr-FR"/>
              <a:pPr>
                <a:defRPr/>
              </a:pPr>
              <a:t>‹N›</a:t>
            </a:fld>
            <a:endParaRPr lang="fr-FR" dirty="0"/>
          </a:p>
        </p:txBody>
      </p:sp>
    </p:spTree>
  </p:cSld>
  <p:clrMapOvr>
    <a:masterClrMapping/>
  </p:clrMapOvr>
  <p:transition spd="med">
    <p:spli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38914" y="12701"/>
            <a:ext cx="2147887" cy="6113463"/>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90489" y="12701"/>
            <a:ext cx="6296025" cy="6113463"/>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5"/>
          <p:cNvSpPr>
            <a:spLocks noGrp="1" noChangeArrowheads="1"/>
          </p:cNvSpPr>
          <p:nvPr>
            <p:ph type="dt" sz="half" idx="10"/>
          </p:nvPr>
        </p:nvSpPr>
        <p:spPr>
          <a:ln/>
        </p:spPr>
        <p:txBody>
          <a:bodyPr/>
          <a:lstStyle>
            <a:lvl1pPr>
              <a:defRPr/>
            </a:lvl1pPr>
          </a:lstStyle>
          <a:p>
            <a:pPr>
              <a:defRPr/>
            </a:pPr>
            <a:endParaRPr lang="fr-FR" dirty="0"/>
          </a:p>
        </p:txBody>
      </p:sp>
      <p:sp>
        <p:nvSpPr>
          <p:cNvPr id="5"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6" name="Rectangle 17"/>
          <p:cNvSpPr>
            <a:spLocks noGrp="1" noChangeArrowheads="1"/>
          </p:cNvSpPr>
          <p:nvPr>
            <p:ph type="sldNum" sz="quarter" idx="12"/>
          </p:nvPr>
        </p:nvSpPr>
        <p:spPr>
          <a:ln/>
        </p:spPr>
        <p:txBody>
          <a:bodyPr/>
          <a:lstStyle>
            <a:lvl1pPr>
              <a:defRPr/>
            </a:lvl1pPr>
          </a:lstStyle>
          <a:p>
            <a:pPr>
              <a:defRPr/>
            </a:pPr>
            <a:fld id="{7C034D91-B2A1-4EDE-AC98-72B4600830F3}" type="slidenum">
              <a:rPr lang="fr-FR"/>
              <a:pPr>
                <a:defRPr/>
              </a:pPr>
              <a:t>‹N›</a:t>
            </a:fld>
            <a:endParaRPr lang="fr-FR" dirty="0"/>
          </a:p>
        </p:txBody>
      </p:sp>
    </p:spTree>
  </p:cSld>
  <p:clrMapOvr>
    <a:masterClrMapping/>
  </p:clrMapOvr>
  <p:transition spd="med">
    <p:spli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Elenco puntato">
    <p:spTree>
      <p:nvGrpSpPr>
        <p:cNvPr id="1" name=""/>
        <p:cNvGrpSpPr/>
        <p:nvPr/>
      </p:nvGrpSpPr>
      <p:grpSpPr>
        <a:xfrm>
          <a:off x="0" y="0"/>
          <a:ext cx="0" cy="0"/>
          <a:chOff x="0" y="0"/>
          <a:chExt cx="0" cy="0"/>
        </a:xfrm>
      </p:grpSpPr>
      <p:sp>
        <p:nvSpPr>
          <p:cNvPr id="4" name="Segnaposto titolo 1"/>
          <p:cNvSpPr txBox="1">
            <a:spLocks/>
          </p:cNvSpPr>
          <p:nvPr/>
        </p:nvSpPr>
        <p:spPr>
          <a:xfrm>
            <a:off x="0" y="0"/>
            <a:ext cx="9144000" cy="692150"/>
          </a:xfrm>
          <a:prstGeom prst="flowChartInternalStorage">
            <a:avLst/>
          </a:prstGeom>
        </p:spPr>
        <p:style>
          <a:lnRef idx="2">
            <a:schemeClr val="accent3">
              <a:shade val="50000"/>
            </a:schemeClr>
          </a:lnRef>
          <a:fillRef idx="1">
            <a:schemeClr val="accent3"/>
          </a:fillRef>
          <a:effectRef idx="0">
            <a:schemeClr val="accent3"/>
          </a:effectRef>
          <a:fontRef idx="none"/>
        </p:style>
        <p:txBody>
          <a:bodyPr tIns="180000" bIns="18000" anchor="b"/>
          <a:lstStyle/>
          <a:p>
            <a:pPr fontAlgn="auto">
              <a:spcAft>
                <a:spcPts val="0"/>
              </a:spcAft>
              <a:defRPr/>
            </a:pPr>
            <a:r>
              <a:rPr lang="it-IT" sz="2000" dirty="0">
                <a:solidFill>
                  <a:schemeClr val="bg1"/>
                </a:solidFill>
                <a:latin typeface="+mj-lt"/>
                <a:ea typeface="+mj-ea"/>
                <a:cs typeface="+mj-cs"/>
              </a:rPr>
              <a:t/>
            </a:r>
            <a:br>
              <a:rPr lang="it-IT" sz="2000" dirty="0">
                <a:solidFill>
                  <a:schemeClr val="bg1"/>
                </a:solidFill>
                <a:latin typeface="+mj-lt"/>
                <a:ea typeface="+mj-ea"/>
                <a:cs typeface="+mj-cs"/>
              </a:rPr>
            </a:br>
            <a:endParaRPr lang="it-IT" sz="2000" u="sng" dirty="0">
              <a:solidFill>
                <a:schemeClr val="bg1"/>
              </a:solidFill>
              <a:latin typeface="+mj-lt"/>
              <a:ea typeface="+mj-ea"/>
              <a:cs typeface="+mj-cs"/>
            </a:endParaRPr>
          </a:p>
        </p:txBody>
      </p:sp>
      <p:pic>
        <p:nvPicPr>
          <p:cNvPr id="5" name="Immagine 7" descr="DIAMANTE_BIG.png"/>
          <p:cNvPicPr>
            <a:picLocks noChangeAspect="1"/>
          </p:cNvPicPr>
          <p:nvPr/>
        </p:nvPicPr>
        <p:blipFill>
          <a:blip r:embed="rId2" cstate="print"/>
          <a:srcRect/>
          <a:stretch>
            <a:fillRect/>
          </a:stretch>
        </p:blipFill>
        <p:spPr bwMode="auto">
          <a:xfrm>
            <a:off x="115888" y="95250"/>
            <a:ext cx="906462" cy="549275"/>
          </a:xfrm>
          <a:prstGeom prst="rect">
            <a:avLst/>
          </a:prstGeom>
          <a:noFill/>
          <a:ln w="9525">
            <a:noFill/>
            <a:miter lim="800000"/>
            <a:headEnd/>
            <a:tailEnd/>
          </a:ln>
        </p:spPr>
      </p:pic>
      <p:sp>
        <p:nvSpPr>
          <p:cNvPr id="3" name="Segnaposto contenuto 2"/>
          <p:cNvSpPr>
            <a:spLocks noGrp="1"/>
          </p:cNvSpPr>
          <p:nvPr>
            <p:ph idx="1"/>
          </p:nvPr>
        </p:nvSpPr>
        <p:spPr>
          <a:xfrm>
            <a:off x="101600" y="908720"/>
            <a:ext cx="8940800" cy="5428580"/>
          </a:xfrm>
        </p:spPr>
        <p:txBody>
          <a:bodyPr/>
          <a:lstStyle>
            <a:lvl1pPr>
              <a:buFontTx/>
              <a:buBlip>
                <a:blip r:embed="rId3"/>
              </a:buBlip>
              <a:defRPr sz="2000"/>
            </a:lvl1pPr>
            <a:lvl2pPr>
              <a:buFontTx/>
              <a:buBlip>
                <a:blip r:embed="rId4"/>
              </a:buBlip>
              <a:defRPr sz="1800"/>
            </a:lvl2pPr>
            <a:lvl3pPr>
              <a:buFontTx/>
              <a:buBlip>
                <a:blip r:embed="rId5"/>
              </a:buBlip>
              <a:defRPr sz="1600"/>
            </a:lvl3pPr>
            <a:lvl4pPr>
              <a:buFontTx/>
              <a:buBlip>
                <a:blip r:embed="rId6"/>
              </a:buBlip>
              <a:defRPr sz="1400"/>
            </a:lvl4pPr>
            <a:lvl5pPr>
              <a:buFontTx/>
              <a:buBlip>
                <a:blip r:embed="rId7"/>
              </a:buBlip>
              <a:defRPr sz="12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3" name="Titolo 1"/>
          <p:cNvSpPr>
            <a:spLocks noGrp="1"/>
          </p:cNvSpPr>
          <p:nvPr>
            <p:ph type="title"/>
          </p:nvPr>
        </p:nvSpPr>
        <p:spPr>
          <a:xfrm>
            <a:off x="0" y="0"/>
            <a:ext cx="9144000" cy="692696"/>
          </a:xfrm>
          <a:prstGeom prst="flowChartInternalStorage">
            <a:avLst/>
          </a:prstGeom>
        </p:spPr>
        <p:txBody>
          <a:bodyPr>
            <a:noAutofit/>
          </a:bodyPr>
          <a:lstStyle>
            <a:lvl1pPr>
              <a:lnSpc>
                <a:spcPts val="2200"/>
              </a:lnSpc>
              <a:defRPr sz="2200" baseline="0"/>
            </a:lvl1pPr>
          </a:lstStyle>
          <a:p>
            <a:r>
              <a:rPr lang="it-IT" smtClean="0"/>
              <a:t>Fare clic per modificare lo stile del titolo</a:t>
            </a:r>
            <a:endParaRPr lang="it-IT" dirty="0"/>
          </a:p>
        </p:txBody>
      </p:sp>
      <p:sp>
        <p:nvSpPr>
          <p:cNvPr id="6" name="Segnaposto piè di pagina 4"/>
          <p:cNvSpPr>
            <a:spLocks noGrp="1"/>
          </p:cNvSpPr>
          <p:nvPr>
            <p:ph type="ftr" sz="quarter" idx="10"/>
          </p:nvPr>
        </p:nvSpPr>
        <p:spPr>
          <a:xfrm>
            <a:off x="3124200" y="6448425"/>
            <a:ext cx="2895600" cy="365125"/>
          </a:xfrm>
        </p:spPr>
        <p:txBody>
          <a:bodyPr/>
          <a:lstStyle>
            <a:lvl1pPr>
              <a:defRPr/>
            </a:lvl1pPr>
          </a:lstStyle>
          <a:p>
            <a:pPr>
              <a:defRPr/>
            </a:pPr>
            <a:endParaRPr lang="it-IT"/>
          </a:p>
        </p:txBody>
      </p:sp>
      <p:sp>
        <p:nvSpPr>
          <p:cNvPr id="7" name="Segnaposto numero diapositiva 5"/>
          <p:cNvSpPr>
            <a:spLocks noGrp="1"/>
          </p:cNvSpPr>
          <p:nvPr>
            <p:ph type="sldNum" sz="quarter" idx="11"/>
          </p:nvPr>
        </p:nvSpPr>
        <p:spPr>
          <a:xfrm>
            <a:off x="6902450" y="6448425"/>
            <a:ext cx="2133600" cy="365125"/>
          </a:xfrm>
        </p:spPr>
        <p:txBody>
          <a:bodyPr/>
          <a:lstStyle>
            <a:lvl1pPr>
              <a:defRPr/>
            </a:lvl1pPr>
          </a:lstStyle>
          <a:p>
            <a:pPr>
              <a:defRPr/>
            </a:pPr>
            <a:fld id="{974CD1BB-E410-4479-A9B2-A20968FF9E39}" type="slidenum">
              <a:rPr lang="it-IT"/>
              <a:pPr>
                <a:defRPr/>
              </a:pPr>
              <a:t>‹N›</a:t>
            </a:fld>
            <a:endParaRPr lang="it-IT"/>
          </a:p>
        </p:txBody>
      </p:sp>
      <p:sp>
        <p:nvSpPr>
          <p:cNvPr id="8" name="Segnaposto data 2"/>
          <p:cNvSpPr>
            <a:spLocks noGrp="1"/>
          </p:cNvSpPr>
          <p:nvPr>
            <p:ph type="dt" sz="half" idx="12"/>
          </p:nvPr>
        </p:nvSpPr>
        <p:spPr>
          <a:xfrm>
            <a:off x="82550" y="6448425"/>
            <a:ext cx="2133600" cy="365125"/>
          </a:xfrm>
        </p:spPr>
        <p:txBody>
          <a:bodyPr/>
          <a:lstStyle>
            <a:lvl1pPr>
              <a:defRPr/>
            </a:lvl1pPr>
          </a:lstStyle>
          <a:p>
            <a:pPr>
              <a:defRPr/>
            </a:pPr>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Grafico senza commenti_notesx">
    <p:spTree>
      <p:nvGrpSpPr>
        <p:cNvPr id="1" name=""/>
        <p:cNvGrpSpPr/>
        <p:nvPr/>
      </p:nvGrpSpPr>
      <p:grpSpPr>
        <a:xfrm>
          <a:off x="0" y="0"/>
          <a:ext cx="0" cy="0"/>
          <a:chOff x="0" y="0"/>
          <a:chExt cx="0" cy="0"/>
        </a:xfrm>
      </p:grpSpPr>
      <p:cxnSp>
        <p:nvCxnSpPr>
          <p:cNvPr id="7" name="Connettore 1 6"/>
          <p:cNvCxnSpPr/>
          <p:nvPr/>
        </p:nvCxnSpPr>
        <p:spPr>
          <a:xfrm>
            <a:off x="1141413" y="908050"/>
            <a:ext cx="1587" cy="5429250"/>
          </a:xfrm>
          <a:prstGeom prst="line">
            <a:avLst/>
          </a:prstGeom>
          <a:ln w="19050">
            <a:solidFill>
              <a:schemeClr val="accent3">
                <a:lumMod val="60000"/>
                <a:lumOff val="40000"/>
              </a:schemeClr>
            </a:solidFill>
          </a:ln>
          <a:effectLst/>
        </p:spPr>
        <p:style>
          <a:lnRef idx="3">
            <a:schemeClr val="accent4"/>
          </a:lnRef>
          <a:fillRef idx="0">
            <a:schemeClr val="accent4"/>
          </a:fillRef>
          <a:effectRef idx="2">
            <a:schemeClr val="accent4"/>
          </a:effectRef>
          <a:fontRef idx="minor">
            <a:schemeClr val="tx1"/>
          </a:fontRef>
        </p:style>
      </p:cxnSp>
      <p:sp>
        <p:nvSpPr>
          <p:cNvPr id="8" name="Segnaposto titolo 1"/>
          <p:cNvSpPr txBox="1">
            <a:spLocks/>
          </p:cNvSpPr>
          <p:nvPr/>
        </p:nvSpPr>
        <p:spPr>
          <a:xfrm>
            <a:off x="0" y="0"/>
            <a:ext cx="9144000" cy="692150"/>
          </a:xfrm>
          <a:prstGeom prst="flowChartInternalStorage">
            <a:avLst/>
          </a:prstGeom>
        </p:spPr>
        <p:style>
          <a:lnRef idx="2">
            <a:schemeClr val="accent3">
              <a:shade val="50000"/>
            </a:schemeClr>
          </a:lnRef>
          <a:fillRef idx="1">
            <a:schemeClr val="accent3"/>
          </a:fillRef>
          <a:effectRef idx="0">
            <a:schemeClr val="accent3"/>
          </a:effectRef>
          <a:fontRef idx="none"/>
        </p:style>
        <p:txBody>
          <a:bodyPr tIns="180000" bIns="18000" anchor="b"/>
          <a:lstStyle/>
          <a:p>
            <a:pPr fontAlgn="auto">
              <a:spcAft>
                <a:spcPts val="0"/>
              </a:spcAft>
              <a:defRPr/>
            </a:pPr>
            <a:r>
              <a:rPr lang="it-IT" sz="2000" dirty="0">
                <a:solidFill>
                  <a:schemeClr val="bg1"/>
                </a:solidFill>
                <a:latin typeface="+mj-lt"/>
                <a:ea typeface="+mj-ea"/>
                <a:cs typeface="+mj-cs"/>
              </a:rPr>
              <a:t/>
            </a:r>
            <a:br>
              <a:rPr lang="it-IT" sz="2000" dirty="0">
                <a:solidFill>
                  <a:schemeClr val="bg1"/>
                </a:solidFill>
                <a:latin typeface="+mj-lt"/>
                <a:ea typeface="+mj-ea"/>
                <a:cs typeface="+mj-cs"/>
              </a:rPr>
            </a:br>
            <a:endParaRPr lang="it-IT" sz="2000" u="sng" dirty="0">
              <a:solidFill>
                <a:schemeClr val="bg1"/>
              </a:solidFill>
              <a:latin typeface="+mj-lt"/>
              <a:ea typeface="+mj-ea"/>
              <a:cs typeface="+mj-cs"/>
            </a:endParaRPr>
          </a:p>
        </p:txBody>
      </p:sp>
      <p:pic>
        <p:nvPicPr>
          <p:cNvPr id="9" name="Immagine 8" descr="DIAMANTE_BIG.png"/>
          <p:cNvPicPr>
            <a:picLocks noChangeAspect="1"/>
          </p:cNvPicPr>
          <p:nvPr/>
        </p:nvPicPr>
        <p:blipFill>
          <a:blip r:embed="rId2" cstate="print"/>
          <a:srcRect/>
          <a:stretch>
            <a:fillRect/>
          </a:stretch>
        </p:blipFill>
        <p:spPr bwMode="auto">
          <a:xfrm>
            <a:off x="115888" y="95250"/>
            <a:ext cx="906462" cy="549275"/>
          </a:xfrm>
          <a:prstGeom prst="rect">
            <a:avLst/>
          </a:prstGeom>
          <a:noFill/>
          <a:ln w="9525">
            <a:noFill/>
            <a:miter lim="800000"/>
            <a:headEnd/>
            <a:tailEnd/>
          </a:ln>
        </p:spPr>
      </p:pic>
      <p:sp>
        <p:nvSpPr>
          <p:cNvPr id="12" name="Segnaposto contenuto 2"/>
          <p:cNvSpPr>
            <a:spLocks noGrp="1"/>
          </p:cNvSpPr>
          <p:nvPr>
            <p:ph idx="1"/>
          </p:nvPr>
        </p:nvSpPr>
        <p:spPr>
          <a:xfrm>
            <a:off x="1259632" y="908720"/>
            <a:ext cx="7744668" cy="5403180"/>
          </a:xfrm>
        </p:spPr>
        <p:txBody>
          <a:bodyPr/>
          <a:lstStyle>
            <a:lvl1pPr>
              <a:buFontTx/>
              <a:buNone/>
              <a:defRPr sz="2000"/>
            </a:lvl1pPr>
            <a:lvl2pPr>
              <a:buFontTx/>
              <a:buBlip>
                <a:blip r:embed="rId3"/>
              </a:buBlip>
              <a:defRPr sz="1800"/>
            </a:lvl2pPr>
            <a:lvl3pPr>
              <a:buFontTx/>
              <a:buBlip>
                <a:blip r:embed="rId4"/>
              </a:buBlip>
              <a:defRPr sz="1600"/>
            </a:lvl3pPr>
            <a:lvl4pPr>
              <a:buFontTx/>
              <a:buBlip>
                <a:blip r:embed="rId5"/>
              </a:buBlip>
              <a:defRPr sz="1400"/>
            </a:lvl4pPr>
            <a:lvl5pPr>
              <a:buFontTx/>
              <a:buBlip>
                <a:blip r:embed="rId6"/>
              </a:buBlip>
              <a:defRPr sz="1200"/>
            </a:lvl5pPr>
          </a:lstStyle>
          <a:p>
            <a:pPr lvl="0"/>
            <a:r>
              <a:rPr lang="it-IT" smtClean="0"/>
              <a:t>Fare clic per modificare stili del testo dello schema</a:t>
            </a:r>
          </a:p>
        </p:txBody>
      </p:sp>
      <p:sp>
        <p:nvSpPr>
          <p:cNvPr id="16" name="Titolo 1"/>
          <p:cNvSpPr>
            <a:spLocks noGrp="1"/>
          </p:cNvSpPr>
          <p:nvPr>
            <p:ph type="title"/>
          </p:nvPr>
        </p:nvSpPr>
        <p:spPr>
          <a:xfrm>
            <a:off x="0" y="0"/>
            <a:ext cx="9144000" cy="692696"/>
          </a:xfrm>
          <a:prstGeom prst="flowChartInternalStorage">
            <a:avLst/>
          </a:prstGeom>
        </p:spPr>
        <p:txBody>
          <a:bodyPr>
            <a:normAutofit/>
          </a:bodyPr>
          <a:lstStyle>
            <a:lvl1pPr>
              <a:lnSpc>
                <a:spcPts val="2200"/>
              </a:lnSpc>
              <a:defRPr sz="2200" baseline="0"/>
            </a:lvl1pPr>
          </a:lstStyle>
          <a:p>
            <a:r>
              <a:rPr lang="it-IT" smtClean="0"/>
              <a:t>Fare clic per modificare lo stile del titolo</a:t>
            </a:r>
            <a:endParaRPr lang="it-IT" dirty="0"/>
          </a:p>
        </p:txBody>
      </p:sp>
      <p:sp>
        <p:nvSpPr>
          <p:cNvPr id="11" name="Segnaposto testo 10"/>
          <p:cNvSpPr>
            <a:spLocks noGrp="1"/>
          </p:cNvSpPr>
          <p:nvPr>
            <p:ph type="body" sz="quarter" idx="13"/>
          </p:nvPr>
        </p:nvSpPr>
        <p:spPr>
          <a:xfrm>
            <a:off x="0" y="831472"/>
            <a:ext cx="1187624" cy="360363"/>
          </a:xfrm>
        </p:spPr>
        <p:txBody>
          <a:bodyPr/>
          <a:lstStyle>
            <a:lvl1pPr marL="0" marR="0" indent="-342900" algn="l" defTabSz="914400" rtl="0" eaLnBrk="1" fontAlgn="base" latinLnBrk="0" hangingPunct="1">
              <a:lnSpc>
                <a:spcPct val="100000"/>
              </a:lnSpc>
              <a:spcBef>
                <a:spcPts val="0"/>
              </a:spcBef>
              <a:spcAft>
                <a:spcPct val="0"/>
              </a:spcAft>
              <a:buClrTx/>
              <a:buSzTx/>
              <a:buFont typeface="Arial" charset="0"/>
              <a:buNone/>
              <a:tabLst/>
              <a:defRPr sz="1200" b="1" cap="all" baseline="0"/>
            </a:lvl1pPr>
            <a:lvl2pPr marL="0">
              <a:spcBef>
                <a:spcPts val="0"/>
              </a:spcBef>
              <a:buNone/>
              <a:defRPr sz="1200"/>
            </a:lvl2pPr>
            <a:lvl3pPr marL="0">
              <a:spcBef>
                <a:spcPts val="0"/>
              </a:spcBef>
              <a:buNone/>
              <a:defRPr sz="1200"/>
            </a:lvl3pPr>
            <a:lvl4pPr marL="0">
              <a:spcBef>
                <a:spcPts val="0"/>
              </a:spcBef>
              <a:buNone/>
              <a:defRPr sz="1200"/>
            </a:lvl4pPr>
            <a:lvl5pPr marL="0">
              <a:spcBef>
                <a:spcPts val="0"/>
              </a:spcBef>
              <a:buNone/>
              <a:defRPr sz="1200"/>
            </a:lvl5pPr>
          </a:lstStyle>
          <a:p>
            <a:pPr lvl="0"/>
            <a:r>
              <a:rPr lang="it-IT" smtClean="0"/>
              <a:t>Fare clic per modificare stili del testo dello schema</a:t>
            </a:r>
          </a:p>
        </p:txBody>
      </p:sp>
      <p:sp>
        <p:nvSpPr>
          <p:cNvPr id="14" name="Segnaposto testo 13"/>
          <p:cNvSpPr>
            <a:spLocks noGrp="1"/>
          </p:cNvSpPr>
          <p:nvPr>
            <p:ph type="body" sz="quarter" idx="14"/>
          </p:nvPr>
        </p:nvSpPr>
        <p:spPr>
          <a:xfrm>
            <a:off x="0" y="6045486"/>
            <a:ext cx="1116013" cy="360362"/>
          </a:xfrm>
        </p:spPr>
        <p:txBody>
          <a:bodyPr anchor="b"/>
          <a:lstStyle>
            <a:lvl1pPr marL="0" indent="0">
              <a:spcBef>
                <a:spcPts val="0"/>
              </a:spcBef>
              <a:buNone/>
              <a:defRPr sz="1100" i="0"/>
            </a:lvl1pPr>
            <a:lvl2pPr marL="0">
              <a:spcBef>
                <a:spcPts val="0"/>
              </a:spcBef>
              <a:buNone/>
              <a:defRPr sz="1100"/>
            </a:lvl2pPr>
            <a:lvl3pPr marL="0">
              <a:spcBef>
                <a:spcPts val="0"/>
              </a:spcBef>
              <a:buNone/>
              <a:defRPr sz="1100"/>
            </a:lvl3pPr>
            <a:lvl4pPr marL="0">
              <a:spcBef>
                <a:spcPts val="0"/>
              </a:spcBef>
              <a:buNone/>
              <a:defRPr sz="1100"/>
            </a:lvl4pPr>
            <a:lvl5pPr marL="0">
              <a:spcBef>
                <a:spcPts val="0"/>
              </a:spcBef>
              <a:buNone/>
              <a:defRPr sz="1100"/>
            </a:lvl5pPr>
          </a:lstStyle>
          <a:p>
            <a:pPr lvl="0"/>
            <a:r>
              <a:rPr lang="it-IT" smtClean="0"/>
              <a:t>Fare clic per modificare stili del testo dello schema</a:t>
            </a:r>
          </a:p>
        </p:txBody>
      </p:sp>
      <p:sp>
        <p:nvSpPr>
          <p:cNvPr id="15" name="Segnaposto testo 13"/>
          <p:cNvSpPr>
            <a:spLocks noGrp="1"/>
          </p:cNvSpPr>
          <p:nvPr>
            <p:ph type="body" sz="quarter" idx="15"/>
          </p:nvPr>
        </p:nvSpPr>
        <p:spPr>
          <a:xfrm>
            <a:off x="0" y="2276872"/>
            <a:ext cx="1116013" cy="792088"/>
          </a:xfrm>
        </p:spPr>
        <p:txBody>
          <a:bodyPr/>
          <a:lstStyle>
            <a:lvl1pPr marL="0">
              <a:spcBef>
                <a:spcPts val="0"/>
              </a:spcBef>
              <a:buNone/>
              <a:defRPr sz="1100" i="0"/>
            </a:lvl1pPr>
            <a:lvl2pPr marL="0">
              <a:spcBef>
                <a:spcPts val="0"/>
              </a:spcBef>
              <a:buNone/>
              <a:defRPr sz="1100"/>
            </a:lvl2pPr>
            <a:lvl3pPr marL="0">
              <a:spcBef>
                <a:spcPts val="0"/>
              </a:spcBef>
              <a:buNone/>
              <a:defRPr sz="1100"/>
            </a:lvl3pPr>
            <a:lvl4pPr marL="0">
              <a:spcBef>
                <a:spcPts val="0"/>
              </a:spcBef>
              <a:buNone/>
              <a:defRPr sz="1100"/>
            </a:lvl4pPr>
            <a:lvl5pPr marL="0">
              <a:spcBef>
                <a:spcPts val="0"/>
              </a:spcBef>
              <a:buNone/>
              <a:defRPr sz="1100"/>
            </a:lvl5pPr>
          </a:lstStyle>
          <a:p>
            <a:pPr lvl="0"/>
            <a:r>
              <a:rPr lang="it-IT" smtClean="0"/>
              <a:t>Fare clic per modificare stili del testo dello schema</a:t>
            </a:r>
          </a:p>
        </p:txBody>
      </p:sp>
      <p:sp>
        <p:nvSpPr>
          <p:cNvPr id="10" name="Segnaposto piè di pagina 4"/>
          <p:cNvSpPr>
            <a:spLocks noGrp="1"/>
          </p:cNvSpPr>
          <p:nvPr>
            <p:ph type="ftr" sz="quarter" idx="16"/>
          </p:nvPr>
        </p:nvSpPr>
        <p:spPr>
          <a:xfrm>
            <a:off x="3124200" y="6448425"/>
            <a:ext cx="2895600" cy="365125"/>
          </a:xfrm>
        </p:spPr>
        <p:txBody>
          <a:bodyPr/>
          <a:lstStyle>
            <a:lvl1pPr>
              <a:defRPr/>
            </a:lvl1pPr>
          </a:lstStyle>
          <a:p>
            <a:pPr>
              <a:defRPr/>
            </a:pPr>
            <a:endParaRPr lang="it-IT"/>
          </a:p>
        </p:txBody>
      </p:sp>
      <p:sp>
        <p:nvSpPr>
          <p:cNvPr id="13" name="Segnaposto data 2"/>
          <p:cNvSpPr>
            <a:spLocks noGrp="1"/>
          </p:cNvSpPr>
          <p:nvPr>
            <p:ph type="dt" sz="half" idx="17"/>
          </p:nvPr>
        </p:nvSpPr>
        <p:spPr>
          <a:xfrm>
            <a:off x="82550" y="6448425"/>
            <a:ext cx="2133600" cy="365125"/>
          </a:xfrm>
        </p:spPr>
        <p:txBody>
          <a:bodyPr/>
          <a:lstStyle>
            <a:lvl1pPr>
              <a:defRPr dirty="0"/>
            </a:lvl1pPr>
          </a:lstStyle>
          <a:p>
            <a:pPr>
              <a:defRPr/>
            </a:pPr>
            <a:endParaRPr lang="it-IT"/>
          </a:p>
        </p:txBody>
      </p:sp>
      <p:sp>
        <p:nvSpPr>
          <p:cNvPr id="17" name="Segnaposto numero diapositiva 5"/>
          <p:cNvSpPr>
            <a:spLocks noGrp="1"/>
          </p:cNvSpPr>
          <p:nvPr>
            <p:ph type="sldNum" sz="quarter" idx="18"/>
          </p:nvPr>
        </p:nvSpPr>
        <p:spPr>
          <a:xfrm>
            <a:off x="6902450" y="6448425"/>
            <a:ext cx="2133600" cy="365125"/>
          </a:xfrm>
        </p:spPr>
        <p:txBody>
          <a:bodyPr/>
          <a:lstStyle>
            <a:lvl1pPr>
              <a:defRPr/>
            </a:lvl1pPr>
          </a:lstStyle>
          <a:p>
            <a:pPr>
              <a:defRPr/>
            </a:pPr>
            <a:fld id="{F5C7CD0E-F27B-49D3-B728-00F4B1C72545}" type="slidenum">
              <a:rPr lang="it-IT"/>
              <a:pPr>
                <a:defRPr/>
              </a:pPr>
              <a:t>‹N›</a:t>
            </a:fld>
            <a:endParaRPr lang="it-IT"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Grafico con commenti">
    <p:spTree>
      <p:nvGrpSpPr>
        <p:cNvPr id="1" name=""/>
        <p:cNvGrpSpPr/>
        <p:nvPr/>
      </p:nvGrpSpPr>
      <p:grpSpPr>
        <a:xfrm>
          <a:off x="0" y="0"/>
          <a:ext cx="0" cy="0"/>
          <a:chOff x="0" y="0"/>
          <a:chExt cx="0" cy="0"/>
        </a:xfrm>
      </p:grpSpPr>
      <p:cxnSp>
        <p:nvCxnSpPr>
          <p:cNvPr id="4" name="Connettore 1 3"/>
          <p:cNvCxnSpPr/>
          <p:nvPr/>
        </p:nvCxnSpPr>
        <p:spPr>
          <a:xfrm>
            <a:off x="1141413" y="908050"/>
            <a:ext cx="1587" cy="5429250"/>
          </a:xfrm>
          <a:prstGeom prst="line">
            <a:avLst/>
          </a:prstGeom>
          <a:ln w="19050">
            <a:solidFill>
              <a:schemeClr val="accent3">
                <a:lumMod val="60000"/>
                <a:lumOff val="40000"/>
              </a:schemeClr>
            </a:solidFill>
          </a:ln>
          <a:effectLst/>
        </p:spPr>
        <p:style>
          <a:lnRef idx="3">
            <a:schemeClr val="accent4"/>
          </a:lnRef>
          <a:fillRef idx="0">
            <a:schemeClr val="accent4"/>
          </a:fillRef>
          <a:effectRef idx="2">
            <a:schemeClr val="accent4"/>
          </a:effectRef>
          <a:fontRef idx="minor">
            <a:schemeClr val="tx1"/>
          </a:fontRef>
        </p:style>
      </p:cxnSp>
      <p:sp>
        <p:nvSpPr>
          <p:cNvPr id="6" name="Segnaposto titolo 1"/>
          <p:cNvSpPr txBox="1">
            <a:spLocks/>
          </p:cNvSpPr>
          <p:nvPr/>
        </p:nvSpPr>
        <p:spPr>
          <a:xfrm>
            <a:off x="0" y="0"/>
            <a:ext cx="9144000" cy="692150"/>
          </a:xfrm>
          <a:prstGeom prst="flowChartInternalStorage">
            <a:avLst/>
          </a:prstGeom>
        </p:spPr>
        <p:style>
          <a:lnRef idx="2">
            <a:schemeClr val="accent3">
              <a:shade val="50000"/>
            </a:schemeClr>
          </a:lnRef>
          <a:fillRef idx="1">
            <a:schemeClr val="accent3"/>
          </a:fillRef>
          <a:effectRef idx="0">
            <a:schemeClr val="accent3"/>
          </a:effectRef>
          <a:fontRef idx="none"/>
        </p:style>
        <p:txBody>
          <a:bodyPr tIns="180000" bIns="18000" anchor="b"/>
          <a:lstStyle/>
          <a:p>
            <a:pPr fontAlgn="auto">
              <a:spcAft>
                <a:spcPts val="0"/>
              </a:spcAft>
              <a:defRPr/>
            </a:pPr>
            <a:r>
              <a:rPr lang="it-IT" sz="2000" dirty="0">
                <a:solidFill>
                  <a:schemeClr val="bg1"/>
                </a:solidFill>
                <a:latin typeface="+mj-lt"/>
                <a:ea typeface="+mj-ea"/>
                <a:cs typeface="+mj-cs"/>
              </a:rPr>
              <a:t/>
            </a:r>
            <a:br>
              <a:rPr lang="it-IT" sz="2000" dirty="0">
                <a:solidFill>
                  <a:schemeClr val="bg1"/>
                </a:solidFill>
                <a:latin typeface="+mj-lt"/>
                <a:ea typeface="+mj-ea"/>
                <a:cs typeface="+mj-cs"/>
              </a:rPr>
            </a:br>
            <a:endParaRPr lang="it-IT" sz="2000" u="sng" dirty="0">
              <a:solidFill>
                <a:schemeClr val="bg1"/>
              </a:solidFill>
              <a:latin typeface="+mj-lt"/>
              <a:ea typeface="+mj-ea"/>
              <a:cs typeface="+mj-cs"/>
            </a:endParaRPr>
          </a:p>
        </p:txBody>
      </p:sp>
      <p:pic>
        <p:nvPicPr>
          <p:cNvPr id="7" name="Immagine 9" descr="DIAMANTE_BIG.png"/>
          <p:cNvPicPr>
            <a:picLocks noChangeAspect="1"/>
          </p:cNvPicPr>
          <p:nvPr/>
        </p:nvPicPr>
        <p:blipFill>
          <a:blip r:embed="rId2" cstate="print"/>
          <a:srcRect/>
          <a:stretch>
            <a:fillRect/>
          </a:stretch>
        </p:blipFill>
        <p:spPr bwMode="auto">
          <a:xfrm>
            <a:off x="115888" y="95250"/>
            <a:ext cx="906462" cy="549275"/>
          </a:xfrm>
          <a:prstGeom prst="rect">
            <a:avLst/>
          </a:prstGeom>
          <a:noFill/>
          <a:ln w="9525">
            <a:noFill/>
            <a:miter lim="800000"/>
            <a:headEnd/>
            <a:tailEnd/>
          </a:ln>
        </p:spPr>
      </p:pic>
      <p:sp>
        <p:nvSpPr>
          <p:cNvPr id="12" name="Segnaposto contenuto 2"/>
          <p:cNvSpPr>
            <a:spLocks noGrp="1"/>
          </p:cNvSpPr>
          <p:nvPr>
            <p:ph idx="1"/>
          </p:nvPr>
        </p:nvSpPr>
        <p:spPr>
          <a:xfrm>
            <a:off x="1259632" y="908720"/>
            <a:ext cx="7744668" cy="4564980"/>
          </a:xfrm>
        </p:spPr>
        <p:txBody>
          <a:bodyPr/>
          <a:lstStyle>
            <a:lvl1pPr>
              <a:buFontTx/>
              <a:buNone/>
              <a:defRPr sz="2000"/>
            </a:lvl1pPr>
            <a:lvl2pPr>
              <a:buFontTx/>
              <a:buBlip>
                <a:blip r:embed="rId3"/>
              </a:buBlip>
              <a:defRPr sz="1800"/>
            </a:lvl2pPr>
            <a:lvl3pPr>
              <a:buFontTx/>
              <a:buBlip>
                <a:blip r:embed="rId4"/>
              </a:buBlip>
              <a:defRPr sz="1600"/>
            </a:lvl3pPr>
            <a:lvl4pPr>
              <a:buFontTx/>
              <a:buBlip>
                <a:blip r:embed="rId5"/>
              </a:buBlip>
              <a:defRPr sz="1400"/>
            </a:lvl4pPr>
            <a:lvl5pPr>
              <a:buFontTx/>
              <a:buBlip>
                <a:blip r:embed="rId6"/>
              </a:buBlip>
              <a:defRPr sz="1200"/>
            </a:lvl5pPr>
          </a:lstStyle>
          <a:p>
            <a:pPr lvl="0"/>
            <a:r>
              <a:rPr lang="it-IT" dirty="0" smtClean="0"/>
              <a:t>Fare clic per modificare stili del testo dello schema</a:t>
            </a:r>
          </a:p>
        </p:txBody>
      </p:sp>
      <p:sp>
        <p:nvSpPr>
          <p:cNvPr id="14" name="Titolo 1"/>
          <p:cNvSpPr>
            <a:spLocks noGrp="1"/>
          </p:cNvSpPr>
          <p:nvPr>
            <p:ph type="title"/>
          </p:nvPr>
        </p:nvSpPr>
        <p:spPr>
          <a:xfrm>
            <a:off x="0" y="0"/>
            <a:ext cx="9144000" cy="692696"/>
          </a:xfrm>
          <a:prstGeom prst="flowChartInternalStorage">
            <a:avLst/>
          </a:prstGeom>
        </p:spPr>
        <p:txBody>
          <a:bodyPr anchor="ctr">
            <a:normAutofit/>
          </a:bodyPr>
          <a:lstStyle>
            <a:lvl1pPr>
              <a:lnSpc>
                <a:spcPts val="2200"/>
              </a:lnSpc>
              <a:defRPr sz="2400" baseline="0"/>
            </a:lvl1pPr>
          </a:lstStyle>
          <a:p>
            <a:r>
              <a:rPr lang="it-IT" smtClean="0"/>
              <a:t>Fare clic per modificare lo stile del titolo</a:t>
            </a:r>
            <a:endParaRPr lang="it-IT" dirty="0"/>
          </a:p>
        </p:txBody>
      </p:sp>
      <p:sp>
        <p:nvSpPr>
          <p:cNvPr id="8" name="Segnaposto piè di pagina 4"/>
          <p:cNvSpPr>
            <a:spLocks noGrp="1"/>
          </p:cNvSpPr>
          <p:nvPr>
            <p:ph type="ftr" sz="quarter" idx="10"/>
          </p:nvPr>
        </p:nvSpPr>
        <p:spPr>
          <a:xfrm>
            <a:off x="3124200" y="6448425"/>
            <a:ext cx="2895600" cy="365125"/>
          </a:xfrm>
        </p:spPr>
        <p:txBody>
          <a:bodyPr/>
          <a:lstStyle>
            <a:lvl1pPr>
              <a:defRPr/>
            </a:lvl1pPr>
          </a:lstStyle>
          <a:p>
            <a:endParaRPr lang="it-IT"/>
          </a:p>
        </p:txBody>
      </p:sp>
      <p:sp>
        <p:nvSpPr>
          <p:cNvPr id="9" name="Segnaposto data 2"/>
          <p:cNvSpPr>
            <a:spLocks noGrp="1"/>
          </p:cNvSpPr>
          <p:nvPr>
            <p:ph type="dt" sz="half" idx="11"/>
          </p:nvPr>
        </p:nvSpPr>
        <p:spPr>
          <a:xfrm>
            <a:off x="82550" y="6448425"/>
            <a:ext cx="2133600" cy="365125"/>
          </a:xfrm>
        </p:spPr>
        <p:txBody>
          <a:bodyPr/>
          <a:lstStyle>
            <a:lvl1pPr>
              <a:defRPr/>
            </a:lvl1pPr>
          </a:lstStyle>
          <a:p>
            <a:endParaRPr lang="it-IT"/>
          </a:p>
        </p:txBody>
      </p:sp>
      <p:sp>
        <p:nvSpPr>
          <p:cNvPr id="10" name="Segnaposto numero diapositiva 5"/>
          <p:cNvSpPr>
            <a:spLocks noGrp="1"/>
          </p:cNvSpPr>
          <p:nvPr>
            <p:ph type="sldNum" sz="quarter" idx="12"/>
          </p:nvPr>
        </p:nvSpPr>
        <p:spPr>
          <a:xfrm>
            <a:off x="6902450" y="6448425"/>
            <a:ext cx="2133600" cy="365125"/>
          </a:xfrm>
        </p:spPr>
        <p:txBody>
          <a:bodyPr/>
          <a:lstStyle>
            <a:lvl1pPr>
              <a:defRPr/>
            </a:lvl1pPr>
          </a:lstStyle>
          <a:p>
            <a:fld id="{B007B441-5312-499D-93C3-6E37886527FA}" type="slidenum">
              <a:rPr lang="it-IT" smtClean="0"/>
              <a:pPr/>
              <a:t>‹N›</a:t>
            </a:fld>
            <a:endParaRPr lang="it-IT"/>
          </a:p>
        </p:txBody>
      </p:sp>
      <p:sp>
        <p:nvSpPr>
          <p:cNvPr id="11" name="Segnaposto testo 10"/>
          <p:cNvSpPr>
            <a:spLocks noGrp="1"/>
          </p:cNvSpPr>
          <p:nvPr>
            <p:ph type="body" sz="quarter" idx="13" hasCustomPrompt="1"/>
          </p:nvPr>
        </p:nvSpPr>
        <p:spPr>
          <a:xfrm>
            <a:off x="0" y="898147"/>
            <a:ext cx="1187624" cy="360363"/>
          </a:xfrm>
        </p:spPr>
        <p:txBody>
          <a:bodyPr/>
          <a:lstStyle>
            <a:lvl1pPr marL="0" marR="0" indent="-342900" algn="l" defTabSz="914400" rtl="0" eaLnBrk="1" fontAlgn="base" latinLnBrk="0" hangingPunct="1">
              <a:lnSpc>
                <a:spcPct val="100000"/>
              </a:lnSpc>
              <a:spcBef>
                <a:spcPts val="0"/>
              </a:spcBef>
              <a:spcAft>
                <a:spcPct val="0"/>
              </a:spcAft>
              <a:buClrTx/>
              <a:buSzTx/>
              <a:buFont typeface="Arial" charset="0"/>
              <a:buNone/>
              <a:tabLst/>
              <a:defRPr sz="1100" b="0" i="0" cap="none" baseline="0">
                <a:latin typeface="Trebuchet MS" pitchFamily="34" charset="0"/>
              </a:defRPr>
            </a:lvl1pPr>
            <a:lvl2pPr marL="0">
              <a:spcBef>
                <a:spcPts val="0"/>
              </a:spcBef>
              <a:buNone/>
              <a:defRPr sz="1200"/>
            </a:lvl2pPr>
            <a:lvl3pPr marL="0">
              <a:spcBef>
                <a:spcPts val="0"/>
              </a:spcBef>
              <a:buNone/>
              <a:defRPr sz="1200"/>
            </a:lvl3pPr>
            <a:lvl4pPr marL="0">
              <a:spcBef>
                <a:spcPts val="0"/>
              </a:spcBef>
              <a:buNone/>
              <a:defRPr sz="1200"/>
            </a:lvl4pPr>
            <a:lvl5pPr marL="0">
              <a:spcBef>
                <a:spcPts val="0"/>
              </a:spcBef>
              <a:buNone/>
              <a:defRPr sz="1200"/>
            </a:lvl5pPr>
          </a:lstStyle>
          <a:p>
            <a:pPr marL="0" marR="0" lvl="0" indent="-342900" algn="l" defTabSz="914400" rtl="0" eaLnBrk="1" fontAlgn="base" latinLnBrk="0" hangingPunct="1">
              <a:lnSpc>
                <a:spcPct val="100000"/>
              </a:lnSpc>
              <a:spcBef>
                <a:spcPts val="0"/>
              </a:spcBef>
              <a:spcAft>
                <a:spcPct val="0"/>
              </a:spcAft>
              <a:buClrTx/>
              <a:buSzTx/>
              <a:buFont typeface="Arial" charset="0"/>
              <a:buNone/>
              <a:tabLst/>
              <a:defRPr/>
            </a:pPr>
            <a:r>
              <a:rPr lang="it-IT" dirty="0" smtClean="0"/>
              <a:t>collettivo</a:t>
            </a:r>
          </a:p>
        </p:txBody>
      </p:sp>
      <p:sp>
        <p:nvSpPr>
          <p:cNvPr id="13" name="Segnaposto testo 13"/>
          <p:cNvSpPr>
            <a:spLocks noGrp="1"/>
          </p:cNvSpPr>
          <p:nvPr>
            <p:ph type="body" sz="quarter" idx="14" hasCustomPrompt="1"/>
          </p:nvPr>
        </p:nvSpPr>
        <p:spPr>
          <a:xfrm>
            <a:off x="0" y="5969286"/>
            <a:ext cx="1116013" cy="360362"/>
          </a:xfrm>
        </p:spPr>
        <p:txBody>
          <a:bodyPr anchor="ctr"/>
          <a:lstStyle>
            <a:lvl1pPr marL="0" indent="0">
              <a:spcBef>
                <a:spcPts val="0"/>
              </a:spcBef>
              <a:buNone/>
              <a:defRPr sz="1100" i="0" baseline="0">
                <a:latin typeface="Trebuchet MS" pitchFamily="34" charset="0"/>
              </a:defRPr>
            </a:lvl1pPr>
            <a:lvl2pPr marL="0">
              <a:spcBef>
                <a:spcPts val="0"/>
              </a:spcBef>
              <a:buNone/>
              <a:defRPr sz="1100"/>
            </a:lvl2pPr>
            <a:lvl3pPr marL="0">
              <a:spcBef>
                <a:spcPts val="0"/>
              </a:spcBef>
              <a:buNone/>
              <a:defRPr sz="1100"/>
            </a:lvl3pPr>
            <a:lvl4pPr marL="0">
              <a:spcBef>
                <a:spcPts val="0"/>
              </a:spcBef>
              <a:buNone/>
              <a:defRPr sz="1100"/>
            </a:lvl4pPr>
            <a:lvl5pPr marL="0">
              <a:spcBef>
                <a:spcPts val="0"/>
              </a:spcBef>
              <a:buNone/>
              <a:defRPr sz="1100"/>
            </a:lvl5pPr>
          </a:lstStyle>
          <a:p>
            <a:pPr lvl="0"/>
            <a:r>
              <a:rPr lang="it-IT" dirty="0" smtClean="0"/>
              <a:t>valori percentuali</a:t>
            </a:r>
            <a:endParaRPr lang="it-IT" dirty="0"/>
          </a:p>
        </p:txBody>
      </p:sp>
      <p:sp>
        <p:nvSpPr>
          <p:cNvPr id="15" name="Segnaposto testo 13"/>
          <p:cNvSpPr>
            <a:spLocks noGrp="1"/>
          </p:cNvSpPr>
          <p:nvPr>
            <p:ph type="body" sz="quarter" idx="15" hasCustomPrompt="1"/>
          </p:nvPr>
        </p:nvSpPr>
        <p:spPr>
          <a:xfrm>
            <a:off x="0" y="2276872"/>
            <a:ext cx="1116013" cy="792088"/>
          </a:xfrm>
        </p:spPr>
        <p:txBody>
          <a:bodyPr/>
          <a:lstStyle>
            <a:lvl1pPr marL="0">
              <a:spcBef>
                <a:spcPts val="0"/>
              </a:spcBef>
              <a:buNone/>
              <a:defRPr sz="1100" i="0">
                <a:latin typeface="Trebuchet MS" pitchFamily="34" charset="0"/>
              </a:defRPr>
            </a:lvl1pPr>
            <a:lvl2pPr marL="0">
              <a:spcBef>
                <a:spcPts val="0"/>
              </a:spcBef>
              <a:buNone/>
              <a:defRPr sz="1100"/>
            </a:lvl2pPr>
            <a:lvl3pPr marL="0">
              <a:spcBef>
                <a:spcPts val="0"/>
              </a:spcBef>
              <a:buNone/>
              <a:defRPr sz="1100"/>
            </a:lvl3pPr>
            <a:lvl4pPr marL="0">
              <a:spcBef>
                <a:spcPts val="0"/>
              </a:spcBef>
              <a:buNone/>
              <a:defRPr sz="1100"/>
            </a:lvl4pPr>
            <a:lvl5pPr marL="0">
              <a:spcBef>
                <a:spcPts val="0"/>
              </a:spcBef>
              <a:buNone/>
              <a:defRPr sz="1100"/>
            </a:lvl5pPr>
          </a:lstStyle>
          <a:p>
            <a:pPr lvl="0"/>
            <a:r>
              <a:rPr lang="it-IT" dirty="0" smtClean="0"/>
              <a:t>NOTE VARIE</a:t>
            </a:r>
            <a:endParaRPr lang="it-IT"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8F604A02-FE9C-41C0-BE31-9FFEABBDA9BE}" type="datetimeFigureOut">
              <a:rPr lang="it-IT" smtClean="0"/>
              <a:pPr/>
              <a:t>22/10/2012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F604A02-FE9C-41C0-BE31-9FFEABBDA9BE}" type="datetimeFigureOut">
              <a:rPr lang="it-IT" smtClean="0"/>
              <a:pPr/>
              <a:t>22/10/2012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8F604A02-FE9C-41C0-BE31-9FFEABBDA9BE}" type="datetimeFigureOut">
              <a:rPr lang="it-IT" smtClean="0"/>
              <a:pPr/>
              <a:t>22/10/2012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8F604A02-FE9C-41C0-BE31-9FFEABBDA9BE}" type="datetimeFigureOut">
              <a:rPr lang="it-IT" smtClean="0"/>
              <a:pPr/>
              <a:t>22/10/2012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8F604A02-FE9C-41C0-BE31-9FFEABBDA9BE}" type="datetimeFigureOut">
              <a:rPr lang="it-IT" smtClean="0"/>
              <a:pPr/>
              <a:t>22/10/2012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5"/>
          <p:cNvSpPr>
            <a:spLocks noGrp="1" noChangeArrowheads="1"/>
          </p:cNvSpPr>
          <p:nvPr>
            <p:ph type="dt" sz="half" idx="10"/>
          </p:nvPr>
        </p:nvSpPr>
        <p:spPr>
          <a:ln/>
        </p:spPr>
        <p:txBody>
          <a:bodyPr/>
          <a:lstStyle>
            <a:lvl1pPr>
              <a:defRPr/>
            </a:lvl1pPr>
          </a:lstStyle>
          <a:p>
            <a:pPr>
              <a:defRPr/>
            </a:pPr>
            <a:endParaRPr lang="fr-FR" dirty="0"/>
          </a:p>
        </p:txBody>
      </p:sp>
      <p:sp>
        <p:nvSpPr>
          <p:cNvPr id="5"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6" name="Rectangle 17"/>
          <p:cNvSpPr>
            <a:spLocks noGrp="1" noChangeArrowheads="1"/>
          </p:cNvSpPr>
          <p:nvPr>
            <p:ph type="sldNum" sz="quarter" idx="12"/>
          </p:nvPr>
        </p:nvSpPr>
        <p:spPr>
          <a:ln/>
        </p:spPr>
        <p:txBody>
          <a:bodyPr/>
          <a:lstStyle>
            <a:lvl1pPr>
              <a:defRPr/>
            </a:lvl1pPr>
          </a:lstStyle>
          <a:p>
            <a:pPr>
              <a:defRPr/>
            </a:pPr>
            <a:fld id="{E7AA14C7-5C3E-4FB7-BDAE-305BE1420987}" type="slidenum">
              <a:rPr lang="fr-FR"/>
              <a:pPr>
                <a:defRPr/>
              </a:pPr>
              <a:t>‹N›</a:t>
            </a:fld>
            <a:endParaRPr lang="fr-FR" dirty="0"/>
          </a:p>
        </p:txBody>
      </p:sp>
    </p:spTree>
  </p:cSld>
  <p:clrMapOvr>
    <a:masterClrMapping/>
  </p:clrMapOvr>
  <p:transition spd="med">
    <p:spli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8F604A02-FE9C-41C0-BE31-9FFEABBDA9BE}" type="datetimeFigureOut">
              <a:rPr lang="it-IT" smtClean="0"/>
              <a:pPr/>
              <a:t>22/10/2012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F604A02-FE9C-41C0-BE31-9FFEABBDA9BE}" type="datetimeFigureOut">
              <a:rPr lang="it-IT" smtClean="0"/>
              <a:pPr/>
              <a:t>22/10/2012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F604A02-FE9C-41C0-BE31-9FFEABBDA9BE}" type="datetimeFigureOut">
              <a:rPr lang="it-IT" smtClean="0"/>
              <a:pPr/>
              <a:t>22/10/2012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F604A02-FE9C-41C0-BE31-9FFEABBDA9BE}" type="datetimeFigureOut">
              <a:rPr lang="it-IT" smtClean="0"/>
              <a:pPr/>
              <a:t>22/10/2012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F604A02-FE9C-41C0-BE31-9FFEABBDA9BE}" type="datetimeFigureOut">
              <a:rPr lang="it-IT" smtClean="0"/>
              <a:pPr/>
              <a:t>22/10/2012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F604A02-FE9C-41C0-BE31-9FFEABBDA9BE}" type="datetimeFigureOut">
              <a:rPr lang="it-IT" smtClean="0"/>
              <a:pPr/>
              <a:t>22/10/2012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51C589D9-B538-4CA3-991B-71BDF713D0EF}" type="datetimeFigureOut">
              <a:rPr lang="it-IT" smtClean="0"/>
              <a:pPr/>
              <a:t>22/10/2012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1C589D9-B538-4CA3-991B-71BDF713D0EF}" type="datetimeFigureOut">
              <a:rPr lang="it-IT" smtClean="0"/>
              <a:pPr/>
              <a:t>22/10/2012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51C589D9-B538-4CA3-991B-71BDF713D0EF}" type="datetimeFigureOut">
              <a:rPr lang="it-IT" smtClean="0"/>
              <a:pPr/>
              <a:t>22/10/2012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51C589D9-B538-4CA3-991B-71BDF713D0EF}" type="datetimeFigureOut">
              <a:rPr lang="it-IT" smtClean="0"/>
              <a:pPr/>
              <a:t>22/10/2012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15"/>
          <p:cNvSpPr>
            <a:spLocks noGrp="1" noChangeArrowheads="1"/>
          </p:cNvSpPr>
          <p:nvPr>
            <p:ph type="dt" sz="half" idx="10"/>
          </p:nvPr>
        </p:nvSpPr>
        <p:spPr>
          <a:ln/>
        </p:spPr>
        <p:txBody>
          <a:bodyPr/>
          <a:lstStyle>
            <a:lvl1pPr>
              <a:defRPr/>
            </a:lvl1pPr>
          </a:lstStyle>
          <a:p>
            <a:pPr>
              <a:defRPr/>
            </a:pPr>
            <a:endParaRPr lang="fr-FR" dirty="0"/>
          </a:p>
        </p:txBody>
      </p:sp>
      <p:sp>
        <p:nvSpPr>
          <p:cNvPr id="5"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6" name="Rectangle 17"/>
          <p:cNvSpPr>
            <a:spLocks noGrp="1" noChangeArrowheads="1"/>
          </p:cNvSpPr>
          <p:nvPr>
            <p:ph type="sldNum" sz="quarter" idx="12"/>
          </p:nvPr>
        </p:nvSpPr>
        <p:spPr>
          <a:ln/>
        </p:spPr>
        <p:txBody>
          <a:bodyPr/>
          <a:lstStyle>
            <a:lvl1pPr>
              <a:defRPr/>
            </a:lvl1pPr>
          </a:lstStyle>
          <a:p>
            <a:pPr>
              <a:defRPr/>
            </a:pPr>
            <a:fld id="{48BFE95A-8BC9-47F3-B609-BC249291FA4A}" type="slidenum">
              <a:rPr lang="fr-FR"/>
              <a:pPr>
                <a:defRPr/>
              </a:pPr>
              <a:t>‹N›</a:t>
            </a:fld>
            <a:endParaRPr lang="fr-FR" dirty="0"/>
          </a:p>
        </p:txBody>
      </p:sp>
    </p:spTree>
  </p:cSld>
  <p:clrMapOvr>
    <a:masterClrMapping/>
  </p:clrMapOvr>
  <p:transition spd="med">
    <p:split/>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51C589D9-B538-4CA3-991B-71BDF713D0EF}" type="datetimeFigureOut">
              <a:rPr lang="it-IT" smtClean="0"/>
              <a:pPr/>
              <a:t>22/10/2012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51C589D9-B538-4CA3-991B-71BDF713D0EF}" type="datetimeFigureOut">
              <a:rPr lang="it-IT" smtClean="0"/>
              <a:pPr/>
              <a:t>22/10/2012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1C589D9-B538-4CA3-991B-71BDF713D0EF}" type="datetimeFigureOut">
              <a:rPr lang="it-IT" smtClean="0"/>
              <a:pPr/>
              <a:t>22/10/2012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1C589D9-B538-4CA3-991B-71BDF713D0EF}" type="datetimeFigureOut">
              <a:rPr lang="it-IT" smtClean="0"/>
              <a:pPr/>
              <a:t>22/10/2012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1C589D9-B538-4CA3-991B-71BDF713D0EF}" type="datetimeFigureOut">
              <a:rPr lang="it-IT" smtClean="0"/>
              <a:pPr/>
              <a:t>22/10/2012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1C589D9-B538-4CA3-991B-71BDF713D0EF}" type="datetimeFigureOut">
              <a:rPr lang="it-IT" smtClean="0"/>
              <a:pPr/>
              <a:t>22/10/2012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1C589D9-B538-4CA3-991B-71BDF713D0EF}" type="datetimeFigureOut">
              <a:rPr lang="it-IT" smtClean="0"/>
              <a:pPr/>
              <a:t>22/10/2012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15"/>
          <p:cNvSpPr>
            <a:spLocks noGrp="1" noChangeArrowheads="1"/>
          </p:cNvSpPr>
          <p:nvPr>
            <p:ph type="dt" sz="half" idx="10"/>
          </p:nvPr>
        </p:nvSpPr>
        <p:spPr>
          <a:ln/>
        </p:spPr>
        <p:txBody>
          <a:bodyPr/>
          <a:lstStyle>
            <a:lvl1pPr>
              <a:defRPr/>
            </a:lvl1pPr>
          </a:lstStyle>
          <a:p>
            <a:pPr>
              <a:defRPr/>
            </a:pPr>
            <a:endParaRPr lang="fr-FR" dirty="0"/>
          </a:p>
        </p:txBody>
      </p:sp>
      <p:sp>
        <p:nvSpPr>
          <p:cNvPr id="6"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7" name="Rectangle 17"/>
          <p:cNvSpPr>
            <a:spLocks noGrp="1" noChangeArrowheads="1"/>
          </p:cNvSpPr>
          <p:nvPr>
            <p:ph type="sldNum" sz="quarter" idx="12"/>
          </p:nvPr>
        </p:nvSpPr>
        <p:spPr>
          <a:ln/>
        </p:spPr>
        <p:txBody>
          <a:bodyPr/>
          <a:lstStyle>
            <a:lvl1pPr>
              <a:defRPr/>
            </a:lvl1pPr>
          </a:lstStyle>
          <a:p>
            <a:pPr>
              <a:defRPr/>
            </a:pPr>
            <a:fld id="{8767BE30-03AD-40FC-BA7E-BCC9DC837E96}" type="slidenum">
              <a:rPr lang="fr-FR"/>
              <a:pPr>
                <a:defRPr/>
              </a:pPr>
              <a:t>‹N›</a:t>
            </a:fld>
            <a:endParaRPr lang="fr-FR" dirty="0"/>
          </a:p>
        </p:txBody>
      </p:sp>
    </p:spTree>
  </p:cSld>
  <p:clrMapOvr>
    <a:masterClrMapping/>
  </p:clrMapOvr>
  <p:transition spd="med">
    <p:spli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15"/>
          <p:cNvSpPr>
            <a:spLocks noGrp="1" noChangeArrowheads="1"/>
          </p:cNvSpPr>
          <p:nvPr>
            <p:ph type="dt" sz="half" idx="10"/>
          </p:nvPr>
        </p:nvSpPr>
        <p:spPr>
          <a:ln/>
        </p:spPr>
        <p:txBody>
          <a:bodyPr/>
          <a:lstStyle>
            <a:lvl1pPr>
              <a:defRPr/>
            </a:lvl1pPr>
          </a:lstStyle>
          <a:p>
            <a:pPr>
              <a:defRPr/>
            </a:pPr>
            <a:endParaRPr lang="fr-FR" dirty="0"/>
          </a:p>
        </p:txBody>
      </p:sp>
      <p:sp>
        <p:nvSpPr>
          <p:cNvPr id="8"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9" name="Rectangle 17"/>
          <p:cNvSpPr>
            <a:spLocks noGrp="1" noChangeArrowheads="1"/>
          </p:cNvSpPr>
          <p:nvPr>
            <p:ph type="sldNum" sz="quarter" idx="12"/>
          </p:nvPr>
        </p:nvSpPr>
        <p:spPr>
          <a:ln/>
        </p:spPr>
        <p:txBody>
          <a:bodyPr/>
          <a:lstStyle>
            <a:lvl1pPr>
              <a:defRPr/>
            </a:lvl1pPr>
          </a:lstStyle>
          <a:p>
            <a:pPr>
              <a:defRPr/>
            </a:pPr>
            <a:fld id="{CBB86C6A-DBC8-468F-A641-82721C43FE57}" type="slidenum">
              <a:rPr lang="fr-FR"/>
              <a:pPr>
                <a:defRPr/>
              </a:pPr>
              <a:t>‹N›</a:t>
            </a:fld>
            <a:endParaRPr lang="fr-FR" dirty="0"/>
          </a:p>
        </p:txBody>
      </p:sp>
    </p:spTree>
  </p:cSld>
  <p:clrMapOvr>
    <a:masterClrMapping/>
  </p:clrMapOvr>
  <p:transition spd="med">
    <p:spli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15"/>
          <p:cNvSpPr>
            <a:spLocks noGrp="1" noChangeArrowheads="1"/>
          </p:cNvSpPr>
          <p:nvPr>
            <p:ph type="dt" sz="half" idx="10"/>
          </p:nvPr>
        </p:nvSpPr>
        <p:spPr>
          <a:ln/>
        </p:spPr>
        <p:txBody>
          <a:bodyPr/>
          <a:lstStyle>
            <a:lvl1pPr>
              <a:defRPr/>
            </a:lvl1pPr>
          </a:lstStyle>
          <a:p>
            <a:pPr>
              <a:defRPr/>
            </a:pPr>
            <a:endParaRPr lang="fr-FR" dirty="0"/>
          </a:p>
        </p:txBody>
      </p:sp>
      <p:sp>
        <p:nvSpPr>
          <p:cNvPr id="4"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5" name="Rectangle 17"/>
          <p:cNvSpPr>
            <a:spLocks noGrp="1" noChangeArrowheads="1"/>
          </p:cNvSpPr>
          <p:nvPr>
            <p:ph type="sldNum" sz="quarter" idx="12"/>
          </p:nvPr>
        </p:nvSpPr>
        <p:spPr>
          <a:ln/>
        </p:spPr>
        <p:txBody>
          <a:bodyPr/>
          <a:lstStyle>
            <a:lvl1pPr>
              <a:defRPr/>
            </a:lvl1pPr>
          </a:lstStyle>
          <a:p>
            <a:pPr>
              <a:defRPr/>
            </a:pPr>
            <a:fld id="{D8A5F4A3-E4A4-48E0-A37D-25C78F7F2920}" type="slidenum">
              <a:rPr lang="fr-FR"/>
              <a:pPr>
                <a:defRPr/>
              </a:pPr>
              <a:t>‹N›</a:t>
            </a:fld>
            <a:endParaRPr lang="fr-FR" dirty="0"/>
          </a:p>
        </p:txBody>
      </p:sp>
    </p:spTree>
  </p:cSld>
  <p:clrMapOvr>
    <a:masterClrMapping/>
  </p:clrMapOvr>
  <p:transition spd="med">
    <p:spli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15"/>
          <p:cNvSpPr>
            <a:spLocks noGrp="1" noChangeArrowheads="1"/>
          </p:cNvSpPr>
          <p:nvPr>
            <p:ph type="dt" sz="half" idx="10"/>
          </p:nvPr>
        </p:nvSpPr>
        <p:spPr>
          <a:ln/>
        </p:spPr>
        <p:txBody>
          <a:bodyPr/>
          <a:lstStyle>
            <a:lvl1pPr>
              <a:defRPr/>
            </a:lvl1pPr>
          </a:lstStyle>
          <a:p>
            <a:pPr>
              <a:defRPr/>
            </a:pPr>
            <a:endParaRPr lang="fr-FR" dirty="0"/>
          </a:p>
        </p:txBody>
      </p:sp>
      <p:sp>
        <p:nvSpPr>
          <p:cNvPr id="3"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4" name="Rectangle 17"/>
          <p:cNvSpPr>
            <a:spLocks noGrp="1" noChangeArrowheads="1"/>
          </p:cNvSpPr>
          <p:nvPr>
            <p:ph type="sldNum" sz="quarter" idx="12"/>
          </p:nvPr>
        </p:nvSpPr>
        <p:spPr>
          <a:ln/>
        </p:spPr>
        <p:txBody>
          <a:bodyPr/>
          <a:lstStyle>
            <a:lvl1pPr>
              <a:defRPr/>
            </a:lvl1pPr>
          </a:lstStyle>
          <a:p>
            <a:pPr>
              <a:defRPr/>
            </a:pPr>
            <a:fld id="{26F31028-ED28-4FC3-90CF-E6C257C7AAE5}" type="slidenum">
              <a:rPr lang="fr-FR"/>
              <a:pPr>
                <a:defRPr/>
              </a:pPr>
              <a:t>‹N›</a:t>
            </a:fld>
            <a:endParaRPr lang="fr-FR" dirty="0"/>
          </a:p>
        </p:txBody>
      </p:sp>
    </p:spTree>
  </p:cSld>
  <p:clrMapOvr>
    <a:masterClrMapping/>
  </p:clrMapOvr>
  <p:transition spd="med">
    <p:spli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1"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5"/>
          <p:cNvSpPr>
            <a:spLocks noGrp="1" noChangeArrowheads="1"/>
          </p:cNvSpPr>
          <p:nvPr>
            <p:ph type="dt" sz="half" idx="10"/>
          </p:nvPr>
        </p:nvSpPr>
        <p:spPr>
          <a:ln/>
        </p:spPr>
        <p:txBody>
          <a:bodyPr/>
          <a:lstStyle>
            <a:lvl1pPr>
              <a:defRPr/>
            </a:lvl1pPr>
          </a:lstStyle>
          <a:p>
            <a:pPr>
              <a:defRPr/>
            </a:pPr>
            <a:endParaRPr lang="fr-FR" dirty="0"/>
          </a:p>
        </p:txBody>
      </p:sp>
      <p:sp>
        <p:nvSpPr>
          <p:cNvPr id="6"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7" name="Rectangle 17"/>
          <p:cNvSpPr>
            <a:spLocks noGrp="1" noChangeArrowheads="1"/>
          </p:cNvSpPr>
          <p:nvPr>
            <p:ph type="sldNum" sz="quarter" idx="12"/>
          </p:nvPr>
        </p:nvSpPr>
        <p:spPr>
          <a:ln/>
        </p:spPr>
        <p:txBody>
          <a:bodyPr/>
          <a:lstStyle>
            <a:lvl1pPr>
              <a:defRPr/>
            </a:lvl1pPr>
          </a:lstStyle>
          <a:p>
            <a:pPr>
              <a:defRPr/>
            </a:pPr>
            <a:fld id="{4E95D6DE-2DB3-4C6D-9E99-E011F78EB021}" type="slidenum">
              <a:rPr lang="fr-FR"/>
              <a:pPr>
                <a:defRPr/>
              </a:pPr>
              <a:t>‹N›</a:t>
            </a:fld>
            <a:endParaRPr lang="fr-FR" dirty="0"/>
          </a:p>
        </p:txBody>
      </p:sp>
    </p:spTree>
  </p:cSld>
  <p:clrMapOvr>
    <a:masterClrMapping/>
  </p:clrMapOvr>
  <p:transition spd="med">
    <p:spli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1"/>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dirty="0" smtClean="0"/>
          </a:p>
        </p:txBody>
      </p:sp>
      <p:sp>
        <p:nvSpPr>
          <p:cNvPr id="4" name="Segnaposto testo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5"/>
          <p:cNvSpPr>
            <a:spLocks noGrp="1" noChangeArrowheads="1"/>
          </p:cNvSpPr>
          <p:nvPr>
            <p:ph type="dt" sz="half" idx="10"/>
          </p:nvPr>
        </p:nvSpPr>
        <p:spPr>
          <a:ln/>
        </p:spPr>
        <p:txBody>
          <a:bodyPr/>
          <a:lstStyle>
            <a:lvl1pPr>
              <a:defRPr/>
            </a:lvl1pPr>
          </a:lstStyle>
          <a:p>
            <a:pPr>
              <a:defRPr/>
            </a:pPr>
            <a:endParaRPr lang="fr-FR" dirty="0"/>
          </a:p>
        </p:txBody>
      </p:sp>
      <p:sp>
        <p:nvSpPr>
          <p:cNvPr id="6"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7" name="Rectangle 17"/>
          <p:cNvSpPr>
            <a:spLocks noGrp="1" noChangeArrowheads="1"/>
          </p:cNvSpPr>
          <p:nvPr>
            <p:ph type="sldNum" sz="quarter" idx="12"/>
          </p:nvPr>
        </p:nvSpPr>
        <p:spPr>
          <a:ln/>
        </p:spPr>
        <p:txBody>
          <a:bodyPr/>
          <a:lstStyle>
            <a:lvl1pPr>
              <a:defRPr/>
            </a:lvl1pPr>
          </a:lstStyle>
          <a:p>
            <a:pPr>
              <a:defRPr/>
            </a:pPr>
            <a:fld id="{A39686F3-042B-4C30-B4DA-3FAE9555A1F9}" type="slidenum">
              <a:rPr lang="fr-FR"/>
              <a:pPr>
                <a:defRPr/>
              </a:pPr>
              <a:t>‹N›</a:t>
            </a:fld>
            <a:endParaRPr lang="fr-FR" dirty="0"/>
          </a:p>
        </p:txBody>
      </p:sp>
    </p:spTree>
  </p:cSld>
  <p:clrMapOvr>
    <a:masterClrMapping/>
  </p:clrMapOvr>
  <p:transition spd="med">
    <p:spli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2"/>
          <p:cNvPicPr>
            <a:picLocks noChangeAspect="1" noChangeArrowheads="1"/>
          </p:cNvPicPr>
          <p:nvPr/>
        </p:nvPicPr>
        <p:blipFill>
          <a:blip r:embed="rId16" cstate="print"/>
          <a:srcRect/>
          <a:stretch>
            <a:fillRect/>
          </a:stretch>
        </p:blipFill>
        <p:spPr bwMode="auto">
          <a:xfrm>
            <a:off x="1149349" y="0"/>
            <a:ext cx="7994651" cy="896938"/>
          </a:xfrm>
          <a:prstGeom prst="rect">
            <a:avLst/>
          </a:prstGeom>
          <a:noFill/>
          <a:ln w="9525">
            <a:noFill/>
            <a:miter lim="800000"/>
            <a:headEnd/>
            <a:tailEnd/>
          </a:ln>
        </p:spPr>
      </p:pic>
      <p:sp>
        <p:nvSpPr>
          <p:cNvPr id="4107" name="Rectangle 11"/>
          <p:cNvSpPr>
            <a:spLocks noChangeArrowheads="1"/>
          </p:cNvSpPr>
          <p:nvPr/>
        </p:nvSpPr>
        <p:spPr bwMode="auto">
          <a:xfrm rot="10800000">
            <a:off x="0" y="6365876"/>
            <a:ext cx="9144000" cy="492125"/>
          </a:xfrm>
          <a:prstGeom prst="rect">
            <a:avLst/>
          </a:prstGeom>
          <a:gradFill rotWithShape="1">
            <a:gsLst>
              <a:gs pos="0">
                <a:srgbClr val="003399"/>
              </a:gs>
              <a:gs pos="100000">
                <a:srgbClr val="FFFFFF"/>
              </a:gs>
            </a:gsLst>
            <a:lin ang="0" scaled="1"/>
          </a:gradFill>
          <a:ln w="9525">
            <a:noFill/>
            <a:miter lim="800000"/>
            <a:headEnd/>
            <a:tailEnd/>
          </a:ln>
          <a:effectLst/>
        </p:spPr>
        <p:txBody>
          <a:bodyPr wrap="none" anchor="ctr"/>
          <a:lstStyle/>
          <a:p>
            <a:pPr algn="ctr" fontAlgn="base">
              <a:spcBef>
                <a:spcPct val="0"/>
              </a:spcBef>
              <a:spcAft>
                <a:spcPct val="0"/>
              </a:spcAft>
              <a:defRPr/>
            </a:pPr>
            <a:endParaRPr lang="it-IT" sz="2800" b="1" dirty="0">
              <a:solidFill>
                <a:srgbClr val="000000"/>
              </a:solidFill>
            </a:endParaRPr>
          </a:p>
        </p:txBody>
      </p:sp>
      <p:sp>
        <p:nvSpPr>
          <p:cNvPr id="4109" name="Line 13"/>
          <p:cNvSpPr>
            <a:spLocks noChangeShapeType="1"/>
          </p:cNvSpPr>
          <p:nvPr/>
        </p:nvSpPr>
        <p:spPr bwMode="auto">
          <a:xfrm rot="10800000">
            <a:off x="-1587" y="6356351"/>
            <a:ext cx="9144001" cy="1588"/>
          </a:xfrm>
          <a:prstGeom prst="line">
            <a:avLst/>
          </a:prstGeom>
          <a:noFill/>
          <a:ln w="19050">
            <a:solidFill>
              <a:srgbClr val="808080"/>
            </a:solidFill>
            <a:round/>
            <a:headEnd/>
            <a:tailEnd/>
          </a:ln>
          <a:effectLst/>
        </p:spPr>
        <p:txBody>
          <a:bodyPr/>
          <a:lstStyle/>
          <a:p>
            <a:pPr algn="ctr" fontAlgn="base">
              <a:spcBef>
                <a:spcPct val="0"/>
              </a:spcBef>
              <a:spcAft>
                <a:spcPct val="0"/>
              </a:spcAft>
              <a:defRPr/>
            </a:pPr>
            <a:endParaRPr lang="it-IT" sz="2800" b="1" dirty="0">
              <a:solidFill>
                <a:srgbClr val="000000"/>
              </a:solidFill>
            </a:endParaRPr>
          </a:p>
        </p:txBody>
      </p:sp>
      <p:sp>
        <p:nvSpPr>
          <p:cNvPr id="2053" name="Rectangle 14"/>
          <p:cNvSpPr>
            <a:spLocks noGrp="1" noChangeArrowheads="1"/>
          </p:cNvSpPr>
          <p:nvPr>
            <p:ph type="body" idx="1"/>
          </p:nvPr>
        </p:nvSpPr>
        <p:spPr bwMode="auto">
          <a:xfrm>
            <a:off x="457200" y="1600201"/>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111" name="Rectangle 15"/>
          <p:cNvSpPr>
            <a:spLocks noGrp="1" noChangeArrowheads="1"/>
          </p:cNvSpPr>
          <p:nvPr>
            <p:ph type="dt" sz="half" idx="2"/>
          </p:nvPr>
        </p:nvSpPr>
        <p:spPr bwMode="auto">
          <a:xfrm>
            <a:off x="2017713" y="6381750"/>
            <a:ext cx="1728787"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b="0">
                <a:solidFill>
                  <a:srgbClr val="003399"/>
                </a:solidFill>
              </a:defRPr>
            </a:lvl1pPr>
          </a:lstStyle>
          <a:p>
            <a:pPr fontAlgn="base">
              <a:spcBef>
                <a:spcPct val="0"/>
              </a:spcBef>
              <a:spcAft>
                <a:spcPct val="0"/>
              </a:spcAft>
              <a:defRPr/>
            </a:pPr>
            <a:endParaRPr lang="fr-FR" dirty="0"/>
          </a:p>
        </p:txBody>
      </p:sp>
      <p:sp>
        <p:nvSpPr>
          <p:cNvPr id="4112" name="Rectangle 16"/>
          <p:cNvSpPr>
            <a:spLocks noGrp="1" noChangeArrowheads="1"/>
          </p:cNvSpPr>
          <p:nvPr>
            <p:ph type="ftr" sz="quarter" idx="3"/>
          </p:nvPr>
        </p:nvSpPr>
        <p:spPr bwMode="auto">
          <a:xfrm>
            <a:off x="3776663" y="63817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rgbClr val="003399"/>
                </a:solidFill>
              </a:defRPr>
            </a:lvl1pPr>
          </a:lstStyle>
          <a:p>
            <a:pPr algn="ctr" fontAlgn="base">
              <a:spcBef>
                <a:spcPct val="0"/>
              </a:spcBef>
              <a:spcAft>
                <a:spcPct val="0"/>
              </a:spcAft>
              <a:defRPr/>
            </a:pPr>
            <a:endParaRPr lang="fr-FR" dirty="0"/>
          </a:p>
        </p:txBody>
      </p:sp>
      <p:sp>
        <p:nvSpPr>
          <p:cNvPr id="4113" name="Rectangle 17"/>
          <p:cNvSpPr>
            <a:spLocks noGrp="1" noChangeArrowheads="1"/>
          </p:cNvSpPr>
          <p:nvPr>
            <p:ph type="sldNum" sz="quarter" idx="4"/>
          </p:nvPr>
        </p:nvSpPr>
        <p:spPr bwMode="auto">
          <a:xfrm>
            <a:off x="6769100" y="63595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FFFF00"/>
                </a:solidFill>
              </a:defRPr>
            </a:lvl1pPr>
          </a:lstStyle>
          <a:p>
            <a:pPr fontAlgn="base">
              <a:spcBef>
                <a:spcPct val="0"/>
              </a:spcBef>
              <a:spcAft>
                <a:spcPct val="0"/>
              </a:spcAft>
              <a:defRPr/>
            </a:pPr>
            <a:fld id="{61A6C1D1-7148-478B-A8D4-765E4E14E48B}" type="slidenum">
              <a:rPr lang="fr-FR" b="1"/>
              <a:pPr fontAlgn="base">
                <a:spcBef>
                  <a:spcPct val="0"/>
                </a:spcBef>
                <a:spcAft>
                  <a:spcPct val="0"/>
                </a:spcAft>
                <a:defRPr/>
              </a:pPr>
              <a:t>‹N›</a:t>
            </a:fld>
            <a:endParaRPr lang="fr-FR" b="1" dirty="0"/>
          </a:p>
        </p:txBody>
      </p:sp>
      <p:sp>
        <p:nvSpPr>
          <p:cNvPr id="4115" name="Text Box 19"/>
          <p:cNvSpPr txBox="1">
            <a:spLocks noChangeArrowheads="1"/>
          </p:cNvSpPr>
          <p:nvPr/>
        </p:nvSpPr>
        <p:spPr bwMode="auto">
          <a:xfrm>
            <a:off x="195265" y="211139"/>
            <a:ext cx="5875337" cy="369332"/>
          </a:xfrm>
          <a:prstGeom prst="rect">
            <a:avLst/>
          </a:prstGeom>
          <a:noFill/>
          <a:ln w="9525">
            <a:noFill/>
            <a:miter lim="800000"/>
            <a:headEnd/>
            <a:tailEnd/>
          </a:ln>
          <a:effectLst/>
        </p:spPr>
        <p:txBody>
          <a:bodyPr>
            <a:spAutoFit/>
          </a:bodyPr>
          <a:lstStyle/>
          <a:p>
            <a:pPr fontAlgn="base">
              <a:spcBef>
                <a:spcPct val="50000"/>
              </a:spcBef>
              <a:spcAft>
                <a:spcPct val="0"/>
              </a:spcAft>
              <a:defRPr/>
            </a:pPr>
            <a:endParaRPr lang="en-GB" dirty="0">
              <a:solidFill>
                <a:srgbClr val="000000"/>
              </a:solidFill>
            </a:endParaRPr>
          </a:p>
        </p:txBody>
      </p:sp>
      <p:sp>
        <p:nvSpPr>
          <p:cNvPr id="4116" name="Rectangle 20"/>
          <p:cNvSpPr>
            <a:spLocks noGrp="1" noChangeArrowheads="1"/>
          </p:cNvSpPr>
          <p:nvPr>
            <p:ph type="title"/>
          </p:nvPr>
        </p:nvSpPr>
        <p:spPr bwMode="auto">
          <a:xfrm>
            <a:off x="90489" y="12700"/>
            <a:ext cx="7200900" cy="844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4130" name="Rectangle 34"/>
          <p:cNvSpPr>
            <a:spLocks noChangeArrowheads="1"/>
          </p:cNvSpPr>
          <p:nvPr/>
        </p:nvSpPr>
        <p:spPr bwMode="auto">
          <a:xfrm>
            <a:off x="0" y="855663"/>
            <a:ext cx="9144000" cy="88900"/>
          </a:xfrm>
          <a:prstGeom prst="rect">
            <a:avLst/>
          </a:prstGeom>
          <a:solidFill>
            <a:srgbClr val="003399"/>
          </a:solidFill>
          <a:ln w="9525">
            <a:noFill/>
            <a:miter lim="800000"/>
            <a:headEnd/>
            <a:tailEnd/>
          </a:ln>
          <a:effectLst/>
        </p:spPr>
        <p:txBody>
          <a:bodyPr wrap="none" anchor="ctr"/>
          <a:lstStyle/>
          <a:p>
            <a:pPr algn="ctr" fontAlgn="base">
              <a:spcBef>
                <a:spcPct val="0"/>
              </a:spcBef>
              <a:spcAft>
                <a:spcPct val="0"/>
              </a:spcAft>
              <a:defRPr/>
            </a:pPr>
            <a:endParaRPr lang="it-IT" sz="2800" b="1" dirty="0">
              <a:solidFill>
                <a:srgbClr val="000000"/>
              </a:solidFill>
            </a:endParaRPr>
          </a:p>
        </p:txBody>
      </p:sp>
      <p:pic>
        <p:nvPicPr>
          <p:cNvPr id="2060" name="Picture 37" descr="logo3"/>
          <p:cNvPicPr>
            <a:picLocks noChangeAspect="1" noChangeArrowheads="1"/>
          </p:cNvPicPr>
          <p:nvPr userDrawn="1"/>
        </p:nvPicPr>
        <p:blipFill>
          <a:blip r:embed="rId17" cstate="print"/>
          <a:srcRect l="10304" t="39128" r="11801" b="38356"/>
          <a:stretch>
            <a:fillRect/>
          </a:stretch>
        </p:blipFill>
        <p:spPr bwMode="auto">
          <a:xfrm>
            <a:off x="0" y="6248400"/>
            <a:ext cx="9177339" cy="647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ransition spd="med">
    <p:split/>
  </p:transition>
  <p:hf hdr="0" ftr="0" dt="0"/>
  <p:txStyles>
    <p:titleStyle>
      <a:lvl1pPr algn="l" rtl="0" eaLnBrk="0" fontAlgn="base" hangingPunct="0">
        <a:spcBef>
          <a:spcPct val="0"/>
        </a:spcBef>
        <a:spcAft>
          <a:spcPct val="0"/>
        </a:spcAft>
        <a:defRPr sz="2800" b="1">
          <a:solidFill>
            <a:srgbClr val="000099"/>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2pPr>
      <a:lvl3pPr algn="l" rtl="0" eaLnBrk="0" fontAlgn="base" hangingPunct="0">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3pPr>
      <a:lvl4pPr algn="l" rtl="0" eaLnBrk="0" fontAlgn="base" hangingPunct="0">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4pPr>
      <a:lvl5pPr algn="l" rtl="0" eaLnBrk="0" fontAlgn="base" hangingPunct="0">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5pPr>
      <a:lvl6pPr marL="457200" algn="l" rtl="0" fontAlgn="base">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6pPr>
      <a:lvl7pPr marL="914400" algn="l" rtl="0" fontAlgn="base">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7pPr>
      <a:lvl8pPr marL="1371600" algn="l" rtl="0" fontAlgn="base">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8pPr>
      <a:lvl9pPr marL="1828800" algn="l" rtl="0" fontAlgn="base">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9pPr>
    </p:titleStyle>
    <p:bodyStyle>
      <a:lvl1pPr marL="342900" indent="-342900" algn="l" rtl="0" eaLnBrk="0" fontAlgn="base" hangingPunct="0">
        <a:spcBef>
          <a:spcPct val="20000"/>
        </a:spcBef>
        <a:spcAft>
          <a:spcPct val="0"/>
        </a:spcAft>
        <a:buChar char="•"/>
        <a:defRPr sz="2400">
          <a:solidFill>
            <a:srgbClr val="000099"/>
          </a:solidFill>
          <a:latin typeface="+mn-lt"/>
          <a:ea typeface="+mn-ea"/>
          <a:cs typeface="+mn-cs"/>
        </a:defRPr>
      </a:lvl1pPr>
      <a:lvl2pPr marL="742950" indent="-285750" algn="l" rtl="0" eaLnBrk="0" fontAlgn="base" hangingPunct="0">
        <a:spcBef>
          <a:spcPct val="20000"/>
        </a:spcBef>
        <a:spcAft>
          <a:spcPct val="0"/>
        </a:spcAft>
        <a:buChar char="–"/>
        <a:defRPr sz="2000">
          <a:solidFill>
            <a:srgbClr val="0033CC"/>
          </a:solidFill>
          <a:latin typeface="Verdana" pitchFamily="34" charset="0"/>
        </a:defRPr>
      </a:lvl2pPr>
      <a:lvl3pPr marL="1143000" indent="-228600" algn="l" rtl="0" eaLnBrk="0" fontAlgn="base" hangingPunct="0">
        <a:spcBef>
          <a:spcPct val="20000"/>
        </a:spcBef>
        <a:spcAft>
          <a:spcPct val="0"/>
        </a:spcAft>
        <a:buChar char="•"/>
        <a:defRPr>
          <a:solidFill>
            <a:srgbClr val="0033CC"/>
          </a:solidFill>
          <a:latin typeface="Verdana" pitchFamily="34" charset="0"/>
        </a:defRPr>
      </a:lvl3pPr>
      <a:lvl4pPr marL="1600200" indent="-228600" algn="l" rtl="0" eaLnBrk="0" fontAlgn="base" hangingPunct="0">
        <a:spcBef>
          <a:spcPct val="20000"/>
        </a:spcBef>
        <a:spcAft>
          <a:spcPct val="0"/>
        </a:spcAft>
        <a:buChar char="–"/>
        <a:defRPr sz="1600">
          <a:solidFill>
            <a:srgbClr val="0033CC"/>
          </a:solidFill>
          <a:latin typeface="Verdana" pitchFamily="34" charset="0"/>
        </a:defRPr>
      </a:lvl4pPr>
      <a:lvl5pPr marL="2057400" indent="-228600" algn="l" rtl="0" eaLnBrk="0" fontAlgn="base" hangingPunct="0">
        <a:spcBef>
          <a:spcPct val="20000"/>
        </a:spcBef>
        <a:spcAft>
          <a:spcPct val="0"/>
        </a:spcAft>
        <a:buChar char="»"/>
        <a:defRPr sz="1200">
          <a:solidFill>
            <a:srgbClr val="0033CC"/>
          </a:solidFill>
          <a:latin typeface="Verdana" pitchFamily="34" charset="0"/>
        </a:defRPr>
      </a:lvl5pPr>
      <a:lvl6pPr marL="2514600" indent="-228600" algn="l" rtl="0" fontAlgn="base">
        <a:spcBef>
          <a:spcPct val="20000"/>
        </a:spcBef>
        <a:spcAft>
          <a:spcPct val="0"/>
        </a:spcAft>
        <a:buChar char="»"/>
        <a:defRPr sz="1200">
          <a:solidFill>
            <a:srgbClr val="0033CC"/>
          </a:solidFill>
          <a:latin typeface="Verdana" pitchFamily="34" charset="0"/>
        </a:defRPr>
      </a:lvl6pPr>
      <a:lvl7pPr marL="2971800" indent="-228600" algn="l" rtl="0" fontAlgn="base">
        <a:spcBef>
          <a:spcPct val="20000"/>
        </a:spcBef>
        <a:spcAft>
          <a:spcPct val="0"/>
        </a:spcAft>
        <a:buChar char="»"/>
        <a:defRPr sz="1200">
          <a:solidFill>
            <a:srgbClr val="0033CC"/>
          </a:solidFill>
          <a:latin typeface="Verdana" pitchFamily="34" charset="0"/>
        </a:defRPr>
      </a:lvl7pPr>
      <a:lvl8pPr marL="3429000" indent="-228600" algn="l" rtl="0" fontAlgn="base">
        <a:spcBef>
          <a:spcPct val="20000"/>
        </a:spcBef>
        <a:spcAft>
          <a:spcPct val="0"/>
        </a:spcAft>
        <a:buChar char="»"/>
        <a:defRPr sz="1200">
          <a:solidFill>
            <a:srgbClr val="0033CC"/>
          </a:solidFill>
          <a:latin typeface="Verdana" pitchFamily="34" charset="0"/>
        </a:defRPr>
      </a:lvl8pPr>
      <a:lvl9pPr marL="3886200" indent="-228600" algn="l" rtl="0" fontAlgn="base">
        <a:spcBef>
          <a:spcPct val="20000"/>
        </a:spcBef>
        <a:spcAft>
          <a:spcPct val="0"/>
        </a:spcAft>
        <a:buChar char="»"/>
        <a:defRPr sz="1200">
          <a:solidFill>
            <a:srgbClr val="0033CC"/>
          </a:solidFill>
          <a:latin typeface="Verdana"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604A02-FE9C-41C0-BE31-9FFEABBDA9BE}" type="datetimeFigureOut">
              <a:rPr lang="it-IT" smtClean="0"/>
              <a:pPr/>
              <a:t>22/10/2012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5E2ACC-FA08-4D4A-BDF4-94347ABB5237}"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C589D9-B538-4CA3-991B-71BDF713D0EF}" type="datetimeFigureOut">
              <a:rPr lang="it-IT" smtClean="0"/>
              <a:pPr/>
              <a:t>22/10/2012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A02512-4F6E-4333-9F1F-957474B1ED3B}"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exlima2012.org/"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almalaurea.it/en" TargetMode="Externa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2.xml"/><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hyperlink" Target="https://www.almalaurea.it/en/universita/profilo/" TargetMode="External"/><Relationship Id="rId2" Type="http://schemas.openxmlformats.org/officeDocument/2006/relationships/hyperlink" Target="http://www.almalaurea.it/lau/orientamento/" TargetMode="External"/><Relationship Id="rId1" Type="http://schemas.openxmlformats.org/officeDocument/2006/relationships/slideLayout" Target="../slideLayouts/slideLayout12.xml"/><Relationship Id="rId6" Type="http://schemas.openxmlformats.org/officeDocument/2006/relationships/hyperlink" Target="http://www2.almalaurea.it/en/universita/pubblicazioni/biblio/" TargetMode="External"/><Relationship Id="rId5" Type="http://schemas.openxmlformats.org/officeDocument/2006/relationships/hyperlink" Target="http://www2.almalaurea.it/en/universita/pubblicazioni/wp/" TargetMode="External"/><Relationship Id="rId4" Type="http://schemas.openxmlformats.org/officeDocument/2006/relationships/hyperlink" Target="https://www.almalaurea.it/en/universita/occupazione/"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image" Target="../media/image34.jpeg"/><Relationship Id="rId2" Type="http://schemas.openxmlformats.org/officeDocument/2006/relationships/hyperlink" Target="http://images.google.com/imgres?imgurl=http://www.eudemocrats.org/eud/uploads/eu-flag-large-opendemocracy.jpg&amp;imgrefurl=http://www.eudemocrats.org/eud/news.php?uid=169&amp;usg=__ioQN8skMin-D2SkqiFBHrXR_Rik=&amp;h=250&amp;w=380&amp;sz=19&amp;hl=en&amp;start=33&amp;sig2=FgcyyQbiw_WzzIOTfVxlAg&amp;um=1&amp;itbs=1&amp;tbnid=ZN_0ilC0_mA_gM:&amp;tbnh=81&amp;tbnw=123&amp;prev=/images?q=European+Union+flag&amp;ndsp=20&amp;hl=en&amp;sa=N&amp;start=20&amp;um=1&amp;ei=uEwVS_GbIYyqnAP3_6HrBQ" TargetMode="External"/><Relationship Id="rId1" Type="http://schemas.openxmlformats.org/officeDocument/2006/relationships/slideLayout" Target="../slideLayouts/slideLayout12.xml"/><Relationship Id="rId6" Type="http://schemas.openxmlformats.org/officeDocument/2006/relationships/hyperlink" Target="http://images.google.com/imgres?imgurl=http://mcc.gov/mcc/bm.pix/flag-morocco.s400x400.png&amp;imgrefurl=http://mcc.gov/mcc/bm.pix/&amp;usg=__aDjDwkTmiWLH6cWgdlg0LsfEPSI=&amp;h=400&amp;w=400&amp;sz=346&amp;hl=en&amp;start=99&amp;sig2=zWt7Xv5xxEtspZIgvkYV3g&amp;um=1&amp;itbs=1&amp;tbnid=Pdej0neqANjodM:&amp;tbnh=124&amp;tbnw=124&amp;prev=/images?q=flag+morocco&amp;ndsp=20&amp;hl=en&amp;sa=N&amp;start=80&amp;um=1&amp;ei=h00VS87cFov0mQOdi6ztBQ" TargetMode="External"/><Relationship Id="rId5" Type="http://schemas.openxmlformats.org/officeDocument/2006/relationships/image" Target="../media/image33.jpeg"/><Relationship Id="rId4" Type="http://schemas.openxmlformats.org/officeDocument/2006/relationships/hyperlink" Target="http://images.google.com/imgres?imgurl=http://www.moroccanamericantrade.com/newsite/maroc-flag.jpg&amp;imgrefurl=http://www.moroccanamericantrade.com/newsite/morocconutshell.html&amp;usg=__GORhruE55jW-Dbx8IhjDwrchFOs=&amp;h=286&amp;w=400&amp;sz=89&amp;hl=en&amp;start=40&amp;sig2=9GZJtQf8r1j9JlywnvNXJg&amp;um=1&amp;itbs=1&amp;tbnid=yrwcwrf-gxPjkM:&amp;tbnh=89&amp;tbnw=124&amp;prev=/images?q=flag+morocco&amp;ndsp=20&amp;hl=en&amp;sa=N&amp;start=20&amp;um=1&amp;ei=IkwVS6P4F5uQmwOIsvH6BQ"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hyperlink" Target="http://images.google.com/imgres?imgurl=http://www.eudemocrats.org/eud/uploads/eu-flag-large-opendemocracy.jpg&amp;imgrefurl=http://www.eudemocrats.org/eud/news.php?uid=169&amp;usg=__ioQN8skMin-D2SkqiFBHrXR_Rik=&amp;h=250&amp;w=380&amp;sz=19&amp;hl=en&amp;start=33&amp;sig2=FgcyyQbiw_WzzIOTfVxlAg&amp;um=1&amp;itbs=1&amp;tbnid=ZN_0ilC0_mA_gM:&amp;tbnh=81&amp;tbnw=123&amp;prev=/images?q=European+Union+flag&amp;ndsp=20&amp;hl=en&amp;sa=N&amp;start=20&amp;um=1&amp;ei=uEwVS_GbIYyqnAP3_6HrBQ" TargetMode="External"/><Relationship Id="rId2" Type="http://schemas.openxmlformats.org/officeDocument/2006/relationships/image" Target="../media/image35.jpeg"/><Relationship Id="rId1" Type="http://schemas.openxmlformats.org/officeDocument/2006/relationships/slideLayout" Target="../slideLayouts/slideLayout12.xml"/><Relationship Id="rId5" Type="http://schemas.openxmlformats.org/officeDocument/2006/relationships/image" Target="../media/image31.jpeg"/><Relationship Id="rId4" Type="http://schemas.openxmlformats.org/officeDocument/2006/relationships/image" Target="../media/image32.jpeg"/></Relationships>
</file>

<file path=ppt/slides/_rels/slide4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31.jpeg"/><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5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hyperlink" Target="http://www.uae.ma/Portail/index.php" TargetMode="External"/><Relationship Id="rId1" Type="http://schemas.openxmlformats.org/officeDocument/2006/relationships/slideLayout" Target="../slideLayouts/slideLayout12.xml"/><Relationship Id="rId5" Type="http://schemas.openxmlformats.org/officeDocument/2006/relationships/image" Target="../media/image38.png"/><Relationship Id="rId4" Type="http://schemas.openxmlformats.org/officeDocument/2006/relationships/image" Target="../media/image37.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36.gif"/><Relationship Id="rId7" Type="http://schemas.openxmlformats.org/officeDocument/2006/relationships/image" Target="../media/image42.jpeg"/><Relationship Id="rId2" Type="http://schemas.openxmlformats.org/officeDocument/2006/relationships/hyperlink" Target="http://www.uae.ma/Portail/index.php" TargetMode="External"/><Relationship Id="rId1" Type="http://schemas.openxmlformats.org/officeDocument/2006/relationships/slideLayout" Target="../slideLayouts/slideLayout1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gi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almalaurea.it/informa/news/primo-piano/premio-eunis-ad-almalaurea.shtml" TargetMode="External"/><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6898" name="Rectangle 2"/>
          <p:cNvSpPr>
            <a:spLocks noChangeArrowheads="1"/>
          </p:cNvSpPr>
          <p:nvPr/>
        </p:nvSpPr>
        <p:spPr bwMode="auto">
          <a:xfrm>
            <a:off x="395536" y="2636912"/>
            <a:ext cx="8532440" cy="2160239"/>
          </a:xfrm>
          <a:prstGeom prst="rect">
            <a:avLst/>
          </a:prstGeom>
          <a:noFill/>
          <a:ln w="9525">
            <a:noFill/>
            <a:miter lim="800000"/>
            <a:headEnd/>
            <a:tailEnd/>
          </a:ln>
          <a:effectLst/>
        </p:spPr>
        <p:txBody>
          <a:bodyPr anchor="ctr"/>
          <a:lstStyle/>
          <a:p>
            <a:pPr algn="ctr" fontAlgn="base">
              <a:spcBef>
                <a:spcPct val="0"/>
              </a:spcBef>
              <a:spcAft>
                <a:spcPct val="0"/>
              </a:spcAft>
              <a:defRPr/>
            </a:pPr>
            <a:endParaRPr lang="en-GB" sz="1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1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1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1400" dirty="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2400" dirty="0" smtClean="0">
              <a:solidFill>
                <a:srgbClr val="FF9900"/>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2400" dirty="0" smtClean="0">
              <a:solidFill>
                <a:srgbClr val="FF9900"/>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r>
              <a:rPr lang="en-US" sz="2000" b="1" dirty="0" err="1" smtClean="0">
                <a:solidFill>
                  <a:srgbClr val="000099"/>
                </a:solidFill>
                <a:effectLst>
                  <a:outerShdw blurRad="38100" dist="38100" dir="2700000" algn="tl">
                    <a:srgbClr val="C0C0C0"/>
                  </a:outerShdw>
                </a:effectLst>
                <a:latin typeface="Trebuchet MS" pitchFamily="34" charset="0"/>
              </a:rPr>
              <a:t>AlmaLaurea</a:t>
            </a:r>
            <a:r>
              <a:rPr lang="en-US" sz="2000" b="1" dirty="0" smtClean="0">
                <a:solidFill>
                  <a:srgbClr val="000099"/>
                </a:solidFill>
                <a:effectLst>
                  <a:outerShdw blurRad="38100" dist="38100" dir="2700000" algn="tl">
                    <a:srgbClr val="C0C0C0"/>
                  </a:outerShdw>
                </a:effectLst>
                <a:latin typeface="Trebuchet MS" pitchFamily="34" charset="0"/>
              </a:rPr>
              <a:t> workshop: </a:t>
            </a:r>
          </a:p>
          <a:p>
            <a:pPr algn="ctr" fontAlgn="base">
              <a:spcBef>
                <a:spcPct val="0"/>
              </a:spcBef>
              <a:spcAft>
                <a:spcPct val="0"/>
              </a:spcAft>
              <a:defRPr/>
            </a:pPr>
            <a:r>
              <a:rPr lang="en-US" sz="2000" b="1" dirty="0" smtClean="0">
                <a:solidFill>
                  <a:srgbClr val="000099"/>
                </a:solidFill>
                <a:effectLst>
                  <a:outerShdw blurRad="38100" dist="38100" dir="2700000" algn="tl">
                    <a:srgbClr val="C0C0C0"/>
                  </a:outerShdw>
                </a:effectLst>
                <a:latin typeface="Trebuchet MS" pitchFamily="34" charset="0"/>
              </a:rPr>
              <a:t> “Methodological issues and policy implications stemming from the </a:t>
            </a:r>
            <a:r>
              <a:rPr lang="en-US" sz="2000" b="1" dirty="0" err="1" smtClean="0">
                <a:solidFill>
                  <a:srgbClr val="000099"/>
                </a:solidFill>
                <a:effectLst>
                  <a:outerShdw blurRad="38100" dist="38100" dir="2700000" algn="tl">
                    <a:srgbClr val="C0C0C0"/>
                  </a:outerShdw>
                </a:effectLst>
                <a:latin typeface="Trebuchet MS" pitchFamily="34" charset="0"/>
              </a:rPr>
              <a:t>AlmaLaurea</a:t>
            </a:r>
            <a:r>
              <a:rPr lang="en-US" sz="2000" b="1" dirty="0" smtClean="0">
                <a:solidFill>
                  <a:srgbClr val="000099"/>
                </a:solidFill>
                <a:effectLst>
                  <a:outerShdw blurRad="38100" dist="38100" dir="2700000" algn="tl">
                    <a:srgbClr val="C0C0C0"/>
                  </a:outerShdw>
                </a:effectLst>
                <a:latin typeface="Trebuchet MS" pitchFamily="34" charset="0"/>
              </a:rPr>
              <a:t> experience”</a:t>
            </a:r>
          </a:p>
          <a:p>
            <a:pPr algn="ctr" fontAlgn="base">
              <a:spcBef>
                <a:spcPct val="0"/>
              </a:spcBef>
              <a:spcAft>
                <a:spcPct val="0"/>
              </a:spcAft>
              <a:defRPr/>
            </a:pPr>
            <a:endParaRPr lang="en-US" sz="2000" b="1"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000" b="1"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000" b="1"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400" b="1"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1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1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2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1400" dirty="0" smtClean="0">
              <a:solidFill>
                <a:srgbClr val="FF9900"/>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r>
              <a:rPr lang="en-US" sz="1400" dirty="0" smtClean="0">
                <a:solidFill>
                  <a:srgbClr val="FF9900"/>
                </a:solidFill>
                <a:effectLst>
                  <a:outerShdw blurRad="38100" dist="38100" dir="2700000" algn="tl">
                    <a:srgbClr val="C0C0C0"/>
                  </a:outerShdw>
                </a:effectLst>
                <a:latin typeface="Trebuchet MS" pitchFamily="34" charset="0"/>
              </a:rPr>
              <a:t/>
            </a:r>
            <a:br>
              <a:rPr lang="en-US" sz="1400" dirty="0" smtClean="0">
                <a:solidFill>
                  <a:srgbClr val="FF9900"/>
                </a:solidFill>
                <a:effectLst>
                  <a:outerShdw blurRad="38100" dist="38100" dir="2700000" algn="tl">
                    <a:srgbClr val="C0C0C0"/>
                  </a:outerShdw>
                </a:effectLst>
                <a:latin typeface="Trebuchet MS" pitchFamily="34" charset="0"/>
              </a:rPr>
            </a:br>
            <a:endParaRPr lang="en-US" sz="1400" dirty="0" smtClean="0">
              <a:solidFill>
                <a:srgbClr val="FF9900"/>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r>
              <a:rPr lang="en-GB" sz="1400" dirty="0">
                <a:solidFill>
                  <a:srgbClr val="FF9900"/>
                </a:solidFill>
                <a:effectLst>
                  <a:outerShdw blurRad="38100" dist="38100" dir="2700000" algn="tl">
                    <a:srgbClr val="C0C0C0"/>
                  </a:outerShdw>
                </a:effectLst>
                <a:latin typeface="Trebuchet MS" pitchFamily="34" charset="0"/>
              </a:rPr>
              <a:t/>
            </a:r>
            <a:br>
              <a:rPr lang="en-GB" sz="1400" dirty="0">
                <a:solidFill>
                  <a:srgbClr val="FF9900"/>
                </a:solidFill>
                <a:effectLst>
                  <a:outerShdw blurRad="38100" dist="38100" dir="2700000" algn="tl">
                    <a:srgbClr val="C0C0C0"/>
                  </a:outerShdw>
                </a:effectLst>
                <a:latin typeface="Trebuchet MS" pitchFamily="34" charset="0"/>
              </a:rPr>
            </a:br>
            <a:endParaRPr lang="en-GB" sz="1400" dirty="0">
              <a:solidFill>
                <a:srgbClr val="FF9900"/>
              </a:solidFill>
              <a:effectLst>
                <a:outerShdw blurRad="38100" dist="38100" dir="2700000" algn="tl">
                  <a:srgbClr val="C0C0C0"/>
                </a:outerShdw>
              </a:effectLst>
              <a:latin typeface="Trebuchet MS" pitchFamily="34" charset="0"/>
            </a:endParaRPr>
          </a:p>
        </p:txBody>
      </p:sp>
      <p:sp>
        <p:nvSpPr>
          <p:cNvPr id="976899" name="Text Box 3"/>
          <p:cNvSpPr txBox="1">
            <a:spLocks noChangeArrowheads="1"/>
          </p:cNvSpPr>
          <p:nvPr/>
        </p:nvSpPr>
        <p:spPr bwMode="auto">
          <a:xfrm>
            <a:off x="5875338" y="6235701"/>
            <a:ext cx="3243263" cy="461665"/>
          </a:xfrm>
          <a:prstGeom prst="rect">
            <a:avLst/>
          </a:prstGeom>
          <a:noFill/>
          <a:ln w="9525">
            <a:noFill/>
            <a:miter lim="800000"/>
            <a:headEnd/>
            <a:tailEnd/>
          </a:ln>
          <a:effectLst/>
        </p:spPr>
        <p:txBody>
          <a:bodyPr>
            <a:spAutoFit/>
          </a:bodyPr>
          <a:lstStyle/>
          <a:p>
            <a:pPr algn="ctr" fontAlgn="base">
              <a:spcBef>
                <a:spcPct val="50000"/>
              </a:spcBef>
              <a:spcAft>
                <a:spcPct val="0"/>
              </a:spcAft>
              <a:defRPr/>
            </a:pPr>
            <a:r>
              <a:rPr lang="fr-FR" sz="2400" b="1">
                <a:solidFill>
                  <a:srgbClr val="000099"/>
                </a:solidFill>
                <a:effectLst>
                  <a:outerShdw blurRad="38100" dist="38100" dir="2700000" algn="tl">
                    <a:srgbClr val="C0C0C0"/>
                  </a:outerShdw>
                </a:effectLst>
                <a:latin typeface="Trebuchet MS" pitchFamily="34" charset="0"/>
              </a:rPr>
              <a:t>www.almalaurea.net</a:t>
            </a:r>
          </a:p>
        </p:txBody>
      </p:sp>
      <p:pic>
        <p:nvPicPr>
          <p:cNvPr id="4102" name="Picture 9" descr="logoAL_sfondo_bianco"/>
          <p:cNvPicPr>
            <a:picLocks noChangeAspect="1" noChangeArrowheads="1"/>
          </p:cNvPicPr>
          <p:nvPr/>
        </p:nvPicPr>
        <p:blipFill>
          <a:blip r:embed="rId2" cstate="print"/>
          <a:srcRect/>
          <a:stretch>
            <a:fillRect/>
          </a:stretch>
        </p:blipFill>
        <p:spPr bwMode="auto">
          <a:xfrm>
            <a:off x="2293122" y="1260924"/>
            <a:ext cx="4223094" cy="799924"/>
          </a:xfrm>
          <a:prstGeom prst="rect">
            <a:avLst/>
          </a:prstGeom>
          <a:noFill/>
          <a:ln w="9525">
            <a:noFill/>
            <a:miter lim="800000"/>
            <a:headEnd/>
            <a:tailEnd/>
          </a:ln>
        </p:spPr>
      </p:pic>
      <p:sp>
        <p:nvSpPr>
          <p:cNvPr id="5" name="Segnaposto numero diapositiva 4"/>
          <p:cNvSpPr>
            <a:spLocks noGrp="1"/>
          </p:cNvSpPr>
          <p:nvPr>
            <p:ph type="sldNum" sz="quarter" idx="12"/>
          </p:nvPr>
        </p:nvSpPr>
        <p:spPr/>
        <p:txBody>
          <a:bodyPr/>
          <a:lstStyle/>
          <a:p>
            <a:pPr>
              <a:defRPr/>
            </a:pPr>
            <a:fld id="{E7AA14C7-5C3E-4FB7-BDAE-305BE1420987}" type="slidenum">
              <a:rPr lang="fr-FR" smtClean="0"/>
              <a:pPr>
                <a:defRPr/>
              </a:pPr>
              <a:t>1</a:t>
            </a:fld>
            <a:endParaRPr lang="fr-FR" dirty="0"/>
          </a:p>
        </p:txBody>
      </p:sp>
      <p:sp>
        <p:nvSpPr>
          <p:cNvPr id="6" name="Rettangolo 5"/>
          <p:cNvSpPr/>
          <p:nvPr/>
        </p:nvSpPr>
        <p:spPr>
          <a:xfrm>
            <a:off x="683568" y="0"/>
            <a:ext cx="7776864" cy="923330"/>
          </a:xfrm>
          <a:prstGeom prst="rect">
            <a:avLst/>
          </a:prstGeom>
        </p:spPr>
        <p:txBody>
          <a:bodyPr wrap="square">
            <a:spAutoFit/>
          </a:bodyPr>
          <a:lstStyle/>
          <a:p>
            <a:pPr algn="ctr"/>
            <a:r>
              <a:rPr lang="en-US" dirty="0" smtClean="0">
                <a:solidFill>
                  <a:schemeClr val="accent6"/>
                </a:solidFill>
              </a:rPr>
              <a:t>International Conference on "Experience with Link and Match in Higher Education: Result of Tracer Studies Worldwide" </a:t>
            </a:r>
          </a:p>
          <a:p>
            <a:pPr algn="ctr"/>
            <a:r>
              <a:rPr lang="en-US" dirty="0" smtClean="0">
                <a:solidFill>
                  <a:schemeClr val="accent6"/>
                </a:solidFill>
              </a:rPr>
              <a:t>(EXLIMA, Bali, 22 – 23 October 2012)</a:t>
            </a:r>
            <a:endParaRPr lang="en-US" dirty="0">
              <a:solidFill>
                <a:schemeClr val="accent6"/>
              </a:solidFill>
              <a:hlinkClick r:id="rId3"/>
            </a:endParaRPr>
          </a:p>
        </p:txBody>
      </p:sp>
    </p:spTree>
  </p:cSld>
  <p:clrMapOvr>
    <a:masterClrMapping/>
  </p:clrMapOvr>
  <p:transition spd="med">
    <p:spli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effectLst/>
              </a:rPr>
              <a:t>The AL database: </a:t>
            </a:r>
            <a:br>
              <a:rPr lang="en-US" dirty="0" smtClean="0">
                <a:effectLst/>
              </a:rPr>
            </a:br>
            <a:r>
              <a:rPr lang="en-US" dirty="0" smtClean="0">
                <a:effectLst/>
              </a:rPr>
              <a:t>documentation collection method and use</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10</a:t>
            </a:fld>
            <a:endParaRPr lang="it-IT"/>
          </a:p>
        </p:txBody>
      </p:sp>
      <p:pic>
        <p:nvPicPr>
          <p:cNvPr id="82" name="Picture 2" descr="2008-05-23_17-44-17-557"/>
          <p:cNvPicPr>
            <a:picLocks noChangeAspect="1" noChangeArrowheads="1"/>
          </p:cNvPicPr>
          <p:nvPr/>
        </p:nvPicPr>
        <p:blipFill>
          <a:blip r:embed="rId2" cstate="print"/>
          <a:srcRect r="16609" b="3937"/>
          <a:stretch>
            <a:fillRect/>
          </a:stretch>
        </p:blipFill>
        <p:spPr bwMode="auto">
          <a:xfrm>
            <a:off x="3260725" y="2738438"/>
            <a:ext cx="2270125" cy="1962150"/>
          </a:xfrm>
          <a:prstGeom prst="rect">
            <a:avLst/>
          </a:prstGeom>
          <a:noFill/>
          <a:ln w="9525">
            <a:noFill/>
            <a:miter lim="800000"/>
            <a:headEnd/>
            <a:tailEnd/>
          </a:ln>
        </p:spPr>
      </p:pic>
      <p:grpSp>
        <p:nvGrpSpPr>
          <p:cNvPr id="83" name="Group 3"/>
          <p:cNvGrpSpPr>
            <a:grpSpLocks/>
          </p:cNvGrpSpPr>
          <p:nvPr/>
        </p:nvGrpSpPr>
        <p:grpSpPr bwMode="auto">
          <a:xfrm>
            <a:off x="6896100" y="1011238"/>
            <a:ext cx="1701800" cy="2227262"/>
            <a:chOff x="2493" y="2455"/>
            <a:chExt cx="1072" cy="1403"/>
          </a:xfrm>
        </p:grpSpPr>
        <p:pic>
          <p:nvPicPr>
            <p:cNvPr id="84" name="Picture 4"/>
            <p:cNvPicPr>
              <a:picLocks noChangeAspect="1" noChangeArrowheads="1"/>
            </p:cNvPicPr>
            <p:nvPr/>
          </p:nvPicPr>
          <p:blipFill>
            <a:blip r:embed="rId3" cstate="print"/>
            <a:srcRect/>
            <a:stretch>
              <a:fillRect/>
            </a:stretch>
          </p:blipFill>
          <p:spPr bwMode="auto">
            <a:xfrm>
              <a:off x="2493" y="2455"/>
              <a:ext cx="540" cy="924"/>
            </a:xfrm>
            <a:prstGeom prst="rect">
              <a:avLst/>
            </a:prstGeom>
            <a:noFill/>
            <a:ln w="9525">
              <a:noFill/>
              <a:miter lim="800000"/>
              <a:headEnd/>
              <a:tailEnd/>
            </a:ln>
          </p:spPr>
        </p:pic>
        <p:pic>
          <p:nvPicPr>
            <p:cNvPr id="85" name="Picture 5"/>
            <p:cNvPicPr>
              <a:picLocks noChangeAspect="1" noChangeArrowheads="1"/>
            </p:cNvPicPr>
            <p:nvPr/>
          </p:nvPicPr>
          <p:blipFill>
            <a:blip r:embed="rId3" cstate="print"/>
            <a:srcRect/>
            <a:stretch>
              <a:fillRect/>
            </a:stretch>
          </p:blipFill>
          <p:spPr bwMode="auto">
            <a:xfrm>
              <a:off x="2663" y="2583"/>
              <a:ext cx="540" cy="924"/>
            </a:xfrm>
            <a:prstGeom prst="rect">
              <a:avLst/>
            </a:prstGeom>
            <a:noFill/>
            <a:ln w="9525">
              <a:noFill/>
              <a:miter lim="800000"/>
              <a:headEnd/>
              <a:tailEnd/>
            </a:ln>
          </p:spPr>
        </p:pic>
        <p:pic>
          <p:nvPicPr>
            <p:cNvPr id="86" name="Picture 6"/>
            <p:cNvPicPr>
              <a:picLocks noChangeAspect="1" noChangeArrowheads="1"/>
            </p:cNvPicPr>
            <p:nvPr/>
          </p:nvPicPr>
          <p:blipFill>
            <a:blip r:embed="rId3" cstate="print"/>
            <a:srcRect/>
            <a:stretch>
              <a:fillRect/>
            </a:stretch>
          </p:blipFill>
          <p:spPr bwMode="auto">
            <a:xfrm>
              <a:off x="2833" y="2721"/>
              <a:ext cx="540" cy="924"/>
            </a:xfrm>
            <a:prstGeom prst="rect">
              <a:avLst/>
            </a:prstGeom>
            <a:noFill/>
            <a:ln w="9525">
              <a:noFill/>
              <a:miter lim="800000"/>
              <a:headEnd/>
              <a:tailEnd/>
            </a:ln>
          </p:spPr>
        </p:pic>
        <p:pic>
          <p:nvPicPr>
            <p:cNvPr id="87" name="Picture 7"/>
            <p:cNvPicPr>
              <a:picLocks noChangeAspect="1" noChangeArrowheads="1"/>
            </p:cNvPicPr>
            <p:nvPr/>
          </p:nvPicPr>
          <p:blipFill>
            <a:blip r:embed="rId3" cstate="print"/>
            <a:srcRect/>
            <a:stretch>
              <a:fillRect/>
            </a:stretch>
          </p:blipFill>
          <p:spPr bwMode="auto">
            <a:xfrm>
              <a:off x="3025" y="2934"/>
              <a:ext cx="540" cy="924"/>
            </a:xfrm>
            <a:prstGeom prst="rect">
              <a:avLst/>
            </a:prstGeom>
            <a:noFill/>
            <a:ln w="9525">
              <a:noFill/>
              <a:miter lim="800000"/>
              <a:headEnd/>
              <a:tailEnd/>
            </a:ln>
          </p:spPr>
        </p:pic>
      </p:grpSp>
      <p:grpSp>
        <p:nvGrpSpPr>
          <p:cNvPr id="88" name="Group 8"/>
          <p:cNvGrpSpPr>
            <a:grpSpLocks/>
          </p:cNvGrpSpPr>
          <p:nvPr/>
        </p:nvGrpSpPr>
        <p:grpSpPr bwMode="auto">
          <a:xfrm>
            <a:off x="933454" y="2012950"/>
            <a:ext cx="2287591" cy="920750"/>
            <a:chOff x="628" y="1292"/>
            <a:chExt cx="1441" cy="580"/>
          </a:xfrm>
        </p:grpSpPr>
        <p:sp>
          <p:nvSpPr>
            <p:cNvPr id="89" name="Line 9"/>
            <p:cNvSpPr>
              <a:spLocks noChangeShapeType="1"/>
            </p:cNvSpPr>
            <p:nvPr/>
          </p:nvSpPr>
          <p:spPr bwMode="auto">
            <a:xfrm>
              <a:off x="1483" y="1292"/>
              <a:ext cx="586" cy="563"/>
            </a:xfrm>
            <a:prstGeom prst="line">
              <a:avLst/>
            </a:prstGeom>
            <a:noFill/>
            <a:ln w="57150">
              <a:solidFill>
                <a:srgbClr val="0000FF"/>
              </a:solidFill>
              <a:round/>
              <a:headEnd/>
              <a:tailEnd type="triangle" w="lg" len="med"/>
            </a:ln>
          </p:spPr>
          <p:txBody>
            <a:bodyPr wrap="none" anchor="ctr"/>
            <a:lstStyle/>
            <a:p>
              <a:endParaRPr lang="it-IT"/>
            </a:p>
          </p:txBody>
        </p:sp>
        <p:sp>
          <p:nvSpPr>
            <p:cNvPr id="90" name="Text Box 10"/>
            <p:cNvSpPr txBox="1">
              <a:spLocks noChangeArrowheads="1"/>
            </p:cNvSpPr>
            <p:nvPr/>
          </p:nvSpPr>
          <p:spPr bwMode="auto">
            <a:xfrm>
              <a:off x="628" y="1620"/>
              <a:ext cx="1176" cy="252"/>
            </a:xfrm>
            <a:prstGeom prst="rect">
              <a:avLst/>
            </a:prstGeom>
            <a:noFill/>
            <a:ln w="9525">
              <a:noFill/>
              <a:miter lim="800000"/>
              <a:headEnd/>
              <a:tailEnd/>
            </a:ln>
          </p:spPr>
          <p:txBody>
            <a:bodyPr wrap="none">
              <a:spAutoFit/>
            </a:bodyPr>
            <a:lstStyle/>
            <a:p>
              <a:pPr algn="ctr"/>
              <a:r>
                <a:rPr lang="it-IT" sz="2000" dirty="0" err="1" smtClean="0">
                  <a:solidFill>
                    <a:srgbClr val="FF0000"/>
                  </a:solidFill>
                </a:rPr>
                <a:t>questionnaire</a:t>
              </a:r>
              <a:endParaRPr lang="it-IT" sz="2000" dirty="0">
                <a:solidFill>
                  <a:srgbClr val="FF0000"/>
                </a:solidFill>
              </a:endParaRPr>
            </a:p>
          </p:txBody>
        </p:sp>
      </p:grpSp>
      <p:grpSp>
        <p:nvGrpSpPr>
          <p:cNvPr id="91" name="Group 11"/>
          <p:cNvGrpSpPr>
            <a:grpSpLocks/>
          </p:cNvGrpSpPr>
          <p:nvPr/>
        </p:nvGrpSpPr>
        <p:grpSpPr bwMode="auto">
          <a:xfrm>
            <a:off x="2071688" y="4070350"/>
            <a:ext cx="1635125" cy="1033463"/>
            <a:chOff x="1305" y="2549"/>
            <a:chExt cx="1243" cy="664"/>
          </a:xfrm>
        </p:grpSpPr>
        <p:sp>
          <p:nvSpPr>
            <p:cNvPr id="92" name="Line 12"/>
            <p:cNvSpPr>
              <a:spLocks noChangeShapeType="1"/>
            </p:cNvSpPr>
            <p:nvPr/>
          </p:nvSpPr>
          <p:spPr bwMode="auto">
            <a:xfrm flipV="1">
              <a:off x="1333" y="2549"/>
              <a:ext cx="897" cy="395"/>
            </a:xfrm>
            <a:prstGeom prst="line">
              <a:avLst/>
            </a:prstGeom>
            <a:noFill/>
            <a:ln w="57150">
              <a:solidFill>
                <a:srgbClr val="0000FF"/>
              </a:solidFill>
              <a:round/>
              <a:headEnd/>
              <a:tailEnd type="triangle" w="lg" len="med"/>
            </a:ln>
          </p:spPr>
          <p:txBody>
            <a:bodyPr wrap="none" anchor="ctr"/>
            <a:lstStyle/>
            <a:p>
              <a:endParaRPr lang="it-IT"/>
            </a:p>
          </p:txBody>
        </p:sp>
        <p:sp>
          <p:nvSpPr>
            <p:cNvPr id="93" name="Text Box 13"/>
            <p:cNvSpPr txBox="1">
              <a:spLocks noChangeArrowheads="1"/>
            </p:cNvSpPr>
            <p:nvPr/>
          </p:nvSpPr>
          <p:spPr bwMode="auto">
            <a:xfrm>
              <a:off x="1305" y="2956"/>
              <a:ext cx="1243" cy="257"/>
            </a:xfrm>
            <a:prstGeom prst="rect">
              <a:avLst/>
            </a:prstGeom>
            <a:noFill/>
            <a:ln w="9525">
              <a:noFill/>
              <a:miter lim="800000"/>
              <a:headEnd/>
              <a:tailEnd/>
            </a:ln>
          </p:spPr>
          <p:txBody>
            <a:bodyPr wrap="none">
              <a:spAutoFit/>
            </a:bodyPr>
            <a:lstStyle/>
            <a:p>
              <a:r>
                <a:rPr lang="it-IT" sz="2000">
                  <a:solidFill>
                    <a:srgbClr val="FF0000"/>
                  </a:solidFill>
                </a:rPr>
                <a:t>certification</a:t>
              </a:r>
            </a:p>
          </p:txBody>
        </p:sp>
      </p:grpSp>
      <p:grpSp>
        <p:nvGrpSpPr>
          <p:cNvPr id="94" name="Group 14"/>
          <p:cNvGrpSpPr>
            <a:grpSpLocks/>
          </p:cNvGrpSpPr>
          <p:nvPr/>
        </p:nvGrpSpPr>
        <p:grpSpPr bwMode="auto">
          <a:xfrm>
            <a:off x="5562600" y="2182813"/>
            <a:ext cx="3786188" cy="1693862"/>
            <a:chOff x="3874" y="1900"/>
            <a:chExt cx="1929" cy="1067"/>
          </a:xfrm>
        </p:grpSpPr>
        <p:sp>
          <p:nvSpPr>
            <p:cNvPr id="95" name="Line 15"/>
            <p:cNvSpPr>
              <a:spLocks noChangeShapeType="1"/>
            </p:cNvSpPr>
            <p:nvPr/>
          </p:nvSpPr>
          <p:spPr bwMode="auto">
            <a:xfrm flipV="1">
              <a:off x="3874" y="1900"/>
              <a:ext cx="672" cy="352"/>
            </a:xfrm>
            <a:prstGeom prst="line">
              <a:avLst/>
            </a:prstGeom>
            <a:noFill/>
            <a:ln w="57150">
              <a:solidFill>
                <a:srgbClr val="0000FF"/>
              </a:solidFill>
              <a:round/>
              <a:headEnd/>
              <a:tailEnd type="triangle" w="lg" len="med"/>
            </a:ln>
          </p:spPr>
          <p:txBody>
            <a:bodyPr wrap="none" anchor="ctr"/>
            <a:lstStyle/>
            <a:p>
              <a:endParaRPr lang="it-IT"/>
            </a:p>
          </p:txBody>
        </p:sp>
        <p:sp>
          <p:nvSpPr>
            <p:cNvPr id="96" name="Text Box 16"/>
            <p:cNvSpPr txBox="1">
              <a:spLocks noChangeArrowheads="1"/>
            </p:cNvSpPr>
            <p:nvPr/>
          </p:nvSpPr>
          <p:spPr bwMode="auto">
            <a:xfrm>
              <a:off x="3956" y="2133"/>
              <a:ext cx="1847" cy="834"/>
            </a:xfrm>
            <a:prstGeom prst="rect">
              <a:avLst/>
            </a:prstGeom>
            <a:noFill/>
            <a:ln w="9525">
              <a:noFill/>
              <a:miter lim="800000"/>
              <a:headEnd/>
              <a:tailEnd/>
            </a:ln>
          </p:spPr>
          <p:txBody>
            <a:bodyPr>
              <a:spAutoFit/>
            </a:bodyPr>
            <a:lstStyle/>
            <a:p>
              <a:pPr algn="ctr"/>
              <a:r>
                <a:rPr lang="en-US" sz="2000" dirty="0" smtClean="0">
                  <a:solidFill>
                    <a:srgbClr val="FF0000"/>
                  </a:solidFill>
                </a:rPr>
                <a:t>CV  to companies</a:t>
              </a:r>
              <a:br>
                <a:rPr lang="en-US" sz="2000" dirty="0" smtClean="0">
                  <a:solidFill>
                    <a:srgbClr val="FF0000"/>
                  </a:solidFill>
                </a:rPr>
              </a:br>
              <a:r>
                <a:rPr lang="en-US" sz="2000" dirty="0" smtClean="0">
                  <a:solidFill>
                    <a:srgbClr val="FF0000"/>
                  </a:solidFill>
                </a:rPr>
                <a:t>and professional firms in Italy and abroad</a:t>
              </a:r>
            </a:p>
            <a:p>
              <a:pPr algn="ctr"/>
              <a:r>
                <a:rPr lang="it-IT" sz="2000" dirty="0" smtClean="0">
                  <a:solidFill>
                    <a:srgbClr val="FF0000"/>
                  </a:solidFill>
                </a:rPr>
                <a:t> </a:t>
              </a:r>
              <a:endParaRPr lang="it-IT" sz="2000" dirty="0">
                <a:solidFill>
                  <a:srgbClr val="FF0000"/>
                </a:solidFill>
              </a:endParaRPr>
            </a:p>
          </p:txBody>
        </p:sp>
      </p:grpSp>
      <p:grpSp>
        <p:nvGrpSpPr>
          <p:cNvPr id="97" name="Group 17"/>
          <p:cNvGrpSpPr>
            <a:grpSpLocks/>
          </p:cNvGrpSpPr>
          <p:nvPr/>
        </p:nvGrpSpPr>
        <p:grpSpPr bwMode="auto">
          <a:xfrm>
            <a:off x="174625" y="928688"/>
            <a:ext cx="2024063" cy="1701800"/>
            <a:chOff x="110" y="585"/>
            <a:chExt cx="1275" cy="1072"/>
          </a:xfrm>
        </p:grpSpPr>
        <p:pic>
          <p:nvPicPr>
            <p:cNvPr id="98" name="Picture 18"/>
            <p:cNvPicPr>
              <a:picLocks noChangeAspect="1" noChangeArrowheads="1"/>
            </p:cNvPicPr>
            <p:nvPr/>
          </p:nvPicPr>
          <p:blipFill>
            <a:blip r:embed="rId4" cstate="print"/>
            <a:srcRect/>
            <a:stretch>
              <a:fillRect/>
            </a:stretch>
          </p:blipFill>
          <p:spPr bwMode="auto">
            <a:xfrm>
              <a:off x="110" y="914"/>
              <a:ext cx="1275" cy="743"/>
            </a:xfrm>
            <a:prstGeom prst="rect">
              <a:avLst/>
            </a:prstGeom>
            <a:noFill/>
            <a:ln w="9525">
              <a:noFill/>
              <a:miter lim="800000"/>
              <a:headEnd/>
              <a:tailEnd/>
            </a:ln>
          </p:spPr>
        </p:pic>
        <p:sp>
          <p:nvSpPr>
            <p:cNvPr id="99" name="Text Box 19"/>
            <p:cNvSpPr txBox="1">
              <a:spLocks noChangeArrowheads="1"/>
            </p:cNvSpPr>
            <p:nvPr/>
          </p:nvSpPr>
          <p:spPr bwMode="auto">
            <a:xfrm>
              <a:off x="366" y="585"/>
              <a:ext cx="835" cy="233"/>
            </a:xfrm>
            <a:prstGeom prst="rect">
              <a:avLst/>
            </a:prstGeom>
            <a:noFill/>
            <a:ln w="9525">
              <a:noFill/>
              <a:miter lim="800000"/>
              <a:headEnd/>
              <a:tailEnd/>
            </a:ln>
          </p:spPr>
          <p:txBody>
            <a:bodyPr wrap="none">
              <a:spAutoFit/>
            </a:bodyPr>
            <a:lstStyle/>
            <a:p>
              <a:pPr algn="ctr"/>
              <a:r>
                <a:rPr lang="fr-FR" b="1" dirty="0" err="1" smtClean="0">
                  <a:solidFill>
                    <a:srgbClr val="003399"/>
                  </a:solidFill>
                </a:rPr>
                <a:t>Graduates</a:t>
              </a:r>
              <a:endParaRPr lang="fr-FR" b="1" dirty="0">
                <a:solidFill>
                  <a:srgbClr val="003399"/>
                </a:solidFill>
              </a:endParaRPr>
            </a:p>
          </p:txBody>
        </p:sp>
      </p:grpSp>
      <p:grpSp>
        <p:nvGrpSpPr>
          <p:cNvPr id="100" name="Group 29"/>
          <p:cNvGrpSpPr>
            <a:grpSpLocks/>
          </p:cNvGrpSpPr>
          <p:nvPr/>
        </p:nvGrpSpPr>
        <p:grpSpPr bwMode="auto">
          <a:xfrm>
            <a:off x="6138863" y="3914775"/>
            <a:ext cx="2749550" cy="2670175"/>
            <a:chOff x="3867" y="2539"/>
            <a:chExt cx="1732" cy="1682"/>
          </a:xfrm>
        </p:grpSpPr>
        <p:pic>
          <p:nvPicPr>
            <p:cNvPr id="101" name="Picture 21"/>
            <p:cNvPicPr>
              <a:picLocks noChangeAspect="1" noChangeArrowheads="1"/>
            </p:cNvPicPr>
            <p:nvPr/>
          </p:nvPicPr>
          <p:blipFill>
            <a:blip r:embed="rId5" cstate="print"/>
            <a:srcRect/>
            <a:stretch>
              <a:fillRect/>
            </a:stretch>
          </p:blipFill>
          <p:spPr bwMode="auto">
            <a:xfrm>
              <a:off x="4178" y="2539"/>
              <a:ext cx="1421" cy="1066"/>
            </a:xfrm>
            <a:prstGeom prst="rect">
              <a:avLst/>
            </a:prstGeom>
            <a:noFill/>
            <a:ln w="9525">
              <a:noFill/>
              <a:miter lim="800000"/>
              <a:headEnd/>
              <a:tailEnd/>
            </a:ln>
          </p:spPr>
        </p:pic>
        <p:pic>
          <p:nvPicPr>
            <p:cNvPr id="102" name="Picture 22"/>
            <p:cNvPicPr>
              <a:picLocks noChangeAspect="1" noChangeArrowheads="1"/>
            </p:cNvPicPr>
            <p:nvPr/>
          </p:nvPicPr>
          <p:blipFill>
            <a:blip r:embed="rId6" cstate="print"/>
            <a:srcRect/>
            <a:stretch>
              <a:fillRect/>
            </a:stretch>
          </p:blipFill>
          <p:spPr bwMode="auto">
            <a:xfrm>
              <a:off x="3957" y="2885"/>
              <a:ext cx="1376" cy="1032"/>
            </a:xfrm>
            <a:prstGeom prst="rect">
              <a:avLst/>
            </a:prstGeom>
            <a:noFill/>
            <a:ln w="9525">
              <a:noFill/>
              <a:miter lim="800000"/>
              <a:headEnd/>
              <a:tailEnd/>
            </a:ln>
          </p:spPr>
        </p:pic>
        <p:sp>
          <p:nvSpPr>
            <p:cNvPr id="103" name="Text Box 23"/>
            <p:cNvSpPr txBox="1">
              <a:spLocks noChangeArrowheads="1"/>
            </p:cNvSpPr>
            <p:nvPr/>
          </p:nvSpPr>
          <p:spPr bwMode="auto">
            <a:xfrm>
              <a:off x="3867" y="3775"/>
              <a:ext cx="1528" cy="446"/>
            </a:xfrm>
            <a:prstGeom prst="rect">
              <a:avLst/>
            </a:prstGeom>
            <a:noFill/>
            <a:ln w="9525">
              <a:noFill/>
              <a:miter lim="800000"/>
              <a:headEnd/>
              <a:tailEnd/>
            </a:ln>
          </p:spPr>
          <p:txBody>
            <a:bodyPr wrap="none">
              <a:spAutoFit/>
            </a:bodyPr>
            <a:lstStyle/>
            <a:p>
              <a:pPr algn="ctr"/>
              <a:r>
                <a:rPr lang="fr-FR" sz="2000" dirty="0" err="1" smtClean="0">
                  <a:solidFill>
                    <a:srgbClr val="FF0000"/>
                  </a:solidFill>
                </a:rPr>
                <a:t>Statistics</a:t>
              </a:r>
              <a:r>
                <a:rPr lang="fr-FR" sz="2000" dirty="0" smtClean="0">
                  <a:solidFill>
                    <a:srgbClr val="FF0000"/>
                  </a:solidFill>
                </a:rPr>
                <a:t> for </a:t>
              </a:r>
            </a:p>
            <a:p>
              <a:pPr algn="ctr"/>
              <a:r>
                <a:rPr lang="fr-FR" sz="2000" dirty="0" err="1" smtClean="0">
                  <a:solidFill>
                    <a:srgbClr val="FF0000"/>
                  </a:solidFill>
                </a:rPr>
                <a:t>Quality</a:t>
              </a:r>
              <a:r>
                <a:rPr lang="fr-FR" sz="2000" dirty="0" smtClean="0">
                  <a:solidFill>
                    <a:srgbClr val="FF0000"/>
                  </a:solidFill>
                </a:rPr>
                <a:t> Assurance</a:t>
              </a:r>
            </a:p>
          </p:txBody>
        </p:sp>
      </p:grpSp>
      <p:sp>
        <p:nvSpPr>
          <p:cNvPr id="104" name="Line 24"/>
          <p:cNvSpPr>
            <a:spLocks noChangeShapeType="1"/>
          </p:cNvSpPr>
          <p:nvPr/>
        </p:nvSpPr>
        <p:spPr bwMode="auto">
          <a:xfrm>
            <a:off x="5465763" y="4576763"/>
            <a:ext cx="1255712" cy="863600"/>
          </a:xfrm>
          <a:prstGeom prst="line">
            <a:avLst/>
          </a:prstGeom>
          <a:noFill/>
          <a:ln w="57150">
            <a:solidFill>
              <a:srgbClr val="0000FF"/>
            </a:solidFill>
            <a:round/>
            <a:headEnd/>
            <a:tailEnd type="triangle" w="lg" len="med"/>
          </a:ln>
        </p:spPr>
        <p:txBody>
          <a:bodyPr wrap="none" anchor="ctr"/>
          <a:lstStyle/>
          <a:p>
            <a:endParaRPr lang="it-IT"/>
          </a:p>
        </p:txBody>
      </p:sp>
      <p:grpSp>
        <p:nvGrpSpPr>
          <p:cNvPr id="105" name="Group 25"/>
          <p:cNvGrpSpPr>
            <a:grpSpLocks/>
          </p:cNvGrpSpPr>
          <p:nvPr/>
        </p:nvGrpSpPr>
        <p:grpSpPr bwMode="auto">
          <a:xfrm>
            <a:off x="217488" y="3900488"/>
            <a:ext cx="1944687" cy="2416175"/>
            <a:chOff x="137" y="2457"/>
            <a:chExt cx="1225" cy="1522"/>
          </a:xfrm>
        </p:grpSpPr>
        <p:sp>
          <p:nvSpPr>
            <p:cNvPr id="106" name="Text Box 26"/>
            <p:cNvSpPr txBox="1">
              <a:spLocks noChangeArrowheads="1"/>
            </p:cNvSpPr>
            <p:nvPr/>
          </p:nvSpPr>
          <p:spPr bwMode="auto">
            <a:xfrm>
              <a:off x="348" y="3572"/>
              <a:ext cx="819" cy="407"/>
            </a:xfrm>
            <a:prstGeom prst="rect">
              <a:avLst/>
            </a:prstGeom>
            <a:noFill/>
            <a:ln w="9525">
              <a:noFill/>
              <a:miter lim="800000"/>
              <a:headEnd/>
              <a:tailEnd/>
            </a:ln>
          </p:spPr>
          <p:txBody>
            <a:bodyPr wrap="none">
              <a:spAutoFit/>
            </a:bodyPr>
            <a:lstStyle/>
            <a:p>
              <a:pPr algn="ctr"/>
              <a:r>
                <a:rPr lang="it-IT" b="1" dirty="0" err="1" smtClean="0">
                  <a:solidFill>
                    <a:srgbClr val="003399"/>
                  </a:solidFill>
                </a:rPr>
                <a:t>University</a:t>
              </a:r>
              <a:endParaRPr lang="it-IT" b="1" dirty="0">
                <a:solidFill>
                  <a:srgbClr val="003399"/>
                </a:solidFill>
              </a:endParaRPr>
            </a:p>
            <a:p>
              <a:pPr algn="ctr"/>
              <a:endParaRPr lang="it-IT" dirty="0">
                <a:solidFill>
                  <a:srgbClr val="003399"/>
                </a:solidFill>
              </a:endParaRPr>
            </a:p>
          </p:txBody>
        </p:sp>
        <p:pic>
          <p:nvPicPr>
            <p:cNvPr id="107" name="Picture 27"/>
            <p:cNvPicPr>
              <a:picLocks noChangeAspect="1" noChangeArrowheads="1"/>
            </p:cNvPicPr>
            <p:nvPr/>
          </p:nvPicPr>
          <p:blipFill>
            <a:blip r:embed="rId7" cstate="print"/>
            <a:srcRect/>
            <a:stretch>
              <a:fillRect/>
            </a:stretch>
          </p:blipFill>
          <p:spPr bwMode="auto">
            <a:xfrm>
              <a:off x="137" y="2457"/>
              <a:ext cx="1225" cy="1073"/>
            </a:xfrm>
            <a:prstGeom prst="rect">
              <a:avLst/>
            </a:prstGeom>
            <a:noFill/>
            <a:ln w="9525">
              <a:noFill/>
              <a:miter lim="800000"/>
              <a:headEnd/>
              <a:tailEnd/>
            </a:ln>
          </p:spPr>
        </p:pic>
      </p:grpSp>
      <p:sp>
        <p:nvSpPr>
          <p:cNvPr id="108" name="Text Box 30"/>
          <p:cNvSpPr txBox="1">
            <a:spLocks noChangeArrowheads="1"/>
          </p:cNvSpPr>
          <p:nvPr/>
        </p:nvSpPr>
        <p:spPr bwMode="auto">
          <a:xfrm>
            <a:off x="3001963" y="3238500"/>
            <a:ext cx="2816225" cy="584200"/>
          </a:xfrm>
          <a:prstGeom prst="rect">
            <a:avLst/>
          </a:prstGeom>
          <a:noFill/>
          <a:ln w="9525">
            <a:noFill/>
            <a:miter lim="800000"/>
            <a:headEnd/>
            <a:tailEnd/>
          </a:ln>
        </p:spPr>
        <p:txBody>
          <a:bodyPr>
            <a:spAutoFit/>
          </a:bodyPr>
          <a:lstStyle/>
          <a:p>
            <a:pPr algn="ctr">
              <a:spcBef>
                <a:spcPct val="50000"/>
              </a:spcBef>
            </a:pPr>
            <a:r>
              <a:rPr lang="it-IT" sz="3200">
                <a:solidFill>
                  <a:schemeClr val="bg1"/>
                </a:solidFill>
              </a:rPr>
              <a:t>AlmaLaurea</a:t>
            </a:r>
          </a:p>
        </p:txBody>
      </p:sp>
      <p:sp>
        <p:nvSpPr>
          <p:cNvPr id="109" name="Rettangolo 108"/>
          <p:cNvSpPr/>
          <p:nvPr/>
        </p:nvSpPr>
        <p:spPr bwMode="auto">
          <a:xfrm>
            <a:off x="2270871" y="5163110"/>
            <a:ext cx="1276350" cy="676275"/>
          </a:xfrm>
          <a:prstGeom prst="rect">
            <a:avLst/>
          </a:prstGeom>
          <a:noFill/>
          <a:ln w="9525" cap="flat" cmpd="sng" algn="ctr">
            <a:noFill/>
            <a:prstDash val="solid"/>
            <a:round/>
            <a:headEnd type="none" w="med" len="med"/>
            <a:tailEnd type="none" w="med" len="med"/>
          </a:ln>
          <a:effectLst/>
        </p:spPr>
        <p:txBody>
          <a:bodyPr wrap="none" anchor="ctr"/>
          <a:lstStyle/>
          <a:p>
            <a:pPr algn="ctr">
              <a:lnSpc>
                <a:spcPct val="150000"/>
              </a:lnSpc>
              <a:defRPr/>
            </a:pPr>
            <a:r>
              <a:rPr lang="it-IT" sz="3200" dirty="0">
                <a:ln w="17780" cmpd="sng">
                  <a:solidFill>
                    <a:srgbClr val="FFFFFF"/>
                  </a:solidFill>
                  <a:prstDash val="solid"/>
                  <a:miter lim="800000"/>
                </a:ln>
                <a:solidFill>
                  <a:srgbClr val="FF0000"/>
                </a:solidFill>
                <a:effectLst>
                  <a:outerShdw blurRad="50800" algn="tl" rotWithShape="0">
                    <a:srgbClr val="000000"/>
                  </a:outerShdw>
                </a:effectLst>
                <a:cs typeface="+mn-cs"/>
              </a:rPr>
              <a:t>100%</a:t>
            </a:r>
          </a:p>
        </p:txBody>
      </p:sp>
      <p:sp>
        <p:nvSpPr>
          <p:cNvPr id="110" name="Rettangolo 109"/>
          <p:cNvSpPr/>
          <p:nvPr/>
        </p:nvSpPr>
        <p:spPr bwMode="auto">
          <a:xfrm>
            <a:off x="2159934" y="1262903"/>
            <a:ext cx="1276350" cy="676275"/>
          </a:xfrm>
          <a:prstGeom prst="rect">
            <a:avLst/>
          </a:prstGeom>
          <a:noFill/>
          <a:ln w="9525" cap="flat" cmpd="sng" algn="ctr">
            <a:noFill/>
            <a:prstDash val="solid"/>
            <a:round/>
            <a:headEnd type="none" w="med" len="med"/>
            <a:tailEnd type="none" w="med" len="med"/>
          </a:ln>
          <a:effectLst/>
        </p:spPr>
        <p:txBody>
          <a:bodyPr wrap="none" anchor="ctr"/>
          <a:lstStyle/>
          <a:p>
            <a:pPr algn="ctr">
              <a:lnSpc>
                <a:spcPct val="150000"/>
              </a:lnSpc>
              <a:defRPr/>
            </a:pPr>
            <a:r>
              <a:rPr lang="it-IT" sz="3200" dirty="0">
                <a:ln w="17780" cmpd="sng">
                  <a:solidFill>
                    <a:srgbClr val="FFFFFF"/>
                  </a:solidFill>
                  <a:prstDash val="solid"/>
                  <a:miter lim="800000"/>
                </a:ln>
                <a:solidFill>
                  <a:srgbClr val="FF0000"/>
                </a:solidFill>
                <a:effectLst>
                  <a:outerShdw blurRad="50800" algn="tl" rotWithShape="0">
                    <a:srgbClr val="000000"/>
                  </a:outerShdw>
                </a:effectLst>
                <a:cs typeface="+mn-cs"/>
              </a:rPr>
              <a:t>92%</a:t>
            </a:r>
          </a:p>
        </p:txBody>
      </p:sp>
      <p:sp>
        <p:nvSpPr>
          <p:cNvPr id="111" name="Segnaposto numero diapositiva 33"/>
          <p:cNvSpPr txBox="1">
            <a:spLocks/>
          </p:cNvSpPr>
          <p:nvPr/>
        </p:nvSpPr>
        <p:spPr bwMode="auto">
          <a:xfrm>
            <a:off x="6769100" y="63595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7AA14C7-5C3E-4FB7-BDAE-305BE1420987}" type="slidenum">
              <a:rPr kumimoji="0" lang="fr-FR" sz="1400" b="0" i="0" u="none" strike="noStrike" kern="1200" cap="none" spc="0" normalizeH="0" baseline="0" noProof="0" smtClean="0">
                <a:ln>
                  <a:noFill/>
                </a:ln>
                <a:solidFill>
                  <a:srgbClr val="003399"/>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fr-FR" sz="1400" b="0" i="0" u="none" strike="noStrike" kern="1200" cap="none" spc="0" normalizeH="0" baseline="0" noProof="0" dirty="0">
              <a:ln>
                <a:noFill/>
              </a:ln>
              <a:solidFill>
                <a:srgbClr val="00339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dissolve">
                                      <p:cBhvr>
                                        <p:cTn id="7" dur="500"/>
                                        <p:tgtEl>
                                          <p:spTgt spid="97"/>
                                        </p:tgtEl>
                                      </p:cBhvr>
                                    </p:animEffect>
                                  </p:childTnLst>
                                </p:cTn>
                              </p:par>
                              <p:par>
                                <p:cTn id="8" presetID="9" presetClass="entr" presetSubtype="0" fill="hold" nodeType="withEffect">
                                  <p:stCondLst>
                                    <p:cond delay="0"/>
                                  </p:stCondLst>
                                  <p:childTnLst>
                                    <p:set>
                                      <p:cBhvr>
                                        <p:cTn id="9" dur="1" fill="hold">
                                          <p:stCondLst>
                                            <p:cond delay="0"/>
                                          </p:stCondLst>
                                        </p:cTn>
                                        <p:tgtEl>
                                          <p:spTgt spid="88"/>
                                        </p:tgtEl>
                                        <p:attrNameLst>
                                          <p:attrName>style.visibility</p:attrName>
                                        </p:attrNameLst>
                                      </p:cBhvr>
                                      <p:to>
                                        <p:strVal val="visible"/>
                                      </p:to>
                                    </p:set>
                                    <p:animEffect transition="in" filter="dissolve">
                                      <p:cBhvr>
                                        <p:cTn id="10" dur="500"/>
                                        <p:tgtEl>
                                          <p:spTgt spid="88"/>
                                        </p:tgtEl>
                                      </p:cBhvr>
                                    </p:animEffect>
                                  </p:childTnLst>
                                </p:cTn>
                              </p:par>
                              <p:par>
                                <p:cTn id="11" presetID="9" presetClass="entr" presetSubtype="0" fill="hold" nodeType="withEffect">
                                  <p:stCondLst>
                                    <p:cond delay="0"/>
                                  </p:stCondLst>
                                  <p:childTnLst>
                                    <p:set>
                                      <p:cBhvr>
                                        <p:cTn id="12" dur="1" fill="hold">
                                          <p:stCondLst>
                                            <p:cond delay="0"/>
                                          </p:stCondLst>
                                        </p:cTn>
                                        <p:tgtEl>
                                          <p:spTgt spid="105"/>
                                        </p:tgtEl>
                                        <p:attrNameLst>
                                          <p:attrName>style.visibility</p:attrName>
                                        </p:attrNameLst>
                                      </p:cBhvr>
                                      <p:to>
                                        <p:strVal val="visible"/>
                                      </p:to>
                                    </p:set>
                                    <p:animEffect transition="in" filter="dissolve">
                                      <p:cBhvr>
                                        <p:cTn id="13" dur="500"/>
                                        <p:tgtEl>
                                          <p:spTgt spid="105"/>
                                        </p:tgtEl>
                                      </p:cBhvr>
                                    </p:animEffect>
                                  </p:childTnLst>
                                </p:cTn>
                              </p:par>
                              <p:par>
                                <p:cTn id="14" presetID="9" presetClass="entr" presetSubtype="0" fill="hold" nodeType="withEffect">
                                  <p:stCondLst>
                                    <p:cond delay="0"/>
                                  </p:stCondLst>
                                  <p:childTnLst>
                                    <p:set>
                                      <p:cBhvr>
                                        <p:cTn id="15" dur="1" fill="hold">
                                          <p:stCondLst>
                                            <p:cond delay="0"/>
                                          </p:stCondLst>
                                        </p:cTn>
                                        <p:tgtEl>
                                          <p:spTgt spid="91"/>
                                        </p:tgtEl>
                                        <p:attrNameLst>
                                          <p:attrName>style.visibility</p:attrName>
                                        </p:attrNameLst>
                                      </p:cBhvr>
                                      <p:to>
                                        <p:strVal val="visible"/>
                                      </p:to>
                                    </p:set>
                                    <p:animEffect transition="in" filter="dissolve">
                                      <p:cBhvr>
                                        <p:cTn id="16" dur="500"/>
                                        <p:tgtEl>
                                          <p:spTgt spid="9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82"/>
                                        </p:tgtEl>
                                        <p:attrNameLst>
                                          <p:attrName>style.visibility</p:attrName>
                                        </p:attrNameLst>
                                      </p:cBhvr>
                                      <p:to>
                                        <p:strVal val="visible"/>
                                      </p:to>
                                    </p:set>
                                    <p:animEffect transition="in" filter="fade">
                                      <p:cBhvr>
                                        <p:cTn id="21" dur="1000"/>
                                        <p:tgtEl>
                                          <p:spTgt spid="8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83"/>
                                        </p:tgtEl>
                                        <p:attrNameLst>
                                          <p:attrName>style.visibility</p:attrName>
                                        </p:attrNameLst>
                                      </p:cBhvr>
                                      <p:to>
                                        <p:strVal val="visible"/>
                                      </p:to>
                                    </p:set>
                                    <p:animEffect transition="in" filter="fade">
                                      <p:cBhvr>
                                        <p:cTn id="26" dur="500"/>
                                        <p:tgtEl>
                                          <p:spTgt spid="83"/>
                                        </p:tgtEl>
                                      </p:cBhvr>
                                    </p:animEffect>
                                  </p:childTnLst>
                                </p:cTn>
                              </p:par>
                              <p:par>
                                <p:cTn id="27" presetID="9" presetClass="entr" presetSubtype="0" fill="hold" nodeType="with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dissolve">
                                      <p:cBhvr>
                                        <p:cTn id="29" dur="500"/>
                                        <p:tgtEl>
                                          <p:spTgt spid="94"/>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104"/>
                                        </p:tgtEl>
                                        <p:attrNameLst>
                                          <p:attrName>style.visibility</p:attrName>
                                        </p:attrNameLst>
                                      </p:cBhvr>
                                      <p:to>
                                        <p:strVal val="visible"/>
                                      </p:to>
                                    </p:set>
                                    <p:animEffect transition="in" filter="dissolve">
                                      <p:cBhvr>
                                        <p:cTn id="34" dur="500"/>
                                        <p:tgtEl>
                                          <p:spTgt spid="104"/>
                                        </p:tgtEl>
                                      </p:cBhvr>
                                    </p:animEffect>
                                  </p:childTnLst>
                                </p:cTn>
                              </p:par>
                              <p:par>
                                <p:cTn id="35" presetID="10" presetClass="entr" presetSubtype="0" fill="hold" nodeType="withEffect">
                                  <p:stCondLst>
                                    <p:cond delay="0"/>
                                  </p:stCondLst>
                                  <p:childTnLst>
                                    <p:set>
                                      <p:cBhvr>
                                        <p:cTn id="36" dur="1" fill="hold">
                                          <p:stCondLst>
                                            <p:cond delay="0"/>
                                          </p:stCondLst>
                                        </p:cTn>
                                        <p:tgtEl>
                                          <p:spTgt spid="100"/>
                                        </p:tgtEl>
                                        <p:attrNameLst>
                                          <p:attrName>style.visibility</p:attrName>
                                        </p:attrNameLst>
                                      </p:cBhvr>
                                      <p:to>
                                        <p:strVal val="visible"/>
                                      </p:to>
                                    </p:set>
                                    <p:animEffect transition="in" filter="fade">
                                      <p:cBhvr>
                                        <p:cTn id="37" dur="500"/>
                                        <p:tgtEl>
                                          <p:spTgt spid="100"/>
                                        </p:tgtEl>
                                      </p:cBhvr>
                                    </p:animEffect>
                                  </p:childTnLst>
                                </p:cTn>
                              </p:par>
                              <p:par>
                                <p:cTn id="38" presetID="9" presetClass="entr" presetSubtype="0" fill="hold" nodeType="with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dissolve">
                                      <p:cBhvr>
                                        <p:cTn id="40" dur="500"/>
                                        <p:tgtEl>
                                          <p:spTgt spid="109"/>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nodeType="clickEffect">
                                  <p:stCondLst>
                                    <p:cond delay="0"/>
                                  </p:stCondLst>
                                  <p:childTnLst>
                                    <p:set>
                                      <p:cBhvr>
                                        <p:cTn id="44" dur="1" fill="hold">
                                          <p:stCondLst>
                                            <p:cond delay="0"/>
                                          </p:stCondLst>
                                        </p:cTn>
                                        <p:tgtEl>
                                          <p:spTgt spid="110"/>
                                        </p:tgtEl>
                                        <p:attrNameLst>
                                          <p:attrName>style.visibility</p:attrName>
                                        </p:attrNameLst>
                                      </p:cBhvr>
                                      <p:to>
                                        <p:strVal val="visible"/>
                                      </p:to>
                                    </p:set>
                                    <p:animEffect transition="in" filter="dissolve">
                                      <p:cBhvr>
                                        <p:cTn id="45"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t>The AL database: </a:t>
            </a:r>
            <a:br>
              <a:rPr lang="en-US" dirty="0" smtClean="0"/>
            </a:br>
            <a:r>
              <a:rPr lang="en-US" dirty="0" smtClean="0"/>
              <a:t>documentation collection method and use</a:t>
            </a:r>
            <a:endParaRPr lang="it-IT" dirty="0"/>
          </a:p>
        </p:txBody>
      </p:sp>
      <p:sp>
        <p:nvSpPr>
          <p:cNvPr id="34" name="Text Box 15"/>
          <p:cNvSpPr txBox="1">
            <a:spLocks noChangeArrowheads="1"/>
          </p:cNvSpPr>
          <p:nvPr/>
        </p:nvSpPr>
        <p:spPr bwMode="auto">
          <a:xfrm>
            <a:off x="238125" y="1011238"/>
            <a:ext cx="3676650" cy="1490662"/>
          </a:xfrm>
          <a:prstGeom prst="rect">
            <a:avLst/>
          </a:prstGeom>
          <a:solidFill>
            <a:schemeClr val="accent1"/>
          </a:solidFill>
          <a:ln w="12700">
            <a:solidFill>
              <a:srgbClr val="000099"/>
            </a:solidFill>
            <a:miter lim="800000"/>
            <a:headEnd/>
            <a:tailEnd/>
          </a:ln>
          <a:effectLst>
            <a:outerShdw dist="107763" dir="2700000" algn="ctr" rotWithShape="0">
              <a:srgbClr val="808080"/>
            </a:outerShdw>
          </a:effectLst>
        </p:spPr>
        <p:txBody>
          <a:bodyPr/>
          <a:lstStyle/>
          <a:p>
            <a:pPr>
              <a:defRPr/>
            </a:pPr>
            <a:r>
              <a:rPr lang="en-GB" sz="1400" dirty="0">
                <a:solidFill>
                  <a:srgbClr val="0033CC"/>
                </a:solidFill>
                <a:effectLst>
                  <a:outerShdw blurRad="38100" dist="38100" dir="2700000" algn="tl">
                    <a:srgbClr val="000000"/>
                  </a:outerShdw>
                </a:effectLst>
                <a:latin typeface="Verdana" pitchFamily="34" charset="0"/>
              </a:rPr>
              <a:t>Internal effectiveness</a:t>
            </a:r>
            <a:r>
              <a:rPr lang="en-GB" sz="1400" dirty="0">
                <a:solidFill>
                  <a:srgbClr val="0033CC"/>
                </a:solidFill>
                <a:latin typeface="Verdana" pitchFamily="34" charset="0"/>
              </a:rPr>
              <a:t> of universities as training structures</a:t>
            </a:r>
            <a:endParaRPr lang="it-IT" sz="1400" dirty="0">
              <a:solidFill>
                <a:srgbClr val="0033CC"/>
              </a:solidFill>
              <a:latin typeface="Verdana" pitchFamily="34" charset="0"/>
            </a:endParaRPr>
          </a:p>
          <a:p>
            <a:pPr eaLnBrk="0" hangingPunct="0">
              <a:defRPr/>
            </a:pPr>
            <a:endParaRPr lang="it-IT" sz="500" b="0" i="1" dirty="0">
              <a:latin typeface="Verdana" pitchFamily="34" charset="0"/>
            </a:endParaRPr>
          </a:p>
          <a:p>
            <a:pPr eaLnBrk="0" hangingPunct="0">
              <a:defRPr/>
            </a:pPr>
            <a:r>
              <a:rPr lang="it-IT" sz="1400" b="0" i="1" dirty="0" err="1">
                <a:solidFill>
                  <a:srgbClr val="FF3300"/>
                </a:solidFill>
                <a:latin typeface="Verdana" pitchFamily="34" charset="0"/>
              </a:rPr>
              <a:t>tool</a:t>
            </a:r>
            <a:endParaRPr lang="it-IT" sz="1400" b="0" i="1" dirty="0">
              <a:solidFill>
                <a:srgbClr val="FF3300"/>
              </a:solidFill>
              <a:latin typeface="Verdana" pitchFamily="34" charset="0"/>
            </a:endParaRPr>
          </a:p>
          <a:p>
            <a:pPr eaLnBrk="0" hangingPunct="0">
              <a:defRPr/>
            </a:pPr>
            <a:endParaRPr lang="it-IT" sz="500" b="0" i="1" dirty="0">
              <a:solidFill>
                <a:srgbClr val="FF3300"/>
              </a:solidFill>
              <a:latin typeface="Verdana" pitchFamily="34" charset="0"/>
            </a:endParaRPr>
          </a:p>
          <a:p>
            <a:pPr eaLnBrk="0" hangingPunct="0">
              <a:lnSpc>
                <a:spcPct val="45000"/>
              </a:lnSpc>
              <a:defRPr/>
            </a:pPr>
            <a:r>
              <a:rPr lang="en-GB" sz="1600" dirty="0" smtClean="0"/>
              <a:t>Graduates’ </a:t>
            </a:r>
            <a:r>
              <a:rPr lang="en-GB" sz="1600" dirty="0"/>
              <a:t>profile</a:t>
            </a:r>
            <a:r>
              <a:rPr lang="it-IT" dirty="0"/>
              <a:t> </a:t>
            </a:r>
          </a:p>
          <a:p>
            <a:pPr eaLnBrk="0" hangingPunct="0">
              <a:defRPr/>
            </a:pPr>
            <a:r>
              <a:rPr lang="it-IT" sz="1200" dirty="0" err="1">
                <a:latin typeface="Verdana" pitchFamily="34" charset="0"/>
              </a:rPr>
              <a:t>Annual</a:t>
            </a:r>
            <a:r>
              <a:rPr lang="it-IT" sz="1200" dirty="0">
                <a:latin typeface="Verdana" pitchFamily="34" charset="0"/>
              </a:rPr>
              <a:t> report</a:t>
            </a:r>
          </a:p>
        </p:txBody>
      </p:sp>
      <p:sp>
        <p:nvSpPr>
          <p:cNvPr id="35" name="Text Box 4"/>
          <p:cNvSpPr txBox="1">
            <a:spLocks noChangeArrowheads="1"/>
          </p:cNvSpPr>
          <p:nvPr/>
        </p:nvSpPr>
        <p:spPr bwMode="auto">
          <a:xfrm>
            <a:off x="4679950" y="4859338"/>
            <a:ext cx="4273550" cy="1401762"/>
          </a:xfrm>
          <a:prstGeom prst="rect">
            <a:avLst/>
          </a:prstGeom>
          <a:solidFill>
            <a:schemeClr val="accent1"/>
          </a:solidFill>
          <a:ln w="12700" algn="ctr">
            <a:solidFill>
              <a:srgbClr val="000099"/>
            </a:solidFill>
            <a:miter lim="800000"/>
            <a:headEnd/>
            <a:tailEnd/>
          </a:ln>
          <a:effectLst>
            <a:outerShdw dist="107763" dir="2700000" algn="ctr" rotWithShape="0">
              <a:srgbClr val="808080"/>
            </a:outerShdw>
          </a:effectLst>
        </p:spPr>
        <p:txBody>
          <a:bodyPr/>
          <a:lstStyle/>
          <a:p>
            <a:pPr>
              <a:defRPr/>
            </a:pPr>
            <a:r>
              <a:rPr lang="en-GB" sz="1600" i="1" dirty="0">
                <a:solidFill>
                  <a:srgbClr val="000066"/>
                </a:solidFill>
              </a:rPr>
              <a:t>Access to labour market and further education</a:t>
            </a:r>
          </a:p>
          <a:p>
            <a:pPr>
              <a:defRPr/>
            </a:pPr>
            <a:endParaRPr lang="it-IT" sz="500" i="1" dirty="0">
              <a:solidFill>
                <a:srgbClr val="000066"/>
              </a:solidFill>
            </a:endParaRPr>
          </a:p>
          <a:p>
            <a:pPr eaLnBrk="0" hangingPunct="0">
              <a:defRPr/>
            </a:pPr>
            <a:r>
              <a:rPr lang="it-IT" sz="1400" b="0" i="1" dirty="0" err="1">
                <a:solidFill>
                  <a:srgbClr val="FF3300"/>
                </a:solidFill>
                <a:latin typeface="Verdana" pitchFamily="34" charset="0"/>
              </a:rPr>
              <a:t>tool</a:t>
            </a:r>
            <a:endParaRPr lang="it-IT" sz="1400" b="0" i="1" dirty="0">
              <a:solidFill>
                <a:srgbClr val="FF3300"/>
              </a:solidFill>
              <a:latin typeface="Verdana" pitchFamily="34" charset="0"/>
            </a:endParaRPr>
          </a:p>
          <a:p>
            <a:pPr eaLnBrk="0" hangingPunct="0">
              <a:defRPr/>
            </a:pPr>
            <a:endParaRPr lang="it-IT" sz="800" b="0" i="1" dirty="0">
              <a:latin typeface="Verdana" pitchFamily="34" charset="0"/>
            </a:endParaRPr>
          </a:p>
          <a:p>
            <a:pPr eaLnBrk="0" hangingPunct="0">
              <a:defRPr/>
            </a:pPr>
            <a:r>
              <a:rPr lang="en-GB" sz="1600" b="1" dirty="0"/>
              <a:t>Services to graduates</a:t>
            </a:r>
            <a:endParaRPr lang="it-IT" sz="1600" b="1" dirty="0"/>
          </a:p>
        </p:txBody>
      </p:sp>
      <p:sp>
        <p:nvSpPr>
          <p:cNvPr id="36" name="Text Box 5"/>
          <p:cNvSpPr txBox="1">
            <a:spLocks noChangeArrowheads="1"/>
          </p:cNvSpPr>
          <p:nvPr/>
        </p:nvSpPr>
        <p:spPr bwMode="auto">
          <a:xfrm>
            <a:off x="185738" y="4757738"/>
            <a:ext cx="3751262" cy="1316037"/>
          </a:xfrm>
          <a:prstGeom prst="rect">
            <a:avLst/>
          </a:prstGeom>
          <a:solidFill>
            <a:schemeClr val="accent1"/>
          </a:solidFill>
          <a:ln w="12700" algn="ctr">
            <a:solidFill>
              <a:srgbClr val="000099"/>
            </a:solidFill>
            <a:miter lim="800000"/>
            <a:headEnd/>
            <a:tailEnd/>
          </a:ln>
          <a:effectLst>
            <a:outerShdw dist="107763" dir="2700000" algn="ctr" rotWithShape="0">
              <a:srgbClr val="808080"/>
            </a:outerShdw>
          </a:effectLst>
        </p:spPr>
        <p:txBody>
          <a:bodyPr/>
          <a:lstStyle/>
          <a:p>
            <a:pPr>
              <a:defRPr/>
            </a:pPr>
            <a:r>
              <a:rPr lang="en-GB" sz="1600" i="1" dirty="0">
                <a:solidFill>
                  <a:srgbClr val="000066"/>
                </a:solidFill>
              </a:rPr>
              <a:t>Promotion of their</a:t>
            </a:r>
          </a:p>
          <a:p>
            <a:pPr>
              <a:defRPr/>
            </a:pPr>
            <a:r>
              <a:rPr lang="en-GB" sz="1600" i="1" dirty="0">
                <a:solidFill>
                  <a:srgbClr val="000066"/>
                </a:solidFill>
              </a:rPr>
              <a:t>training resources</a:t>
            </a:r>
            <a:endParaRPr lang="en-GB" sz="1600" b="0" i="1" dirty="0"/>
          </a:p>
          <a:p>
            <a:pPr eaLnBrk="0" hangingPunct="0">
              <a:defRPr/>
            </a:pPr>
            <a:endParaRPr lang="it-IT" sz="500" b="0" i="1" dirty="0">
              <a:latin typeface="Verdana" pitchFamily="34" charset="0"/>
            </a:endParaRPr>
          </a:p>
          <a:p>
            <a:pPr eaLnBrk="0" hangingPunct="0">
              <a:defRPr/>
            </a:pPr>
            <a:r>
              <a:rPr lang="it-IT" sz="1400" b="0" i="1" dirty="0" err="1">
                <a:solidFill>
                  <a:srgbClr val="FF3300"/>
                </a:solidFill>
                <a:latin typeface="Verdana" pitchFamily="34" charset="0"/>
              </a:rPr>
              <a:t>tool</a:t>
            </a:r>
            <a:endParaRPr lang="it-IT" sz="1400" b="0" i="1" dirty="0">
              <a:solidFill>
                <a:srgbClr val="FF3300"/>
              </a:solidFill>
              <a:latin typeface="Verdana" pitchFamily="34" charset="0"/>
            </a:endParaRPr>
          </a:p>
          <a:p>
            <a:pPr eaLnBrk="0" hangingPunct="0">
              <a:defRPr/>
            </a:pPr>
            <a:endParaRPr lang="it-IT" sz="500" b="0" i="1" dirty="0">
              <a:latin typeface="Verdana" pitchFamily="34" charset="0"/>
            </a:endParaRPr>
          </a:p>
          <a:p>
            <a:pPr eaLnBrk="0" hangingPunct="0">
              <a:defRPr/>
            </a:pPr>
            <a:r>
              <a:rPr lang="en-GB" sz="1600" b="1" dirty="0"/>
              <a:t>Services to universities</a:t>
            </a:r>
            <a:endParaRPr lang="it-IT" sz="1600" b="1" dirty="0"/>
          </a:p>
        </p:txBody>
      </p:sp>
      <p:sp>
        <p:nvSpPr>
          <p:cNvPr id="37" name="Text Box 6"/>
          <p:cNvSpPr txBox="1">
            <a:spLocks noChangeArrowheads="1"/>
          </p:cNvSpPr>
          <p:nvPr/>
        </p:nvSpPr>
        <p:spPr bwMode="auto">
          <a:xfrm>
            <a:off x="4651375" y="1092200"/>
            <a:ext cx="4316413" cy="1462088"/>
          </a:xfrm>
          <a:prstGeom prst="rect">
            <a:avLst/>
          </a:prstGeom>
          <a:solidFill>
            <a:schemeClr val="accent1"/>
          </a:solidFill>
          <a:ln w="12700" algn="ctr">
            <a:solidFill>
              <a:srgbClr val="000099"/>
            </a:solidFill>
            <a:miter lim="800000"/>
            <a:headEnd/>
            <a:tailEnd/>
          </a:ln>
          <a:effectLst>
            <a:outerShdw dist="107763" dir="2700000" algn="ctr" rotWithShape="0">
              <a:srgbClr val="808080"/>
            </a:outerShdw>
          </a:effectLst>
        </p:spPr>
        <p:txBody>
          <a:bodyPr/>
          <a:lstStyle/>
          <a:p>
            <a:pPr eaLnBrk="0" hangingPunct="0">
              <a:defRPr/>
            </a:pPr>
            <a:r>
              <a:rPr lang="en-GB" sz="1400" dirty="0">
                <a:solidFill>
                  <a:srgbClr val="0033CC"/>
                </a:solidFill>
                <a:effectLst>
                  <a:outerShdw blurRad="38100" dist="38100" dir="2700000" algn="tl">
                    <a:srgbClr val="000000"/>
                  </a:outerShdw>
                </a:effectLst>
                <a:latin typeface="Verdana" pitchFamily="34" charset="0"/>
              </a:rPr>
              <a:t>External performance</a:t>
            </a:r>
            <a:r>
              <a:rPr lang="en-GB" sz="1400" dirty="0">
                <a:solidFill>
                  <a:srgbClr val="0033CC"/>
                </a:solidFill>
                <a:latin typeface="Verdana" pitchFamily="34" charset="0"/>
              </a:rPr>
              <a:t> of the degree courses at a given university</a:t>
            </a:r>
            <a:endParaRPr lang="it-IT" sz="1400" dirty="0">
              <a:solidFill>
                <a:srgbClr val="0033CC"/>
              </a:solidFill>
              <a:latin typeface="Verdana" pitchFamily="34" charset="0"/>
            </a:endParaRPr>
          </a:p>
          <a:p>
            <a:pPr eaLnBrk="0" hangingPunct="0">
              <a:defRPr/>
            </a:pPr>
            <a:endParaRPr lang="it-IT" sz="500" dirty="0">
              <a:solidFill>
                <a:srgbClr val="0033CC"/>
              </a:solidFill>
              <a:latin typeface="Verdana" pitchFamily="34" charset="0"/>
            </a:endParaRPr>
          </a:p>
          <a:p>
            <a:pPr eaLnBrk="0" hangingPunct="0">
              <a:defRPr/>
            </a:pPr>
            <a:r>
              <a:rPr lang="it-IT" sz="1400" b="0" i="1" dirty="0" err="1">
                <a:solidFill>
                  <a:srgbClr val="FF3300"/>
                </a:solidFill>
                <a:latin typeface="Verdana" pitchFamily="34" charset="0"/>
              </a:rPr>
              <a:t>tool</a:t>
            </a:r>
            <a:endParaRPr lang="it-IT" sz="1400" b="0" i="1" dirty="0">
              <a:solidFill>
                <a:srgbClr val="FF3300"/>
              </a:solidFill>
              <a:latin typeface="Verdana" pitchFamily="34" charset="0"/>
            </a:endParaRPr>
          </a:p>
          <a:p>
            <a:pPr eaLnBrk="0" hangingPunct="0">
              <a:defRPr/>
            </a:pPr>
            <a:endParaRPr lang="it-IT" sz="500" b="0" i="1" dirty="0">
              <a:latin typeface="Verdana" pitchFamily="34" charset="0"/>
            </a:endParaRPr>
          </a:p>
          <a:p>
            <a:pPr eaLnBrk="0" hangingPunct="0">
              <a:defRPr/>
            </a:pPr>
            <a:r>
              <a:rPr lang="en-GB" sz="1600" dirty="0"/>
              <a:t>Graduates’ </a:t>
            </a:r>
            <a:r>
              <a:rPr lang="en-GB" sz="1600" dirty="0" smtClean="0"/>
              <a:t>employment condition</a:t>
            </a:r>
            <a:endParaRPr lang="en-GB" sz="1600" dirty="0"/>
          </a:p>
          <a:p>
            <a:pPr eaLnBrk="0" hangingPunct="0">
              <a:defRPr/>
            </a:pPr>
            <a:r>
              <a:rPr lang="it-IT" sz="1400" dirty="0" err="1"/>
              <a:t>Annual</a:t>
            </a:r>
            <a:r>
              <a:rPr lang="it-IT" sz="1400" dirty="0"/>
              <a:t> report</a:t>
            </a:r>
          </a:p>
          <a:p>
            <a:pPr eaLnBrk="0" hangingPunct="0">
              <a:defRPr/>
            </a:pPr>
            <a:endParaRPr lang="it-IT" sz="1400" dirty="0">
              <a:latin typeface="Verdana" pitchFamily="34" charset="0"/>
            </a:endParaRPr>
          </a:p>
        </p:txBody>
      </p:sp>
      <p:cxnSp>
        <p:nvCxnSpPr>
          <p:cNvPr id="38" name="AutoShape 7"/>
          <p:cNvCxnSpPr>
            <a:cxnSpLocks noChangeShapeType="1"/>
          </p:cNvCxnSpPr>
          <p:nvPr/>
        </p:nvCxnSpPr>
        <p:spPr bwMode="auto">
          <a:xfrm flipH="1" flipV="1">
            <a:off x="3914775" y="1744663"/>
            <a:ext cx="304800" cy="1954212"/>
          </a:xfrm>
          <a:prstGeom prst="curvedConnector3">
            <a:avLst>
              <a:gd name="adj1" fmla="val -75000"/>
            </a:avLst>
          </a:prstGeom>
          <a:noFill/>
          <a:ln w="88900">
            <a:solidFill>
              <a:srgbClr val="0033CC"/>
            </a:solidFill>
            <a:round/>
            <a:headEnd type="none" w="lg" len="med"/>
            <a:tailEnd type="stealth" w="lg" len="med"/>
          </a:ln>
          <a:effectLst>
            <a:outerShdw dist="107763" dir="2700000" algn="ctr" rotWithShape="0">
              <a:schemeClr val="bg2"/>
            </a:outerShdw>
          </a:effectLst>
        </p:spPr>
      </p:cxnSp>
      <p:cxnSp>
        <p:nvCxnSpPr>
          <p:cNvPr id="39" name="AutoShape 8"/>
          <p:cNvCxnSpPr>
            <a:cxnSpLocks noChangeShapeType="1"/>
            <a:endCxn id="37" idx="2"/>
          </p:cNvCxnSpPr>
          <p:nvPr/>
        </p:nvCxnSpPr>
        <p:spPr bwMode="auto">
          <a:xfrm flipV="1">
            <a:off x="4219575" y="2554288"/>
            <a:ext cx="2590800" cy="1144587"/>
          </a:xfrm>
          <a:prstGeom prst="curvedConnector2">
            <a:avLst/>
          </a:prstGeom>
          <a:noFill/>
          <a:ln w="88900">
            <a:solidFill>
              <a:srgbClr val="0033CC"/>
            </a:solidFill>
            <a:round/>
            <a:headEnd type="none" w="lg" len="med"/>
            <a:tailEnd type="stealth" w="lg" len="med"/>
          </a:ln>
          <a:effectLst>
            <a:outerShdw dist="107763" dir="2700000" algn="ctr" rotWithShape="0">
              <a:schemeClr val="bg2"/>
            </a:outerShdw>
          </a:effectLst>
        </p:spPr>
      </p:cxnSp>
      <p:cxnSp>
        <p:nvCxnSpPr>
          <p:cNvPr id="40" name="AutoShape 9"/>
          <p:cNvCxnSpPr>
            <a:cxnSpLocks noChangeShapeType="1"/>
            <a:endCxn id="36" idx="3"/>
          </p:cNvCxnSpPr>
          <p:nvPr/>
        </p:nvCxnSpPr>
        <p:spPr bwMode="auto">
          <a:xfrm flipH="1">
            <a:off x="3937000" y="3698875"/>
            <a:ext cx="282575" cy="1717675"/>
          </a:xfrm>
          <a:prstGeom prst="curvedConnector3">
            <a:avLst>
              <a:gd name="adj1" fmla="val -80898"/>
            </a:avLst>
          </a:prstGeom>
          <a:noFill/>
          <a:ln w="88900">
            <a:solidFill>
              <a:srgbClr val="0033CC"/>
            </a:solidFill>
            <a:round/>
            <a:headEnd type="none" w="lg" len="med"/>
            <a:tailEnd type="stealth" w="lg" len="med"/>
          </a:ln>
          <a:effectLst>
            <a:outerShdw dist="107763" dir="2700000" algn="ctr" rotWithShape="0">
              <a:schemeClr val="bg2"/>
            </a:outerShdw>
          </a:effectLst>
        </p:spPr>
      </p:cxnSp>
      <p:cxnSp>
        <p:nvCxnSpPr>
          <p:cNvPr id="41" name="AutoShape 10"/>
          <p:cNvCxnSpPr>
            <a:cxnSpLocks noChangeShapeType="1"/>
            <a:endCxn id="35" idx="0"/>
          </p:cNvCxnSpPr>
          <p:nvPr/>
        </p:nvCxnSpPr>
        <p:spPr bwMode="auto">
          <a:xfrm>
            <a:off x="4219575" y="3698875"/>
            <a:ext cx="2597150" cy="1160463"/>
          </a:xfrm>
          <a:prstGeom prst="curvedConnector2">
            <a:avLst/>
          </a:prstGeom>
          <a:noFill/>
          <a:ln w="88900">
            <a:solidFill>
              <a:srgbClr val="0033CC"/>
            </a:solidFill>
            <a:round/>
            <a:headEnd type="none" w="lg" len="med"/>
            <a:tailEnd type="stealth" w="lg" len="med"/>
          </a:ln>
        </p:spPr>
      </p:cxnSp>
      <p:cxnSp>
        <p:nvCxnSpPr>
          <p:cNvPr id="42" name="AutoShape 11"/>
          <p:cNvCxnSpPr>
            <a:cxnSpLocks noChangeShapeType="1"/>
            <a:endCxn id="43" idx="1"/>
          </p:cNvCxnSpPr>
          <p:nvPr/>
        </p:nvCxnSpPr>
        <p:spPr bwMode="auto">
          <a:xfrm flipV="1">
            <a:off x="4219575" y="3690938"/>
            <a:ext cx="1814513" cy="7937"/>
          </a:xfrm>
          <a:prstGeom prst="curvedConnector3">
            <a:avLst>
              <a:gd name="adj1" fmla="val 49958"/>
            </a:avLst>
          </a:prstGeom>
          <a:noFill/>
          <a:ln w="88900">
            <a:solidFill>
              <a:srgbClr val="0033CC"/>
            </a:solidFill>
            <a:round/>
            <a:headEnd type="none" w="lg" len="med"/>
            <a:tailEnd type="stealth" w="lg" len="med"/>
          </a:ln>
        </p:spPr>
      </p:cxnSp>
      <p:sp>
        <p:nvSpPr>
          <p:cNvPr id="43" name="Text Box 12"/>
          <p:cNvSpPr txBox="1">
            <a:spLocks noChangeArrowheads="1"/>
          </p:cNvSpPr>
          <p:nvPr/>
        </p:nvSpPr>
        <p:spPr bwMode="auto">
          <a:xfrm>
            <a:off x="6034088" y="3062288"/>
            <a:ext cx="2686050" cy="1257300"/>
          </a:xfrm>
          <a:prstGeom prst="rect">
            <a:avLst/>
          </a:prstGeom>
          <a:solidFill>
            <a:schemeClr val="accent1"/>
          </a:solidFill>
          <a:ln w="12700" algn="ctr">
            <a:solidFill>
              <a:srgbClr val="000099"/>
            </a:solidFill>
            <a:miter lim="800000"/>
            <a:headEnd/>
            <a:tailEnd/>
          </a:ln>
          <a:effectLst>
            <a:outerShdw dist="107763" dir="2700000" algn="ctr" rotWithShape="0">
              <a:srgbClr val="808080"/>
            </a:outerShdw>
          </a:effectLst>
        </p:spPr>
        <p:txBody>
          <a:bodyPr/>
          <a:lstStyle/>
          <a:p>
            <a:pPr eaLnBrk="0" hangingPunct="0">
              <a:defRPr/>
            </a:pPr>
            <a:r>
              <a:rPr lang="en-GB" sz="1600" i="1" dirty="0">
                <a:solidFill>
                  <a:srgbClr val="000066"/>
                </a:solidFill>
              </a:rPr>
              <a:t>E-recruitment services</a:t>
            </a:r>
            <a:br>
              <a:rPr lang="en-GB" sz="1600" i="1" dirty="0">
                <a:solidFill>
                  <a:srgbClr val="000066"/>
                </a:solidFill>
              </a:rPr>
            </a:br>
            <a:r>
              <a:rPr lang="en-GB" sz="1600" i="1" dirty="0">
                <a:solidFill>
                  <a:srgbClr val="000066"/>
                </a:solidFill>
              </a:rPr>
              <a:t>for business</a:t>
            </a:r>
          </a:p>
          <a:p>
            <a:pPr eaLnBrk="0" hangingPunct="0">
              <a:defRPr/>
            </a:pPr>
            <a:endParaRPr lang="it-IT" sz="500" b="0" i="1" dirty="0">
              <a:latin typeface="Verdana" pitchFamily="34" charset="0"/>
            </a:endParaRPr>
          </a:p>
          <a:p>
            <a:pPr eaLnBrk="0" hangingPunct="0">
              <a:defRPr/>
            </a:pPr>
            <a:r>
              <a:rPr lang="it-IT" sz="1400" b="0" i="1" dirty="0" err="1">
                <a:solidFill>
                  <a:srgbClr val="FF3300"/>
                </a:solidFill>
                <a:latin typeface="Verdana" pitchFamily="34" charset="0"/>
              </a:rPr>
              <a:t>tool</a:t>
            </a:r>
            <a:endParaRPr lang="it-IT" sz="1400" b="0" i="1" dirty="0">
              <a:solidFill>
                <a:srgbClr val="FF3300"/>
              </a:solidFill>
              <a:latin typeface="Verdana" pitchFamily="34" charset="0"/>
            </a:endParaRPr>
          </a:p>
          <a:p>
            <a:pPr eaLnBrk="0" hangingPunct="0">
              <a:defRPr/>
            </a:pPr>
            <a:endParaRPr lang="it-IT" sz="500" dirty="0"/>
          </a:p>
          <a:p>
            <a:pPr eaLnBrk="0" hangingPunct="0">
              <a:defRPr/>
            </a:pPr>
            <a:r>
              <a:rPr lang="en-GB" sz="1600" b="1" dirty="0"/>
              <a:t>Services to companies</a:t>
            </a:r>
            <a:endParaRPr lang="it-IT" sz="1600" b="1" dirty="0"/>
          </a:p>
        </p:txBody>
      </p:sp>
      <p:sp>
        <p:nvSpPr>
          <p:cNvPr id="44" name="Text Box 14"/>
          <p:cNvSpPr txBox="1">
            <a:spLocks noChangeArrowheads="1"/>
          </p:cNvSpPr>
          <p:nvPr/>
        </p:nvSpPr>
        <p:spPr bwMode="auto">
          <a:xfrm>
            <a:off x="838200" y="2757488"/>
            <a:ext cx="3228975" cy="1611312"/>
          </a:xfrm>
          <a:prstGeom prst="rect">
            <a:avLst/>
          </a:prstGeom>
          <a:solidFill>
            <a:srgbClr val="FF9966"/>
          </a:solidFill>
          <a:ln w="12700" algn="ctr">
            <a:solidFill>
              <a:srgbClr val="000099"/>
            </a:solidFill>
            <a:miter lim="800000"/>
            <a:headEnd/>
            <a:tailEnd/>
          </a:ln>
          <a:effectLst>
            <a:outerShdw dist="107763" dir="2700000" algn="ctr" rotWithShape="0">
              <a:srgbClr val="808080"/>
            </a:outerShdw>
          </a:effectLst>
        </p:spPr>
        <p:txBody>
          <a:bodyPr/>
          <a:lstStyle/>
          <a:p>
            <a:pPr>
              <a:defRPr/>
            </a:pPr>
            <a:r>
              <a:rPr lang="en-GB" sz="1400">
                <a:solidFill>
                  <a:srgbClr val="0033CC"/>
                </a:solidFill>
                <a:latin typeface="Verdana" pitchFamily="34" charset="0"/>
              </a:rPr>
              <a:t>Systematic survey</a:t>
            </a:r>
          </a:p>
          <a:p>
            <a:pPr>
              <a:defRPr/>
            </a:pPr>
            <a:r>
              <a:rPr lang="en-GB" sz="1400">
                <a:solidFill>
                  <a:srgbClr val="0033CC"/>
                </a:solidFill>
                <a:latin typeface="Verdana" pitchFamily="34" charset="0"/>
              </a:rPr>
              <a:t>of graduate features</a:t>
            </a:r>
          </a:p>
          <a:p>
            <a:pPr>
              <a:defRPr/>
            </a:pPr>
            <a:endParaRPr lang="en-GB" sz="500">
              <a:solidFill>
                <a:srgbClr val="0033CC"/>
              </a:solidFill>
              <a:latin typeface="Verdana" pitchFamily="34" charset="0"/>
            </a:endParaRPr>
          </a:p>
          <a:p>
            <a:pPr eaLnBrk="0" hangingPunct="0">
              <a:defRPr/>
            </a:pPr>
            <a:r>
              <a:rPr lang="it-IT" sz="1400" b="0" i="1">
                <a:solidFill>
                  <a:srgbClr val="FF3300"/>
                </a:solidFill>
                <a:latin typeface="Verdana" pitchFamily="34" charset="0"/>
              </a:rPr>
              <a:t>tool</a:t>
            </a:r>
          </a:p>
          <a:p>
            <a:pPr eaLnBrk="0" hangingPunct="0">
              <a:defRPr/>
            </a:pPr>
            <a:endParaRPr lang="it-IT" sz="500" b="0" i="1">
              <a:solidFill>
                <a:srgbClr val="FF3300"/>
              </a:solidFill>
              <a:latin typeface="Verdana" pitchFamily="34" charset="0"/>
            </a:endParaRPr>
          </a:p>
          <a:p>
            <a:pPr eaLnBrk="0" hangingPunct="0">
              <a:defRPr/>
            </a:pPr>
            <a:r>
              <a:rPr lang="it-IT" sz="2000"/>
              <a:t>AlmaLaurea.net </a:t>
            </a:r>
          </a:p>
          <a:p>
            <a:pPr eaLnBrk="0" hangingPunct="0">
              <a:defRPr/>
            </a:pPr>
            <a:r>
              <a:rPr lang="it-IT" sz="2000"/>
              <a:t>Data Base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2060848"/>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latin typeface="+mj-lt"/>
              </a:rPr>
              <a:t>Introduction</a:t>
            </a:r>
          </a:p>
          <a:p>
            <a:r>
              <a:rPr lang="en-US" sz="1800" dirty="0" smtClean="0">
                <a:latin typeface="+mj-lt"/>
              </a:rPr>
              <a:t>What </a:t>
            </a:r>
            <a:r>
              <a:rPr lang="en-US" sz="1800" dirty="0" err="1" smtClean="0">
                <a:latin typeface="+mj-lt"/>
              </a:rPr>
              <a:t>AlmaLaurea</a:t>
            </a:r>
            <a:r>
              <a:rPr lang="en-US" sz="1800" dirty="0" smtClean="0">
                <a:latin typeface="+mj-lt"/>
              </a:rPr>
              <a:t> is and does</a:t>
            </a:r>
          </a:p>
          <a:p>
            <a:r>
              <a:rPr lang="fr-FR" sz="1800" dirty="0" smtClean="0">
                <a:solidFill>
                  <a:srgbClr val="2D2D8A"/>
                </a:solidFill>
                <a:latin typeface="+mj-lt"/>
              </a:rPr>
              <a:t>The AL </a:t>
            </a:r>
            <a:r>
              <a:rPr lang="fr-FR" sz="1800" dirty="0" err="1" smtClean="0">
                <a:solidFill>
                  <a:srgbClr val="2D2D8A"/>
                </a:solidFill>
                <a:latin typeface="+mj-lt"/>
              </a:rPr>
              <a:t>database</a:t>
            </a:r>
            <a:r>
              <a:rPr lang="fr-FR" sz="1800" dirty="0" smtClean="0">
                <a:solidFill>
                  <a:srgbClr val="2D2D8A"/>
                </a:solidFill>
                <a:latin typeface="+mj-lt"/>
              </a:rPr>
              <a:t>: documentation collection </a:t>
            </a:r>
            <a:r>
              <a:rPr lang="en-US" sz="1800" dirty="0" smtClean="0">
                <a:solidFill>
                  <a:srgbClr val="2D2D8A"/>
                </a:solidFill>
                <a:latin typeface="+mj-lt"/>
              </a:rPr>
              <a:t>method</a:t>
            </a:r>
            <a:r>
              <a:rPr lang="fr-FR" sz="1800" dirty="0" smtClean="0">
                <a:solidFill>
                  <a:srgbClr val="2D2D8A"/>
                </a:solidFill>
                <a:latin typeface="+mj-lt"/>
              </a:rPr>
              <a:t> and use</a:t>
            </a:r>
            <a:endParaRPr lang="en-US" sz="1800" dirty="0" smtClean="0">
              <a:latin typeface="+mj-lt"/>
            </a:endParaRPr>
          </a:p>
          <a:p>
            <a:r>
              <a:rPr lang="en-US" sz="1800" dirty="0" smtClean="0">
                <a:latin typeface="+mj-lt"/>
              </a:rPr>
              <a:t>Graduates’ Profile Survey</a:t>
            </a:r>
          </a:p>
          <a:p>
            <a:r>
              <a:rPr lang="en-US" sz="1800" dirty="0" smtClean="0">
                <a:latin typeface="+mj-lt"/>
              </a:rPr>
              <a:t>Graduates’ Employment Conditions Survey</a:t>
            </a:r>
          </a:p>
          <a:p>
            <a:r>
              <a:rPr lang="en-US" sz="1800" dirty="0" smtClean="0">
                <a:latin typeface="+mj-lt"/>
              </a:rPr>
              <a:t>Services for Graduates</a:t>
            </a:r>
          </a:p>
          <a:p>
            <a:r>
              <a:rPr lang="en-US" sz="1800" dirty="0" smtClean="0">
                <a:latin typeface="+mj-lt"/>
              </a:rPr>
              <a:t>Services for Universities </a:t>
            </a:r>
          </a:p>
          <a:p>
            <a:r>
              <a:rPr lang="en-US" sz="1800" dirty="0" smtClean="0">
                <a:latin typeface="+mj-lt"/>
              </a:rPr>
              <a:t>Services for Business</a:t>
            </a:r>
          </a:p>
          <a:p>
            <a:r>
              <a:rPr lang="en-US" sz="1800" dirty="0" smtClean="0">
                <a:latin typeface="+mj-lt"/>
              </a:rPr>
              <a:t>Some empirical evidence based on the </a:t>
            </a:r>
            <a:r>
              <a:rPr lang="en-US" sz="1800" dirty="0" err="1" smtClean="0">
                <a:latin typeface="+mj-lt"/>
              </a:rPr>
              <a:t>AlmaLaurea</a:t>
            </a:r>
            <a:r>
              <a:rPr lang="en-US" sz="1800" dirty="0" smtClean="0">
                <a:latin typeface="+mj-lt"/>
              </a:rPr>
              <a:t> surveys</a:t>
            </a:r>
          </a:p>
          <a:p>
            <a:r>
              <a:rPr lang="en-US" sz="1800" dirty="0" err="1" smtClean="0">
                <a:latin typeface="+mj-lt"/>
              </a:rPr>
              <a:t>AlmaLaurea’s</a:t>
            </a:r>
            <a:r>
              <a:rPr lang="en-US" sz="1800" dirty="0" smtClean="0">
                <a:latin typeface="+mj-lt"/>
              </a:rPr>
              <a:t> International Cooperation </a:t>
            </a:r>
          </a:p>
          <a:p>
            <a:r>
              <a:rPr lang="en-US" sz="1800" dirty="0" smtClean="0">
                <a:latin typeface="+mj-lt"/>
              </a:rPr>
              <a:t>Overall </a:t>
            </a:r>
            <a:r>
              <a:rPr lang="en-US" sz="1800" dirty="0" err="1" smtClean="0">
                <a:latin typeface="+mj-lt"/>
              </a:rPr>
              <a:t>scenario:Euromed</a:t>
            </a:r>
            <a:r>
              <a:rPr lang="en-US" sz="1800" dirty="0" smtClean="0">
                <a:latin typeface="+mj-lt"/>
              </a:rPr>
              <a:t> policy background</a:t>
            </a:r>
          </a:p>
          <a:p>
            <a:r>
              <a:rPr lang="fr-FR" sz="1800" dirty="0" err="1" smtClean="0">
                <a:latin typeface="+mj-lt"/>
              </a:rPr>
              <a:t>AlmaLaurea</a:t>
            </a:r>
            <a:r>
              <a:rPr lang="fr-FR" sz="1800" dirty="0" smtClean="0">
                <a:latin typeface="+mj-lt"/>
              </a:rPr>
              <a:t> in the </a:t>
            </a:r>
            <a:r>
              <a:rPr lang="fr-FR" sz="1800" dirty="0" err="1" smtClean="0">
                <a:latin typeface="+mj-lt"/>
              </a:rPr>
              <a:t>Mediterranean</a:t>
            </a:r>
            <a:r>
              <a:rPr lang="fr-FR" sz="1800" dirty="0" smtClean="0">
                <a:latin typeface="+mj-lt"/>
              </a:rPr>
              <a:t>: background and </a:t>
            </a:r>
            <a:r>
              <a:rPr lang="fr-FR" sz="1800" dirty="0" err="1" smtClean="0">
                <a:latin typeface="+mj-lt"/>
              </a:rPr>
              <a:t>rationale</a:t>
            </a:r>
            <a:endParaRPr lang="fr-FR" sz="1800" dirty="0" smtClean="0">
              <a:latin typeface="+mj-lt"/>
            </a:endParaRPr>
          </a:p>
          <a:p>
            <a:r>
              <a:rPr lang="en-US" sz="1800" dirty="0" smtClean="0">
                <a:latin typeface="+mj-lt"/>
              </a:rPr>
              <a:t>Fostering Graduates monitoring and employability in the Mediterranean: </a:t>
            </a:r>
            <a:r>
              <a:rPr lang="fr-FR" sz="1800" dirty="0" smtClean="0">
                <a:latin typeface="+mj-lt"/>
              </a:rPr>
              <a:t>The </a:t>
            </a:r>
            <a:r>
              <a:rPr lang="fr-FR" sz="1800" dirty="0" err="1" smtClean="0">
                <a:latin typeface="+mj-lt"/>
              </a:rPr>
              <a:t>GrInsA</a:t>
            </a:r>
            <a:r>
              <a:rPr lang="fr-FR" sz="1800" dirty="0" smtClean="0">
                <a:latin typeface="+mj-lt"/>
              </a:rPr>
              <a:t> Project </a:t>
            </a: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12</a:t>
            </a:fld>
            <a:endParaRPr lang="it-IT"/>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effectLst/>
              </a:rPr>
              <a:t>Graduates’ Profile</a:t>
            </a:r>
            <a:endParaRPr lang="it-IT" dirty="0">
              <a:effectLst/>
            </a:endParaRPr>
          </a:p>
        </p:txBody>
      </p:sp>
      <p:sp>
        <p:nvSpPr>
          <p:cNvPr id="14" name="Rectangle 3"/>
          <p:cNvSpPr>
            <a:spLocks noGrp="1" noChangeArrowheads="1"/>
          </p:cNvSpPr>
          <p:nvPr>
            <p:ph idx="1"/>
          </p:nvPr>
        </p:nvSpPr>
        <p:spPr>
          <a:xfrm>
            <a:off x="395288" y="1668611"/>
            <a:ext cx="8291512" cy="4784725"/>
          </a:xfrm>
        </p:spPr>
        <p:txBody>
          <a:bodyPr/>
          <a:lstStyle/>
          <a:p>
            <a:pPr>
              <a:spcBef>
                <a:spcPts val="1200"/>
              </a:spcBef>
            </a:pPr>
            <a:r>
              <a:rPr lang="it-IT" sz="2000" dirty="0" smtClean="0">
                <a:latin typeface="+mj-lt"/>
              </a:rPr>
              <a:t>Performance and </a:t>
            </a:r>
            <a:r>
              <a:rPr lang="it-IT" sz="2000" dirty="0" err="1" smtClean="0">
                <a:latin typeface="+mj-lt"/>
              </a:rPr>
              <a:t>graduates</a:t>
            </a:r>
            <a:r>
              <a:rPr lang="it-IT" sz="2000" dirty="0" smtClean="0">
                <a:latin typeface="+mj-lt"/>
              </a:rPr>
              <a:t> </a:t>
            </a:r>
            <a:r>
              <a:rPr lang="it-IT" sz="2000" dirty="0" err="1" smtClean="0">
                <a:latin typeface="+mj-lt"/>
              </a:rPr>
              <a:t>features</a:t>
            </a:r>
            <a:r>
              <a:rPr lang="it-IT" sz="2000" dirty="0" smtClean="0">
                <a:latin typeface="+mj-lt"/>
              </a:rPr>
              <a:t> </a:t>
            </a:r>
            <a:r>
              <a:rPr lang="it-IT" sz="2000" dirty="0" err="1" smtClean="0">
                <a:latin typeface="+mj-lt"/>
              </a:rPr>
              <a:t>monitoring</a:t>
            </a:r>
            <a:endParaRPr lang="it-IT" sz="2000" dirty="0" smtClean="0">
              <a:latin typeface="+mj-lt"/>
            </a:endParaRPr>
          </a:p>
          <a:p>
            <a:pPr>
              <a:spcBef>
                <a:spcPts val="1200"/>
              </a:spcBef>
            </a:pPr>
            <a:r>
              <a:rPr lang="it-IT" sz="2000" dirty="0" smtClean="0">
                <a:latin typeface="+mj-lt"/>
              </a:rPr>
              <a:t>A </a:t>
            </a:r>
            <a:r>
              <a:rPr lang="it-IT" sz="2000" dirty="0" err="1" smtClean="0">
                <a:latin typeface="+mj-lt"/>
              </a:rPr>
              <a:t>picture</a:t>
            </a:r>
            <a:r>
              <a:rPr lang="it-IT" sz="2000" dirty="0" smtClean="0">
                <a:latin typeface="+mj-lt"/>
              </a:rPr>
              <a:t> </a:t>
            </a:r>
            <a:r>
              <a:rPr lang="it-IT" sz="2000" dirty="0" err="1" smtClean="0">
                <a:latin typeface="+mj-lt"/>
              </a:rPr>
              <a:t>of</a:t>
            </a:r>
            <a:r>
              <a:rPr lang="it-IT" sz="2000" dirty="0" smtClean="0">
                <a:latin typeface="+mj-lt"/>
              </a:rPr>
              <a:t> the </a:t>
            </a:r>
            <a:r>
              <a:rPr lang="it-IT" sz="2000" dirty="0" err="1" smtClean="0">
                <a:latin typeface="+mj-lt"/>
              </a:rPr>
              <a:t>Human</a:t>
            </a:r>
            <a:r>
              <a:rPr lang="it-IT" sz="2000" dirty="0" smtClean="0">
                <a:latin typeface="+mj-lt"/>
              </a:rPr>
              <a:t> </a:t>
            </a:r>
            <a:r>
              <a:rPr lang="it-IT" sz="2000" dirty="0" err="1" smtClean="0">
                <a:latin typeface="+mj-lt"/>
              </a:rPr>
              <a:t>Resources</a:t>
            </a:r>
            <a:r>
              <a:rPr lang="it-IT" sz="2000" dirty="0" smtClean="0">
                <a:latin typeface="+mj-lt"/>
              </a:rPr>
              <a:t> </a:t>
            </a:r>
            <a:r>
              <a:rPr lang="it-IT" sz="2000" dirty="0" err="1" smtClean="0">
                <a:latin typeface="+mj-lt"/>
              </a:rPr>
              <a:t>assets</a:t>
            </a:r>
            <a:r>
              <a:rPr lang="it-IT" sz="2000" dirty="0" smtClean="0">
                <a:latin typeface="+mj-lt"/>
              </a:rPr>
              <a:t> </a:t>
            </a:r>
            <a:r>
              <a:rPr lang="it-IT" sz="2000" dirty="0" err="1" smtClean="0">
                <a:latin typeface="+mj-lt"/>
              </a:rPr>
              <a:t>created</a:t>
            </a:r>
            <a:r>
              <a:rPr lang="it-IT" sz="2000" dirty="0" smtClean="0">
                <a:latin typeface="+mj-lt"/>
              </a:rPr>
              <a:t>  </a:t>
            </a:r>
            <a:r>
              <a:rPr lang="it-IT" sz="2000" dirty="0" err="1" smtClean="0">
                <a:latin typeface="+mj-lt"/>
              </a:rPr>
              <a:t>by</a:t>
            </a:r>
            <a:r>
              <a:rPr lang="it-IT" sz="2000" dirty="0" smtClean="0">
                <a:latin typeface="+mj-lt"/>
              </a:rPr>
              <a:t> the </a:t>
            </a:r>
            <a:r>
              <a:rPr lang="it-IT" sz="2000" dirty="0" err="1" smtClean="0">
                <a:latin typeface="+mj-lt"/>
              </a:rPr>
              <a:t>University</a:t>
            </a:r>
            <a:r>
              <a:rPr lang="it-IT" sz="2000" dirty="0" smtClean="0">
                <a:latin typeface="+mj-lt"/>
              </a:rPr>
              <a:t> </a:t>
            </a:r>
            <a:r>
              <a:rPr lang="it-IT" sz="2000" dirty="0" err="1" smtClean="0">
                <a:latin typeface="+mj-lt"/>
              </a:rPr>
              <a:t>annually</a:t>
            </a:r>
            <a:r>
              <a:rPr lang="it-IT" sz="2000" dirty="0" smtClean="0">
                <a:latin typeface="+mj-lt"/>
              </a:rPr>
              <a:t> </a:t>
            </a:r>
          </a:p>
          <a:p>
            <a:pPr>
              <a:spcBef>
                <a:spcPts val="1200"/>
              </a:spcBef>
            </a:pPr>
            <a:r>
              <a:rPr lang="it-IT" b="1" dirty="0" err="1" smtClean="0">
                <a:latin typeface="+mj-lt"/>
              </a:rPr>
              <a:t>Timeliness</a:t>
            </a:r>
            <a:r>
              <a:rPr lang="it-IT" b="1" dirty="0" smtClean="0">
                <a:latin typeface="+mj-lt"/>
              </a:rPr>
              <a:t>: </a:t>
            </a:r>
            <a:r>
              <a:rPr lang="it-IT" sz="2000" dirty="0" err="1" smtClean="0">
                <a:latin typeface="+mj-lt"/>
              </a:rPr>
              <a:t>released</a:t>
            </a:r>
            <a:r>
              <a:rPr lang="it-IT" sz="2000" dirty="0" smtClean="0">
                <a:latin typeface="+mj-lt"/>
              </a:rPr>
              <a:t> at </a:t>
            </a:r>
            <a:r>
              <a:rPr lang="it-IT" sz="2000" dirty="0" err="1" smtClean="0">
                <a:latin typeface="+mj-lt"/>
              </a:rPr>
              <a:t>only</a:t>
            </a:r>
            <a:r>
              <a:rPr lang="it-IT" sz="2000" dirty="0" smtClean="0">
                <a:latin typeface="+mj-lt"/>
              </a:rPr>
              <a:t> </a:t>
            </a:r>
            <a:r>
              <a:rPr lang="it-IT" sz="2000" b="1" dirty="0" smtClean="0">
                <a:latin typeface="+mj-lt"/>
              </a:rPr>
              <a:t>5 </a:t>
            </a:r>
            <a:r>
              <a:rPr lang="it-IT" sz="2000" b="1" dirty="0" err="1" smtClean="0">
                <a:latin typeface="+mj-lt"/>
              </a:rPr>
              <a:t>months</a:t>
            </a:r>
            <a:r>
              <a:rPr lang="it-IT" sz="2000" b="1" dirty="0" smtClean="0">
                <a:latin typeface="+mj-lt"/>
              </a:rPr>
              <a:t> </a:t>
            </a:r>
            <a:r>
              <a:rPr lang="it-IT" sz="2000" dirty="0" err="1" smtClean="0">
                <a:latin typeface="+mj-lt"/>
              </a:rPr>
              <a:t>from</a:t>
            </a:r>
            <a:r>
              <a:rPr lang="it-IT" sz="2000" dirty="0" smtClean="0">
                <a:latin typeface="+mj-lt"/>
              </a:rPr>
              <a:t> the end </a:t>
            </a:r>
            <a:r>
              <a:rPr lang="it-IT" sz="2000" dirty="0" err="1" smtClean="0">
                <a:latin typeface="+mj-lt"/>
              </a:rPr>
              <a:t>of</a:t>
            </a:r>
            <a:r>
              <a:rPr lang="it-IT" sz="2000" dirty="0" smtClean="0">
                <a:latin typeface="+mj-lt"/>
              </a:rPr>
              <a:t> the </a:t>
            </a:r>
            <a:r>
              <a:rPr lang="it-IT" sz="2000" dirty="0" err="1" smtClean="0">
                <a:latin typeface="+mj-lt"/>
              </a:rPr>
              <a:t>solar</a:t>
            </a:r>
            <a:r>
              <a:rPr lang="it-IT" sz="2000" dirty="0" smtClean="0">
                <a:latin typeface="+mj-lt"/>
              </a:rPr>
              <a:t> </a:t>
            </a:r>
            <a:r>
              <a:rPr lang="it-IT" sz="2000" dirty="0" err="1" smtClean="0">
                <a:latin typeface="+mj-lt"/>
              </a:rPr>
              <a:t>year</a:t>
            </a:r>
            <a:endParaRPr lang="it-IT" sz="2000" dirty="0" smtClean="0">
              <a:latin typeface="+mj-lt"/>
            </a:endParaRPr>
          </a:p>
          <a:p>
            <a:pPr>
              <a:spcBef>
                <a:spcPts val="1200"/>
              </a:spcBef>
            </a:pPr>
            <a:r>
              <a:rPr lang="it-IT" sz="2000" b="1" dirty="0" err="1" smtClean="0">
                <a:latin typeface="+mj-lt"/>
              </a:rPr>
              <a:t>Completeness</a:t>
            </a:r>
            <a:r>
              <a:rPr lang="it-IT" dirty="0" smtClean="0">
                <a:latin typeface="+mj-lt"/>
              </a:rPr>
              <a:t>: </a:t>
            </a:r>
            <a:r>
              <a:rPr lang="it-IT" sz="2000" dirty="0" smtClean="0">
                <a:latin typeface="+mj-lt"/>
              </a:rPr>
              <a:t>The </a:t>
            </a:r>
            <a:r>
              <a:rPr lang="it-IT" sz="2000" dirty="0" err="1" smtClean="0">
                <a:latin typeface="+mj-lt"/>
              </a:rPr>
              <a:t>Survey</a:t>
            </a:r>
            <a:r>
              <a:rPr lang="it-IT" sz="2000" dirty="0" smtClean="0">
                <a:latin typeface="+mj-lt"/>
              </a:rPr>
              <a:t> </a:t>
            </a:r>
            <a:r>
              <a:rPr lang="it-IT" sz="2000" dirty="0" err="1" smtClean="0">
                <a:latin typeface="+mj-lt"/>
              </a:rPr>
              <a:t>relates</a:t>
            </a:r>
            <a:r>
              <a:rPr lang="it-IT" sz="2000" dirty="0" smtClean="0">
                <a:latin typeface="+mj-lt"/>
              </a:rPr>
              <a:t> </a:t>
            </a:r>
            <a:r>
              <a:rPr lang="it-IT" sz="2000" dirty="0" err="1" smtClean="0">
                <a:latin typeface="+mj-lt"/>
              </a:rPr>
              <a:t>to</a:t>
            </a:r>
            <a:r>
              <a:rPr lang="it-IT" sz="2000" dirty="0" smtClean="0">
                <a:latin typeface="+mj-lt"/>
              </a:rPr>
              <a:t> </a:t>
            </a:r>
            <a:r>
              <a:rPr lang="it-IT" sz="2000" dirty="0" err="1" smtClean="0">
                <a:latin typeface="+mj-lt"/>
              </a:rPr>
              <a:t>every</a:t>
            </a:r>
            <a:r>
              <a:rPr lang="it-IT" sz="2000" dirty="0" smtClean="0">
                <a:latin typeface="+mj-lt"/>
              </a:rPr>
              <a:t> </a:t>
            </a:r>
            <a:r>
              <a:rPr lang="it-IT" sz="2000" dirty="0" err="1" smtClean="0">
                <a:latin typeface="+mj-lt"/>
              </a:rPr>
              <a:t>University</a:t>
            </a:r>
            <a:r>
              <a:rPr lang="it-IT" sz="2000" dirty="0" smtClean="0">
                <a:latin typeface="+mj-lt"/>
              </a:rPr>
              <a:t>, </a:t>
            </a:r>
            <a:r>
              <a:rPr lang="it-IT" sz="2000" dirty="0" err="1" smtClean="0">
                <a:latin typeface="+mj-lt"/>
              </a:rPr>
              <a:t>Faculty</a:t>
            </a:r>
            <a:r>
              <a:rPr lang="it-IT" sz="2000" dirty="0" smtClean="0">
                <a:latin typeface="+mj-lt"/>
              </a:rPr>
              <a:t>/</a:t>
            </a:r>
            <a:r>
              <a:rPr lang="it-IT" sz="2000" dirty="0" err="1" smtClean="0">
                <a:latin typeface="+mj-lt"/>
              </a:rPr>
              <a:t>Department</a:t>
            </a:r>
            <a:r>
              <a:rPr lang="it-IT" sz="2000" dirty="0" smtClean="0">
                <a:latin typeface="+mj-lt"/>
              </a:rPr>
              <a:t> and </a:t>
            </a:r>
            <a:r>
              <a:rPr lang="it-IT" sz="2000" dirty="0" err="1" smtClean="0">
                <a:latin typeface="+mj-lt"/>
              </a:rPr>
              <a:t>Degree</a:t>
            </a:r>
            <a:r>
              <a:rPr lang="it-IT" sz="2000" dirty="0" smtClean="0">
                <a:latin typeface="+mj-lt"/>
              </a:rPr>
              <a:t> </a:t>
            </a:r>
            <a:r>
              <a:rPr lang="it-IT" sz="2000" dirty="0" err="1" smtClean="0">
                <a:latin typeface="+mj-lt"/>
              </a:rPr>
              <a:t>Course</a:t>
            </a:r>
            <a:endParaRPr lang="it-IT" sz="2000" dirty="0" smtClean="0">
              <a:latin typeface="+mj-lt"/>
            </a:endParaRPr>
          </a:p>
          <a:p>
            <a:pPr>
              <a:spcBef>
                <a:spcPts val="1200"/>
              </a:spcBef>
            </a:pPr>
            <a:r>
              <a:rPr lang="it-IT" sz="2000" dirty="0" err="1" smtClean="0">
                <a:latin typeface="+mj-lt"/>
              </a:rPr>
              <a:t>Integrated</a:t>
            </a:r>
            <a:r>
              <a:rPr lang="it-IT" sz="2000" dirty="0" smtClean="0">
                <a:latin typeface="+mj-lt"/>
              </a:rPr>
              <a:t> </a:t>
            </a:r>
            <a:r>
              <a:rPr lang="it-IT" sz="2000" dirty="0" err="1" smtClean="0">
                <a:latin typeface="+mj-lt"/>
              </a:rPr>
              <a:t>use</a:t>
            </a:r>
            <a:r>
              <a:rPr lang="it-IT" sz="2000" dirty="0" smtClean="0">
                <a:latin typeface="+mj-lt"/>
              </a:rPr>
              <a:t> </a:t>
            </a:r>
            <a:r>
              <a:rPr lang="it-IT" sz="2000" dirty="0" err="1" smtClean="0">
                <a:latin typeface="+mj-lt"/>
              </a:rPr>
              <a:t>of</a:t>
            </a:r>
            <a:r>
              <a:rPr lang="it-IT" sz="2000" dirty="0" smtClean="0">
                <a:latin typeface="+mj-lt"/>
              </a:rPr>
              <a:t> the </a:t>
            </a:r>
            <a:r>
              <a:rPr lang="it-IT" sz="2000" dirty="0" err="1" smtClean="0">
                <a:latin typeface="+mj-lt"/>
              </a:rPr>
              <a:t>documentation</a:t>
            </a:r>
            <a:r>
              <a:rPr lang="it-IT" sz="2000" dirty="0" smtClean="0">
                <a:latin typeface="+mj-lt"/>
              </a:rPr>
              <a:t> </a:t>
            </a:r>
            <a:r>
              <a:rPr lang="it-IT" sz="2000" dirty="0" err="1" smtClean="0">
                <a:latin typeface="+mj-lt"/>
              </a:rPr>
              <a:t>is</a:t>
            </a:r>
            <a:r>
              <a:rPr lang="it-IT" sz="2000" dirty="0" smtClean="0">
                <a:latin typeface="+mj-lt"/>
              </a:rPr>
              <a:t> </a:t>
            </a:r>
            <a:r>
              <a:rPr lang="it-IT" sz="2000" dirty="0" err="1" smtClean="0">
                <a:latin typeface="+mj-lt"/>
              </a:rPr>
              <a:t>given</a:t>
            </a:r>
            <a:r>
              <a:rPr lang="it-IT" sz="2000" dirty="0" smtClean="0">
                <a:latin typeface="+mj-lt"/>
              </a:rPr>
              <a:t> </a:t>
            </a:r>
            <a:r>
              <a:rPr lang="it-IT" sz="2000" dirty="0" err="1" smtClean="0">
                <a:latin typeface="+mj-lt"/>
              </a:rPr>
              <a:t>by</a:t>
            </a:r>
            <a:r>
              <a:rPr lang="it-IT" sz="2000" dirty="0" smtClean="0">
                <a:latin typeface="+mj-lt"/>
              </a:rPr>
              <a:t>:</a:t>
            </a:r>
          </a:p>
          <a:p>
            <a:pPr lvl="2">
              <a:spcBef>
                <a:spcPts val="1200"/>
              </a:spcBef>
            </a:pPr>
            <a:r>
              <a:rPr lang="it-IT" dirty="0" err="1" smtClean="0">
                <a:latin typeface="+mj-lt"/>
              </a:rPr>
              <a:t>Administrative</a:t>
            </a:r>
            <a:r>
              <a:rPr lang="it-IT" dirty="0" smtClean="0">
                <a:latin typeface="+mj-lt"/>
              </a:rPr>
              <a:t> </a:t>
            </a:r>
            <a:r>
              <a:rPr lang="it-IT" dirty="0" err="1" smtClean="0">
                <a:latin typeface="+mj-lt"/>
              </a:rPr>
              <a:t>records</a:t>
            </a:r>
            <a:r>
              <a:rPr lang="it-IT" dirty="0" smtClean="0">
                <a:latin typeface="+mj-lt"/>
              </a:rPr>
              <a:t> </a:t>
            </a:r>
            <a:r>
              <a:rPr lang="it-IT" dirty="0" err="1" smtClean="0">
                <a:latin typeface="+mj-lt"/>
              </a:rPr>
              <a:t>of</a:t>
            </a:r>
            <a:r>
              <a:rPr lang="it-IT" dirty="0" smtClean="0">
                <a:latin typeface="+mj-lt"/>
              </a:rPr>
              <a:t> the </a:t>
            </a:r>
            <a:r>
              <a:rPr lang="it-IT" dirty="0" err="1" smtClean="0">
                <a:latin typeface="+mj-lt"/>
              </a:rPr>
              <a:t>consortiated</a:t>
            </a:r>
            <a:r>
              <a:rPr lang="it-IT" dirty="0" smtClean="0">
                <a:latin typeface="+mj-lt"/>
              </a:rPr>
              <a:t> </a:t>
            </a:r>
            <a:r>
              <a:rPr lang="it-IT" dirty="0" err="1" smtClean="0">
                <a:latin typeface="+mj-lt"/>
              </a:rPr>
              <a:t>universities</a:t>
            </a:r>
            <a:endParaRPr lang="it-IT" dirty="0" smtClean="0">
              <a:latin typeface="+mj-lt"/>
            </a:endParaRPr>
          </a:p>
          <a:p>
            <a:pPr lvl="2">
              <a:spcBef>
                <a:spcPts val="1200"/>
              </a:spcBef>
            </a:pPr>
            <a:r>
              <a:rPr lang="it-IT" dirty="0" smtClean="0">
                <a:latin typeface="+mj-lt"/>
              </a:rPr>
              <a:t>Information </a:t>
            </a:r>
            <a:r>
              <a:rPr lang="it-IT" dirty="0" err="1" smtClean="0">
                <a:latin typeface="+mj-lt"/>
              </a:rPr>
              <a:t>provided</a:t>
            </a:r>
            <a:r>
              <a:rPr lang="it-IT" dirty="0" smtClean="0">
                <a:latin typeface="+mj-lt"/>
              </a:rPr>
              <a:t> </a:t>
            </a:r>
            <a:r>
              <a:rPr lang="it-IT" dirty="0" err="1" smtClean="0">
                <a:latin typeface="+mj-lt"/>
              </a:rPr>
              <a:t>with</a:t>
            </a:r>
            <a:r>
              <a:rPr lang="it-IT" dirty="0" smtClean="0">
                <a:latin typeface="+mj-lt"/>
              </a:rPr>
              <a:t> </a:t>
            </a:r>
            <a:r>
              <a:rPr lang="it-IT" dirty="0" err="1" smtClean="0">
                <a:latin typeface="+mj-lt"/>
              </a:rPr>
              <a:t>AlmaLaurea</a:t>
            </a:r>
            <a:r>
              <a:rPr lang="it-IT" dirty="0" smtClean="0">
                <a:latin typeface="+mj-lt"/>
              </a:rPr>
              <a:t> </a:t>
            </a:r>
            <a:r>
              <a:rPr lang="it-IT" dirty="0" err="1" smtClean="0">
                <a:latin typeface="+mj-lt"/>
              </a:rPr>
              <a:t>questionnaire</a:t>
            </a:r>
            <a:endParaRPr lang="it-IT" dirty="0" smtClean="0">
              <a:latin typeface="+mj-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effectLst/>
              </a:rPr>
              <a:t>Graduates’ Profile 2012</a:t>
            </a:r>
            <a:endParaRPr lang="it-IT" dirty="0">
              <a:effectLst/>
            </a:endParaRPr>
          </a:p>
        </p:txBody>
      </p:sp>
      <p:sp>
        <p:nvSpPr>
          <p:cNvPr id="6" name="Rectangle 1"/>
          <p:cNvSpPr>
            <a:spLocks noChangeArrowheads="1"/>
          </p:cNvSpPr>
          <p:nvPr/>
        </p:nvSpPr>
        <p:spPr bwMode="auto">
          <a:xfrm>
            <a:off x="1444625" y="1185719"/>
            <a:ext cx="7250113" cy="2431435"/>
          </a:xfrm>
          <a:prstGeom prst="rect">
            <a:avLst/>
          </a:prstGeom>
          <a:noFill/>
          <a:ln w="9525">
            <a:noFill/>
            <a:miter lim="800000"/>
            <a:headEnd/>
            <a:tailEnd/>
          </a:ln>
        </p:spPr>
        <p:txBody>
          <a:bodyPr anchor="ctr">
            <a:spAutoFit/>
          </a:bodyPr>
          <a:lstStyle/>
          <a:p>
            <a:pPr algn="just">
              <a:buFont typeface="Wingdings" pitchFamily="2" charset="2"/>
              <a:buChar char="ü"/>
            </a:pPr>
            <a:r>
              <a:rPr lang="en-US" dirty="0" smtClean="0">
                <a:solidFill>
                  <a:srgbClr val="000080"/>
                </a:solidFill>
              </a:rPr>
              <a:t> </a:t>
            </a:r>
            <a:r>
              <a:rPr lang="en-US" b="1" dirty="0" smtClean="0">
                <a:solidFill>
                  <a:srgbClr val="000080"/>
                </a:solidFill>
              </a:rPr>
              <a:t>215.000</a:t>
            </a:r>
            <a:r>
              <a:rPr lang="en-US" dirty="0" smtClean="0">
                <a:solidFill>
                  <a:srgbClr val="000080"/>
                </a:solidFill>
              </a:rPr>
              <a:t> graduates who concluded their studies in </a:t>
            </a:r>
            <a:r>
              <a:rPr lang="en-US" b="1" dirty="0" smtClean="0">
                <a:solidFill>
                  <a:srgbClr val="000080"/>
                </a:solidFill>
              </a:rPr>
              <a:t>2011</a:t>
            </a:r>
            <a:r>
              <a:rPr lang="en-US" dirty="0" smtClean="0">
                <a:solidFill>
                  <a:srgbClr val="000080"/>
                </a:solidFill>
              </a:rPr>
              <a:t> </a:t>
            </a:r>
          </a:p>
          <a:p>
            <a:pPr algn="just">
              <a:buFont typeface="Wingdings" pitchFamily="2" charset="2"/>
              <a:buChar char="ü"/>
            </a:pPr>
            <a:r>
              <a:rPr lang="en-US" b="1" dirty="0" smtClean="0">
                <a:solidFill>
                  <a:srgbClr val="000080"/>
                </a:solidFill>
              </a:rPr>
              <a:t> 61 Universities </a:t>
            </a:r>
            <a:r>
              <a:rPr lang="en-US" dirty="0" smtClean="0">
                <a:solidFill>
                  <a:srgbClr val="000080"/>
                </a:solidFill>
              </a:rPr>
              <a:t>that have been taking part in </a:t>
            </a:r>
            <a:r>
              <a:rPr lang="en-US" dirty="0" err="1" smtClean="0">
                <a:solidFill>
                  <a:srgbClr val="000080"/>
                </a:solidFill>
              </a:rPr>
              <a:t>AlmaLaurea</a:t>
            </a:r>
            <a:r>
              <a:rPr lang="en-US" dirty="0" smtClean="0">
                <a:solidFill>
                  <a:srgbClr val="000080"/>
                </a:solidFill>
              </a:rPr>
              <a:t> since at least one year. </a:t>
            </a:r>
          </a:p>
          <a:p>
            <a:pPr algn="just">
              <a:buFont typeface="Wingdings" pitchFamily="2" charset="2"/>
              <a:buChar char="ü"/>
            </a:pPr>
            <a:endParaRPr lang="en-US" sz="800" i="1" dirty="0" smtClean="0">
              <a:solidFill>
                <a:srgbClr val="000080"/>
              </a:solidFill>
            </a:endParaRPr>
          </a:p>
          <a:p>
            <a:pPr algn="just">
              <a:buFont typeface="Wingdings" pitchFamily="2" charset="2"/>
              <a:buChar char="ü"/>
            </a:pPr>
            <a:r>
              <a:rPr lang="en-US" b="1" dirty="0" smtClean="0">
                <a:solidFill>
                  <a:srgbClr val="000080"/>
                </a:solidFill>
              </a:rPr>
              <a:t>Including Bologna reform’s degrees:</a:t>
            </a:r>
          </a:p>
          <a:p>
            <a:pPr algn="just">
              <a:buFont typeface="Wingdings" pitchFamily="2" charset="2"/>
              <a:buChar char="§"/>
            </a:pPr>
            <a:r>
              <a:rPr lang="en-US" dirty="0" smtClean="0">
                <a:solidFill>
                  <a:srgbClr val="000080"/>
                </a:solidFill>
              </a:rPr>
              <a:t> over </a:t>
            </a:r>
            <a:r>
              <a:rPr lang="en-US" b="1" dirty="0" smtClean="0">
                <a:solidFill>
                  <a:srgbClr val="000080"/>
                </a:solidFill>
              </a:rPr>
              <a:t>121,000</a:t>
            </a:r>
            <a:r>
              <a:rPr lang="en-US" dirty="0" smtClean="0">
                <a:solidFill>
                  <a:srgbClr val="000080"/>
                </a:solidFill>
              </a:rPr>
              <a:t> graduates have obtained a 1st level degree</a:t>
            </a:r>
          </a:p>
          <a:p>
            <a:pPr algn="just">
              <a:buFont typeface="Wingdings" pitchFamily="2" charset="2"/>
              <a:buChar char="§"/>
            </a:pPr>
            <a:r>
              <a:rPr lang="en-US" dirty="0" smtClean="0">
                <a:solidFill>
                  <a:srgbClr val="000080"/>
                </a:solidFill>
              </a:rPr>
              <a:t> over </a:t>
            </a:r>
            <a:r>
              <a:rPr lang="en-US" b="1" dirty="0" smtClean="0">
                <a:solidFill>
                  <a:srgbClr val="000080"/>
                </a:solidFill>
              </a:rPr>
              <a:t>62,000 </a:t>
            </a:r>
            <a:r>
              <a:rPr lang="en-US" dirty="0" smtClean="0">
                <a:solidFill>
                  <a:srgbClr val="000080"/>
                </a:solidFill>
              </a:rPr>
              <a:t>of them have obtained a 2nd level degree. </a:t>
            </a:r>
          </a:p>
          <a:p>
            <a:pPr algn="just" eaLnBrk="0" fontAlgn="t" hangingPunct="0">
              <a:buFont typeface="Wingdings" pitchFamily="2" charset="2"/>
              <a:buChar char="§"/>
            </a:pPr>
            <a:r>
              <a:rPr lang="en-US" dirty="0" smtClean="0">
                <a:solidFill>
                  <a:srgbClr val="000080"/>
                </a:solidFill>
              </a:rPr>
              <a:t> over </a:t>
            </a:r>
            <a:r>
              <a:rPr lang="en-US" b="1" dirty="0" smtClean="0">
                <a:solidFill>
                  <a:srgbClr val="000080"/>
                </a:solidFill>
              </a:rPr>
              <a:t>19.000</a:t>
            </a:r>
            <a:r>
              <a:rPr lang="en-US" dirty="0" smtClean="0">
                <a:solidFill>
                  <a:srgbClr val="000080"/>
                </a:solidFill>
              </a:rPr>
              <a:t> of them have obtained dingle cycle degree</a:t>
            </a:r>
          </a:p>
          <a:p>
            <a:pPr algn="just" eaLnBrk="0" fontAlgn="t" hangingPunct="0"/>
            <a:r>
              <a:rPr lang="en-US" i="1" dirty="0" smtClean="0">
                <a:solidFill>
                  <a:srgbClr val="000080"/>
                </a:solidFill>
              </a:rPr>
              <a:t>	</a:t>
            </a:r>
            <a:endParaRPr lang="en-US" dirty="0">
              <a:solidFill>
                <a:srgbClr val="000080"/>
              </a:solidFill>
            </a:endParaRPr>
          </a:p>
        </p:txBody>
      </p:sp>
      <p:pic>
        <p:nvPicPr>
          <p:cNvPr id="7" name="Picture 2" descr="copertina volume"/>
          <p:cNvPicPr>
            <a:picLocks noChangeAspect="1" noChangeArrowheads="1"/>
          </p:cNvPicPr>
          <p:nvPr/>
        </p:nvPicPr>
        <p:blipFill>
          <a:blip r:embed="rId2" cstate="print"/>
          <a:srcRect/>
          <a:stretch>
            <a:fillRect/>
          </a:stretch>
        </p:blipFill>
        <p:spPr bwMode="auto">
          <a:xfrm>
            <a:off x="0" y="1052736"/>
            <a:ext cx="1257300" cy="1581150"/>
          </a:xfrm>
          <a:prstGeom prst="rect">
            <a:avLst/>
          </a:prstGeom>
          <a:noFill/>
          <a:ln w="9525">
            <a:noFill/>
            <a:miter lim="800000"/>
            <a:headEnd/>
            <a:tailEnd/>
          </a:ln>
        </p:spPr>
      </p:pic>
      <p:sp>
        <p:nvSpPr>
          <p:cNvPr id="10" name="Rectangle 1"/>
          <p:cNvSpPr>
            <a:spLocks noChangeArrowheads="1"/>
          </p:cNvSpPr>
          <p:nvPr/>
        </p:nvSpPr>
        <p:spPr bwMode="auto">
          <a:xfrm>
            <a:off x="1403648" y="3621792"/>
            <a:ext cx="7250113" cy="2831544"/>
          </a:xfrm>
          <a:prstGeom prst="rect">
            <a:avLst/>
          </a:prstGeom>
          <a:noFill/>
          <a:ln w="9525">
            <a:noFill/>
            <a:miter lim="800000"/>
            <a:headEnd/>
            <a:tailEnd/>
          </a:ln>
        </p:spPr>
        <p:txBody>
          <a:bodyPr anchor="ctr">
            <a:spAutoFit/>
          </a:bodyPr>
          <a:lstStyle/>
          <a:p>
            <a:r>
              <a:rPr lang="en-US" dirty="0" smtClean="0">
                <a:solidFill>
                  <a:srgbClr val="000080"/>
                </a:solidFill>
              </a:rPr>
              <a:t> </a:t>
            </a:r>
            <a:r>
              <a:rPr lang="en-US" sz="1600" b="1" dirty="0" smtClean="0">
                <a:solidFill>
                  <a:srgbClr val="000080"/>
                </a:solidFill>
              </a:rPr>
              <a:t>The Graduates Profile</a:t>
            </a:r>
            <a:r>
              <a:rPr lang="en-US" sz="1600" dirty="0" smtClean="0">
                <a:solidFill>
                  <a:srgbClr val="000080"/>
                </a:solidFill>
              </a:rPr>
              <a:t> 2012 is divided into </a:t>
            </a:r>
            <a:r>
              <a:rPr lang="en-US" sz="1600" b="1" dirty="0" smtClean="0">
                <a:solidFill>
                  <a:srgbClr val="000080"/>
                </a:solidFill>
              </a:rPr>
              <a:t>10 sections</a:t>
            </a:r>
            <a:r>
              <a:rPr lang="en-US" sz="1600" dirty="0" smtClean="0">
                <a:solidFill>
                  <a:srgbClr val="000080"/>
                </a:solidFill>
              </a:rPr>
              <a:t>:</a:t>
            </a:r>
          </a:p>
          <a:p>
            <a:pPr>
              <a:buFont typeface="Wingdings" pitchFamily="2" charset="2"/>
              <a:buChar char="ü"/>
            </a:pPr>
            <a:r>
              <a:rPr lang="en-US" sz="1600" dirty="0" err="1" smtClean="0">
                <a:solidFill>
                  <a:srgbClr val="000080"/>
                </a:solidFill>
              </a:rPr>
              <a:t>Anagraphical</a:t>
            </a:r>
            <a:r>
              <a:rPr lang="en-US" sz="1600" dirty="0" smtClean="0">
                <a:solidFill>
                  <a:srgbClr val="000080"/>
                </a:solidFill>
              </a:rPr>
              <a:t> data </a:t>
            </a:r>
          </a:p>
          <a:p>
            <a:pPr>
              <a:buFont typeface="Wingdings" pitchFamily="2" charset="2"/>
              <a:buChar char="ü"/>
            </a:pPr>
            <a:r>
              <a:rPr lang="en-US" sz="1600" dirty="0" smtClean="0">
                <a:solidFill>
                  <a:srgbClr val="000080"/>
                </a:solidFill>
              </a:rPr>
              <a:t>Family background </a:t>
            </a:r>
          </a:p>
          <a:p>
            <a:pPr>
              <a:buFont typeface="Wingdings" pitchFamily="2" charset="2"/>
              <a:buChar char="ü"/>
            </a:pPr>
            <a:r>
              <a:rPr lang="en-US" sz="1600" dirty="0" smtClean="0">
                <a:solidFill>
                  <a:srgbClr val="000080"/>
                </a:solidFill>
              </a:rPr>
              <a:t>High school attended </a:t>
            </a:r>
          </a:p>
          <a:p>
            <a:pPr>
              <a:buFont typeface="Wingdings" pitchFamily="2" charset="2"/>
              <a:buChar char="ü"/>
            </a:pPr>
            <a:r>
              <a:rPr lang="en-US" sz="1600" dirty="0" smtClean="0">
                <a:solidFill>
                  <a:srgbClr val="000080"/>
                </a:solidFill>
              </a:rPr>
              <a:t>Academic studies carried out</a:t>
            </a:r>
          </a:p>
          <a:p>
            <a:pPr>
              <a:buFont typeface="Wingdings" pitchFamily="2" charset="2"/>
              <a:buChar char="ü"/>
            </a:pPr>
            <a:r>
              <a:rPr lang="en-US" sz="1600" dirty="0" smtClean="0">
                <a:solidFill>
                  <a:srgbClr val="000080"/>
                </a:solidFill>
              </a:rPr>
              <a:t>Study conditions </a:t>
            </a:r>
          </a:p>
          <a:p>
            <a:pPr>
              <a:buFont typeface="Wingdings" pitchFamily="2" charset="2"/>
              <a:buChar char="ü"/>
            </a:pPr>
            <a:r>
              <a:rPr lang="en-US" sz="1600" dirty="0" smtClean="0">
                <a:solidFill>
                  <a:srgbClr val="000080"/>
                </a:solidFill>
              </a:rPr>
              <a:t>Working while studying </a:t>
            </a:r>
          </a:p>
          <a:p>
            <a:pPr>
              <a:buFont typeface="Wingdings" pitchFamily="2" charset="2"/>
              <a:buChar char="ü"/>
            </a:pPr>
            <a:r>
              <a:rPr lang="en-US" sz="1600" dirty="0" smtClean="0">
                <a:solidFill>
                  <a:srgbClr val="000080"/>
                </a:solidFill>
              </a:rPr>
              <a:t>Satisfaction with the academic studies carried out </a:t>
            </a:r>
          </a:p>
          <a:p>
            <a:pPr>
              <a:buFont typeface="Wingdings" pitchFamily="2" charset="2"/>
              <a:buChar char="ü"/>
            </a:pPr>
            <a:r>
              <a:rPr lang="en-US" sz="1600" dirty="0" smtClean="0">
                <a:solidFill>
                  <a:srgbClr val="000080"/>
                </a:solidFill>
              </a:rPr>
              <a:t>Foreign language skill and IT skills </a:t>
            </a:r>
          </a:p>
          <a:p>
            <a:pPr>
              <a:buFont typeface="Wingdings" pitchFamily="2" charset="2"/>
              <a:buChar char="ü"/>
            </a:pPr>
            <a:r>
              <a:rPr lang="en-US" sz="1600" dirty="0" smtClean="0">
                <a:solidFill>
                  <a:srgbClr val="000080"/>
                </a:solidFill>
              </a:rPr>
              <a:t>Study opportunities </a:t>
            </a:r>
          </a:p>
          <a:p>
            <a:pPr>
              <a:buFont typeface="Wingdings" pitchFamily="2" charset="2"/>
              <a:buChar char="ü"/>
            </a:pPr>
            <a:r>
              <a:rPr lang="en-US" sz="1600" dirty="0" smtClean="0">
                <a:solidFill>
                  <a:srgbClr val="000080"/>
                </a:solidFill>
              </a:rPr>
              <a:t>Job opportunities </a:t>
            </a:r>
            <a:endParaRPr lang="en-US" sz="1600" dirty="0">
              <a:solidFill>
                <a:srgbClr val="00008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0" y="-27384"/>
            <a:ext cx="9144000" cy="764704"/>
          </a:xfrm>
        </p:spPr>
        <p:txBody>
          <a:bodyPr/>
          <a:lstStyle/>
          <a:p>
            <a:r>
              <a:rPr lang="it-IT" altLang="it-IT" sz="1800" u="sng" dirty="0" err="1" smtClean="0">
                <a:effectLst/>
              </a:rPr>
              <a:t>Graduates</a:t>
            </a:r>
            <a:r>
              <a:rPr lang="it-IT" altLang="it-IT" sz="1800" u="sng" dirty="0" smtClean="0">
                <a:effectLst/>
              </a:rPr>
              <a:t>’ </a:t>
            </a:r>
            <a:r>
              <a:rPr lang="it-IT" altLang="it-IT" sz="1800" u="sng" dirty="0" err="1" smtClean="0">
                <a:effectLst/>
              </a:rPr>
              <a:t>Profile</a:t>
            </a:r>
            <a:r>
              <a:rPr lang="fr-FR" altLang="it-IT" sz="1800" u="sng" dirty="0" smtClean="0">
                <a:solidFill>
                  <a:schemeClr val="accent2"/>
                </a:solidFill>
                <a:effectLst/>
              </a:rPr>
              <a:t>:</a:t>
            </a:r>
            <a:r>
              <a:rPr lang="fr-FR" altLang="it-IT" sz="1800" dirty="0" smtClean="0">
                <a:solidFill>
                  <a:schemeClr val="accent2"/>
                </a:solidFill>
                <a:effectLst/>
              </a:rPr>
              <a:t> a</a:t>
            </a:r>
            <a:r>
              <a:rPr lang="en-US" sz="1800" dirty="0" smtClean="0">
                <a:effectLst/>
              </a:rPr>
              <a:t>n example of selecting cohorts of graduates from university, faculty and subject area</a:t>
            </a:r>
            <a:endParaRPr lang="it-IT" sz="1800" dirty="0">
              <a:effectLst/>
            </a:endParaRPr>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15</a:t>
            </a:fld>
            <a:endParaRPr lang="it-IT"/>
          </a:p>
        </p:txBody>
      </p:sp>
      <p:pic>
        <p:nvPicPr>
          <p:cNvPr id="6" name="Picture 4" descr="C:\Users\sgarzi\AppData\Roaming\PixelMetrics\CaptureWiz\Temp\2.jpg"/>
          <p:cNvPicPr>
            <a:picLocks noChangeAspect="1" noChangeArrowheads="1"/>
          </p:cNvPicPr>
          <p:nvPr/>
        </p:nvPicPr>
        <p:blipFill>
          <a:blip r:embed="rId2" cstate="print"/>
          <a:srcRect/>
          <a:stretch>
            <a:fillRect/>
          </a:stretch>
        </p:blipFill>
        <p:spPr bwMode="auto">
          <a:xfrm>
            <a:off x="304800" y="1171575"/>
            <a:ext cx="5248275" cy="4845050"/>
          </a:xfrm>
          <a:prstGeom prst="rect">
            <a:avLst/>
          </a:prstGeom>
          <a:noFill/>
          <a:ln w="9525">
            <a:noFill/>
            <a:miter lim="800000"/>
            <a:headEnd/>
            <a:tailEnd/>
          </a:ln>
        </p:spPr>
      </p:pic>
      <p:pic>
        <p:nvPicPr>
          <p:cNvPr id="7" name="Picture 6" descr="C:\Users\sgarzi\AppData\Roaming\PixelMetrics\CaptureWiz\Temp\3.jpg"/>
          <p:cNvPicPr>
            <a:picLocks noChangeAspect="1" noChangeArrowheads="1"/>
          </p:cNvPicPr>
          <p:nvPr/>
        </p:nvPicPr>
        <p:blipFill>
          <a:blip r:embed="rId3" cstate="print"/>
          <a:srcRect/>
          <a:stretch>
            <a:fillRect/>
          </a:stretch>
        </p:blipFill>
        <p:spPr bwMode="auto">
          <a:xfrm>
            <a:off x="3457575" y="1614488"/>
            <a:ext cx="5381625" cy="5124450"/>
          </a:xfrm>
          <a:prstGeom prst="rect">
            <a:avLst/>
          </a:prstGeom>
          <a:solidFill>
            <a:srgbClr val="FF0000"/>
          </a:solidFill>
          <a:ln w="9525">
            <a:solidFill>
              <a:srgbClr val="FF0000"/>
            </a:solidFill>
            <a:miter lim="800000"/>
            <a:headEnd/>
            <a:tailEnd/>
          </a:ln>
        </p:spPr>
      </p:pic>
      <p:sp>
        <p:nvSpPr>
          <p:cNvPr id="8" name="Rectangle 5"/>
          <p:cNvSpPr>
            <a:spLocks noChangeArrowheads="1"/>
          </p:cNvSpPr>
          <p:nvPr/>
        </p:nvSpPr>
        <p:spPr bwMode="auto">
          <a:xfrm>
            <a:off x="593725" y="1692275"/>
            <a:ext cx="2740025" cy="174625"/>
          </a:xfrm>
          <a:prstGeom prst="rect">
            <a:avLst/>
          </a:prstGeom>
          <a:noFill/>
          <a:ln w="28575" algn="ctr">
            <a:solidFill>
              <a:srgbClr val="FF0000"/>
            </a:solidFill>
            <a:miter lim="800000"/>
            <a:headEnd/>
            <a:tailEnd/>
          </a:ln>
        </p:spPr>
        <p:txBody>
          <a:bodyPr wrap="none" anchor="ctr"/>
          <a:lstStyle/>
          <a:p>
            <a:pPr algn="ctr"/>
            <a:endParaRPr lang="it-IT"/>
          </a:p>
        </p:txBody>
      </p:sp>
      <p:sp>
        <p:nvSpPr>
          <p:cNvPr id="9" name="Rectangle 5"/>
          <p:cNvSpPr>
            <a:spLocks noChangeArrowheads="1"/>
          </p:cNvSpPr>
          <p:nvPr/>
        </p:nvSpPr>
        <p:spPr bwMode="auto">
          <a:xfrm>
            <a:off x="622300" y="2016125"/>
            <a:ext cx="511175" cy="241300"/>
          </a:xfrm>
          <a:prstGeom prst="rect">
            <a:avLst/>
          </a:prstGeom>
          <a:noFill/>
          <a:ln w="28575" algn="ctr">
            <a:solidFill>
              <a:srgbClr val="FF0000"/>
            </a:solidFill>
            <a:miter lim="800000"/>
            <a:headEnd/>
            <a:tailEnd/>
          </a:ln>
        </p:spPr>
        <p:txBody>
          <a:bodyPr wrap="none" anchor="ctr"/>
          <a:lstStyle/>
          <a:p>
            <a:pPr algn="ctr"/>
            <a:endParaRPr lang="it-IT"/>
          </a:p>
        </p:txBody>
      </p:sp>
      <p:sp>
        <p:nvSpPr>
          <p:cNvPr id="10" name="Rectangle 5"/>
          <p:cNvSpPr>
            <a:spLocks noChangeArrowheads="1"/>
          </p:cNvSpPr>
          <p:nvPr/>
        </p:nvSpPr>
        <p:spPr bwMode="auto">
          <a:xfrm>
            <a:off x="603250" y="2921000"/>
            <a:ext cx="1244600" cy="250825"/>
          </a:xfrm>
          <a:prstGeom prst="rect">
            <a:avLst/>
          </a:prstGeom>
          <a:noFill/>
          <a:ln w="28575" algn="ctr">
            <a:solidFill>
              <a:srgbClr val="FF0000"/>
            </a:solidFill>
            <a:miter lim="800000"/>
            <a:headEnd/>
            <a:tailEnd/>
          </a:ln>
        </p:spPr>
        <p:txBody>
          <a:bodyPr wrap="none" anchor="ctr"/>
          <a:lstStyle/>
          <a:p>
            <a:pPr algn="ctr"/>
            <a:endParaRPr lang="it-IT"/>
          </a:p>
        </p:txBody>
      </p:sp>
      <p:sp>
        <p:nvSpPr>
          <p:cNvPr id="11" name="Rectangle 5"/>
          <p:cNvSpPr>
            <a:spLocks noChangeArrowheads="1"/>
          </p:cNvSpPr>
          <p:nvPr/>
        </p:nvSpPr>
        <p:spPr bwMode="auto">
          <a:xfrm>
            <a:off x="603250" y="3654425"/>
            <a:ext cx="892175" cy="193675"/>
          </a:xfrm>
          <a:prstGeom prst="rect">
            <a:avLst/>
          </a:prstGeom>
          <a:noFill/>
          <a:ln w="28575" algn="ctr">
            <a:solidFill>
              <a:srgbClr val="FF0000"/>
            </a:solidFill>
            <a:miter lim="800000"/>
            <a:headEnd/>
            <a:tailEnd/>
          </a:ln>
        </p:spPr>
        <p:txBody>
          <a:bodyPr wrap="none" anchor="ctr"/>
          <a:lstStyle/>
          <a:p>
            <a:pPr algn="ctr"/>
            <a:endParaRPr lang="it-IT"/>
          </a:p>
        </p:txBody>
      </p:sp>
      <p:sp>
        <p:nvSpPr>
          <p:cNvPr id="12" name="Rectangle 5"/>
          <p:cNvSpPr>
            <a:spLocks noChangeArrowheads="1"/>
          </p:cNvSpPr>
          <p:nvPr/>
        </p:nvSpPr>
        <p:spPr bwMode="auto">
          <a:xfrm>
            <a:off x="612775" y="4987925"/>
            <a:ext cx="1692275" cy="184150"/>
          </a:xfrm>
          <a:prstGeom prst="rect">
            <a:avLst/>
          </a:prstGeom>
          <a:noFill/>
          <a:ln w="28575" algn="ctr">
            <a:solidFill>
              <a:srgbClr val="FF0000"/>
            </a:solidFill>
            <a:miter lim="800000"/>
            <a:headEnd/>
            <a:tailEnd/>
          </a:ln>
        </p:spPr>
        <p:txBody>
          <a:bodyPr wrap="none" anchor="ctr"/>
          <a:lstStyle/>
          <a:p>
            <a:pPr algn="ctr"/>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ppt_x</p:attrName>
                                        </p:attrNameLst>
                                      </p:cBhvr>
                                      <p:tavLst>
                                        <p:tav tm="0">
                                          <p:val>
                                            <p:strVal val="#ppt_x-.2"/>
                                          </p:val>
                                        </p:tav>
                                        <p:tav tm="100000">
                                          <p:val>
                                            <p:strVal val="#ppt_x"/>
                                          </p:val>
                                        </p:tav>
                                      </p:tavLst>
                                    </p:anim>
                                    <p:anim calcmode="lin" valueType="num">
                                      <p:cBhvr>
                                        <p:cTn id="8"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ppt_x</p:attrName>
                                        </p:attrNameLst>
                                      </p:cBhvr>
                                      <p:tavLst>
                                        <p:tav tm="0">
                                          <p:val>
                                            <p:strVal val="#ppt_x-.2"/>
                                          </p:val>
                                        </p:tav>
                                        <p:tav tm="100000">
                                          <p:val>
                                            <p:strVal val="#ppt_x"/>
                                          </p:val>
                                        </p:tav>
                                      </p:tavLst>
                                    </p:anim>
                                    <p:anim calcmode="lin" valueType="num">
                                      <p:cBhvr>
                                        <p:cTn id="15"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ppt_x</p:attrName>
                                        </p:attrNameLst>
                                      </p:cBhvr>
                                      <p:tavLst>
                                        <p:tav tm="0">
                                          <p:val>
                                            <p:strVal val="#ppt_x-.2"/>
                                          </p:val>
                                        </p:tav>
                                        <p:tav tm="100000">
                                          <p:val>
                                            <p:strVal val="#ppt_x"/>
                                          </p:val>
                                        </p:tav>
                                      </p:tavLst>
                                    </p:anim>
                                    <p:anim calcmode="lin" valueType="num">
                                      <p:cBhvr>
                                        <p:cTn id="22"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ppt_x</p:attrName>
                                        </p:attrNameLst>
                                      </p:cBhvr>
                                      <p:tavLst>
                                        <p:tav tm="0">
                                          <p:val>
                                            <p:strVal val="#ppt_x-.2"/>
                                          </p:val>
                                        </p:tav>
                                        <p:tav tm="100000">
                                          <p:val>
                                            <p:strVal val="#ppt_x"/>
                                          </p:val>
                                        </p:tav>
                                      </p:tavLst>
                                    </p:anim>
                                    <p:anim calcmode="lin" valueType="num">
                                      <p:cBhvr>
                                        <p:cTn id="29"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1000" fill="hold"/>
                                        <p:tgtEl>
                                          <p:spTgt spid="12"/>
                                        </p:tgtEl>
                                        <p:attrNameLst>
                                          <p:attrName>ppt_x</p:attrName>
                                        </p:attrNameLst>
                                      </p:cBhvr>
                                      <p:tavLst>
                                        <p:tav tm="0">
                                          <p:val>
                                            <p:strVal val="#ppt_x-.2"/>
                                          </p:val>
                                        </p:tav>
                                        <p:tav tm="100000">
                                          <p:val>
                                            <p:strVal val="#ppt_x"/>
                                          </p:val>
                                        </p:tav>
                                      </p:tavLst>
                                    </p:anim>
                                    <p:anim calcmode="lin" valueType="num">
                                      <p:cBhvr>
                                        <p:cTn id="36"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C:\Users\sgarzi\AppData\Roaming\PixelMetrics\CaptureWiz\Temp\3.jpg"/>
          <p:cNvPicPr>
            <a:picLocks noChangeAspect="1" noChangeArrowheads="1"/>
          </p:cNvPicPr>
          <p:nvPr/>
        </p:nvPicPr>
        <p:blipFill>
          <a:blip r:embed="rId2" cstate="print"/>
          <a:srcRect/>
          <a:stretch>
            <a:fillRect/>
          </a:stretch>
        </p:blipFill>
        <p:spPr bwMode="auto">
          <a:xfrm>
            <a:off x="0" y="647700"/>
            <a:ext cx="4645025" cy="4422775"/>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2562225" y="1873250"/>
            <a:ext cx="5110163" cy="4168775"/>
          </a:xfrm>
          <a:prstGeom prst="rect">
            <a:avLst/>
          </a:prstGeom>
          <a:noFill/>
          <a:ln w="9525">
            <a:noFill/>
            <a:miter lim="800000"/>
            <a:headEnd/>
            <a:tailEnd/>
          </a:ln>
        </p:spPr>
      </p:pic>
      <p:grpSp>
        <p:nvGrpSpPr>
          <p:cNvPr id="6" name="Group 5"/>
          <p:cNvGrpSpPr>
            <a:grpSpLocks/>
          </p:cNvGrpSpPr>
          <p:nvPr/>
        </p:nvGrpSpPr>
        <p:grpSpPr bwMode="auto">
          <a:xfrm>
            <a:off x="1000125" y="323850"/>
            <a:ext cx="7972425" cy="2630488"/>
            <a:chOff x="71" y="-247"/>
            <a:chExt cx="5950" cy="1919"/>
          </a:xfrm>
        </p:grpSpPr>
        <p:sp>
          <p:nvSpPr>
            <p:cNvPr id="7" name="Rectangle 6"/>
            <p:cNvSpPr>
              <a:spLocks noChangeArrowheads="1"/>
            </p:cNvSpPr>
            <p:nvPr/>
          </p:nvSpPr>
          <p:spPr bwMode="auto">
            <a:xfrm>
              <a:off x="71" y="765"/>
              <a:ext cx="1216" cy="142"/>
            </a:xfrm>
            <a:prstGeom prst="rect">
              <a:avLst/>
            </a:prstGeom>
            <a:noFill/>
            <a:ln w="38100">
              <a:solidFill>
                <a:srgbClr val="FF0000"/>
              </a:solidFill>
              <a:miter lim="800000"/>
              <a:headEnd/>
              <a:tailEnd/>
            </a:ln>
          </p:spPr>
          <p:txBody>
            <a:bodyPr wrap="none" anchor="ctr"/>
            <a:lstStyle/>
            <a:p>
              <a:pPr algn="ctr"/>
              <a:endParaRPr lang="it-IT"/>
            </a:p>
          </p:txBody>
        </p:sp>
        <p:sp>
          <p:nvSpPr>
            <p:cNvPr id="8" name="Rectangle 7"/>
            <p:cNvSpPr>
              <a:spLocks noChangeArrowheads="1"/>
            </p:cNvSpPr>
            <p:nvPr/>
          </p:nvSpPr>
          <p:spPr bwMode="auto">
            <a:xfrm>
              <a:off x="2056" y="1115"/>
              <a:ext cx="899" cy="171"/>
            </a:xfrm>
            <a:prstGeom prst="rect">
              <a:avLst/>
            </a:prstGeom>
            <a:noFill/>
            <a:ln w="38100">
              <a:solidFill>
                <a:srgbClr val="FF0000"/>
              </a:solidFill>
              <a:miter lim="800000"/>
              <a:headEnd/>
              <a:tailEnd/>
            </a:ln>
          </p:spPr>
          <p:txBody>
            <a:bodyPr wrap="none" anchor="ctr"/>
            <a:lstStyle/>
            <a:p>
              <a:pPr algn="ctr"/>
              <a:endParaRPr lang="it-IT"/>
            </a:p>
          </p:txBody>
        </p:sp>
        <p:sp>
          <p:nvSpPr>
            <p:cNvPr id="9" name="Line 10"/>
            <p:cNvSpPr>
              <a:spLocks noChangeShapeType="1"/>
            </p:cNvSpPr>
            <p:nvPr/>
          </p:nvSpPr>
          <p:spPr bwMode="auto">
            <a:xfrm flipV="1">
              <a:off x="1330" y="31"/>
              <a:ext cx="2537" cy="757"/>
            </a:xfrm>
            <a:prstGeom prst="line">
              <a:avLst/>
            </a:prstGeom>
            <a:noFill/>
            <a:ln w="38100">
              <a:solidFill>
                <a:srgbClr val="FF0000"/>
              </a:solidFill>
              <a:round/>
              <a:headEnd/>
              <a:tailEnd/>
            </a:ln>
          </p:spPr>
          <p:txBody>
            <a:bodyPr wrap="none" anchor="ctr"/>
            <a:lstStyle/>
            <a:p>
              <a:endParaRPr lang="it-IT"/>
            </a:p>
          </p:txBody>
        </p:sp>
        <p:sp>
          <p:nvSpPr>
            <p:cNvPr id="10" name="AutoShape 9"/>
            <p:cNvSpPr>
              <a:spLocks/>
            </p:cNvSpPr>
            <p:nvPr/>
          </p:nvSpPr>
          <p:spPr bwMode="auto">
            <a:xfrm>
              <a:off x="3981" y="-247"/>
              <a:ext cx="2040" cy="1070"/>
            </a:xfrm>
            <a:prstGeom prst="borderCallout1">
              <a:avLst>
                <a:gd name="adj1" fmla="val 23247"/>
                <a:gd name="adj2" fmla="val -4242"/>
                <a:gd name="adj3" fmla="val 121822"/>
                <a:gd name="adj4" fmla="val -48201"/>
              </a:avLst>
            </a:prstGeom>
            <a:solidFill>
              <a:schemeClr val="bg1"/>
            </a:solidFill>
            <a:ln w="38100">
              <a:solidFill>
                <a:srgbClr val="FF0000"/>
              </a:solidFill>
              <a:miter lim="800000"/>
              <a:headEnd/>
              <a:tailEnd/>
            </a:ln>
          </p:spPr>
          <p:txBody>
            <a:bodyPr anchor="ctr"/>
            <a:lstStyle/>
            <a:p>
              <a:pPr algn="ctr">
                <a:defRPr/>
              </a:pPr>
              <a:r>
                <a:rPr lang="it-IT" sz="1600" b="1" u="sng" dirty="0" err="1" smtClean="0">
                  <a:solidFill>
                    <a:srgbClr val="000099"/>
                  </a:solidFill>
                  <a:latin typeface="+mj-lt"/>
                  <a:cs typeface="+mn-cs"/>
                </a:rPr>
                <a:t>Graduates</a:t>
              </a:r>
              <a:r>
                <a:rPr lang="it-IT" sz="1600" b="1" u="sng" dirty="0" smtClean="0">
                  <a:solidFill>
                    <a:srgbClr val="000099"/>
                  </a:solidFill>
                  <a:latin typeface="+mj-lt"/>
                  <a:cs typeface="+mn-cs"/>
                </a:rPr>
                <a:t>’ </a:t>
              </a:r>
              <a:r>
                <a:rPr lang="it-IT" sz="1600" b="1" u="sng" dirty="0" err="1" smtClean="0">
                  <a:solidFill>
                    <a:srgbClr val="000099"/>
                  </a:solidFill>
                  <a:latin typeface="+mj-lt"/>
                  <a:cs typeface="+mn-cs"/>
                </a:rPr>
                <a:t>Profile</a:t>
              </a:r>
              <a:endParaRPr lang="it-IT" sz="1600" b="1" u="sng" dirty="0">
                <a:solidFill>
                  <a:srgbClr val="000099"/>
                </a:solidFill>
                <a:latin typeface="+mj-lt"/>
                <a:cs typeface="+mn-cs"/>
              </a:endParaRPr>
            </a:p>
            <a:p>
              <a:pPr algn="ctr">
                <a:defRPr/>
              </a:pPr>
              <a:r>
                <a:rPr lang="en-US" dirty="0" smtClean="0">
                  <a:solidFill>
                    <a:srgbClr val="000099"/>
                  </a:solidFill>
                  <a:latin typeface="+mj-lt"/>
                </a:rPr>
                <a:t>A powerful tool for orientation and comparison</a:t>
              </a:r>
            </a:p>
          </p:txBody>
        </p:sp>
        <p:sp>
          <p:nvSpPr>
            <p:cNvPr id="11" name="Line 11"/>
            <p:cNvSpPr>
              <a:spLocks noChangeShapeType="1"/>
            </p:cNvSpPr>
            <p:nvPr/>
          </p:nvSpPr>
          <p:spPr bwMode="auto">
            <a:xfrm flipH="1" flipV="1">
              <a:off x="3903" y="-17"/>
              <a:ext cx="164" cy="1689"/>
            </a:xfrm>
            <a:prstGeom prst="line">
              <a:avLst/>
            </a:prstGeom>
            <a:noFill/>
            <a:ln w="38100">
              <a:solidFill>
                <a:srgbClr val="FF0000"/>
              </a:solidFill>
              <a:round/>
              <a:headEnd/>
              <a:tailEnd/>
            </a:ln>
          </p:spPr>
          <p:txBody>
            <a:bodyPr wrap="none" anchor="ctr"/>
            <a:lstStyle/>
            <a:p>
              <a:endParaRPr lang="it-IT"/>
            </a:p>
          </p:txBody>
        </p:sp>
      </p:grpSp>
      <p:pic>
        <p:nvPicPr>
          <p:cNvPr id="12" name="Picture 4"/>
          <p:cNvPicPr>
            <a:picLocks noChangeAspect="1" noChangeArrowheads="1"/>
          </p:cNvPicPr>
          <p:nvPr/>
        </p:nvPicPr>
        <p:blipFill>
          <a:blip r:embed="rId4" cstate="print"/>
          <a:srcRect/>
          <a:stretch>
            <a:fillRect/>
          </a:stretch>
        </p:blipFill>
        <p:spPr bwMode="auto">
          <a:xfrm>
            <a:off x="4048125" y="2590800"/>
            <a:ext cx="5038725" cy="4010025"/>
          </a:xfrm>
          <a:prstGeom prst="rect">
            <a:avLst/>
          </a:prstGeom>
          <a:noFill/>
          <a:ln w="9525">
            <a:noFill/>
            <a:miter lim="800000"/>
            <a:headEnd/>
            <a:tailEnd/>
          </a:ln>
        </p:spPr>
      </p:pic>
      <p:sp>
        <p:nvSpPr>
          <p:cNvPr id="13" name="Rectangle 7"/>
          <p:cNvSpPr>
            <a:spLocks noChangeArrowheads="1"/>
          </p:cNvSpPr>
          <p:nvPr/>
        </p:nvSpPr>
        <p:spPr bwMode="auto">
          <a:xfrm>
            <a:off x="5164138" y="2800350"/>
            <a:ext cx="1646237" cy="223838"/>
          </a:xfrm>
          <a:prstGeom prst="rect">
            <a:avLst/>
          </a:prstGeom>
          <a:noFill/>
          <a:ln w="38100">
            <a:solidFill>
              <a:srgbClr val="FF0000"/>
            </a:solidFill>
            <a:miter lim="800000"/>
            <a:headEnd/>
            <a:tailEnd/>
          </a:ln>
        </p:spPr>
        <p:txBody>
          <a:bodyPr wrap="none" anchor="ctr"/>
          <a:lstStyle/>
          <a:p>
            <a:pPr algn="ctr"/>
            <a:endParaRPr lang="it-IT"/>
          </a:p>
        </p:txBody>
      </p:sp>
      <p:sp>
        <p:nvSpPr>
          <p:cNvPr id="14" name="Segnaposto numero diapositiva 13"/>
          <p:cNvSpPr>
            <a:spLocks noGrp="1"/>
          </p:cNvSpPr>
          <p:nvPr>
            <p:ph type="sldNum" sz="quarter" idx="12"/>
          </p:nvPr>
        </p:nvSpPr>
        <p:spPr/>
        <p:txBody>
          <a:bodyPr/>
          <a:lstStyle/>
          <a:p>
            <a:pPr>
              <a:defRPr/>
            </a:pPr>
            <a:fld id="{E7AA14C7-5C3E-4FB7-BDAE-305BE1420987}" type="slidenum">
              <a:rPr lang="fr-FR" smtClean="0"/>
              <a:pPr>
                <a:defRPr/>
              </a:pPr>
              <a:t>16</a:t>
            </a:fld>
            <a:endParaRPr lang="fr-FR" dirty="0"/>
          </a:p>
        </p:txBody>
      </p:sp>
    </p:spTree>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2420888"/>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17</a:t>
            </a:fld>
            <a:endParaRPr lang="it-IT"/>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effectLst/>
              </a:rPr>
              <a:t>Graduates’ Employment Conditions</a:t>
            </a:r>
            <a:endParaRPr lang="it-IT" dirty="0">
              <a:effectLst/>
            </a:endParaRPr>
          </a:p>
        </p:txBody>
      </p:sp>
      <p:sp>
        <p:nvSpPr>
          <p:cNvPr id="4" name="Segnaposto contenuto 3"/>
          <p:cNvSpPr>
            <a:spLocks noGrp="1"/>
          </p:cNvSpPr>
          <p:nvPr>
            <p:ph idx="1"/>
          </p:nvPr>
        </p:nvSpPr>
        <p:spPr/>
        <p:txBody>
          <a:bodyPr/>
          <a:lstStyle/>
          <a:p>
            <a:pPr>
              <a:spcBef>
                <a:spcPts val="1200"/>
              </a:spcBef>
            </a:pPr>
            <a:r>
              <a:rPr lang="en-GB" dirty="0" smtClean="0"/>
              <a:t>The survey has been carried out thanks to graduates personal information stored in the data base</a:t>
            </a:r>
          </a:p>
          <a:p>
            <a:pPr>
              <a:spcBef>
                <a:spcPts val="1200"/>
              </a:spcBef>
            </a:pPr>
            <a:r>
              <a:rPr lang="en-GB" dirty="0" smtClean="0">
                <a:solidFill>
                  <a:schemeClr val="accent6"/>
                </a:solidFill>
              </a:rPr>
              <a:t>Graduates are interviewed on their employment conditions (using CAWI+CATI survey methods) at </a:t>
            </a:r>
            <a:r>
              <a:rPr lang="en-GB" dirty="0" smtClean="0">
                <a:solidFill>
                  <a:srgbClr val="FF0000"/>
                </a:solidFill>
              </a:rPr>
              <a:t>1,3 and 5 years after graduation</a:t>
            </a:r>
          </a:p>
          <a:p>
            <a:pPr>
              <a:spcBef>
                <a:spcPts val="1200"/>
              </a:spcBef>
            </a:pPr>
            <a:r>
              <a:rPr lang="en-GB" dirty="0" smtClean="0"/>
              <a:t>The aim of the survey is to assess:</a:t>
            </a:r>
          </a:p>
          <a:p>
            <a:pPr lvl="1">
              <a:spcBef>
                <a:spcPts val="1200"/>
              </a:spcBef>
            </a:pPr>
            <a:r>
              <a:rPr lang="en-GB" dirty="0" smtClean="0"/>
              <a:t>The ability of the labour market to take advantages of the Human Resources created at University level</a:t>
            </a:r>
          </a:p>
          <a:p>
            <a:pPr lvl="1">
              <a:spcBef>
                <a:spcPts val="1200"/>
              </a:spcBef>
            </a:pPr>
            <a:r>
              <a:rPr lang="en-GB" dirty="0" smtClean="0"/>
              <a:t>The ability of the university to respond to society's needs and requirements</a:t>
            </a:r>
          </a:p>
          <a:p>
            <a:pPr>
              <a:spcBef>
                <a:spcPts val="1200"/>
              </a:spcBef>
            </a:pPr>
            <a:r>
              <a:rPr lang="en-GB" b="1" dirty="0" smtClean="0">
                <a:solidFill>
                  <a:srgbClr val="000080"/>
                </a:solidFill>
              </a:rPr>
              <a:t>Timeliness</a:t>
            </a:r>
            <a:r>
              <a:rPr lang="en-GB" dirty="0" smtClean="0">
                <a:solidFill>
                  <a:srgbClr val="000080"/>
                </a:solidFill>
              </a:rPr>
              <a:t>: Survey available only </a:t>
            </a:r>
            <a:r>
              <a:rPr lang="en-GB" b="1" dirty="0" smtClean="0">
                <a:solidFill>
                  <a:srgbClr val="000080"/>
                </a:solidFill>
              </a:rPr>
              <a:t>3 months after</a:t>
            </a:r>
            <a:r>
              <a:rPr lang="en-GB" dirty="0" smtClean="0">
                <a:solidFill>
                  <a:srgbClr val="000080"/>
                </a:solidFill>
              </a:rPr>
              <a:t> the conclusion of field interviews</a:t>
            </a:r>
            <a:endParaRPr lang="en-GB" dirty="0" smtClean="0"/>
          </a:p>
          <a:p>
            <a:pPr>
              <a:spcBef>
                <a:spcPts val="1200"/>
              </a:spcBef>
            </a:pPr>
            <a:r>
              <a:rPr lang="en-GB" b="1" dirty="0" smtClean="0"/>
              <a:t>Completeness</a:t>
            </a:r>
            <a:r>
              <a:rPr lang="en-GB" dirty="0" smtClean="0"/>
              <a:t>: The survey is produced for every University, Faculty  and  Degree Course</a:t>
            </a:r>
          </a:p>
          <a:p>
            <a:pPr>
              <a:spcBef>
                <a:spcPts val="1200"/>
              </a:spcBef>
            </a:pPr>
            <a:endParaRPr lang="en-GB" dirty="0"/>
          </a:p>
        </p:txBody>
      </p:sp>
      <p:sp>
        <p:nvSpPr>
          <p:cNvPr id="7" name="CasellaDiTesto 6"/>
          <p:cNvSpPr txBox="1"/>
          <p:nvPr/>
        </p:nvSpPr>
        <p:spPr>
          <a:xfrm>
            <a:off x="1229475" y="5805264"/>
            <a:ext cx="6863034" cy="707886"/>
          </a:xfrm>
          <a:prstGeom prst="rect">
            <a:avLst/>
          </a:prstGeom>
          <a:solidFill>
            <a:srgbClr val="FFDD71"/>
          </a:solidFill>
        </p:spPr>
        <p:txBody>
          <a:bodyPr wrap="none" rtlCol="0">
            <a:spAutoFit/>
          </a:bodyPr>
          <a:lstStyle/>
          <a:p>
            <a:pPr algn="ctr"/>
            <a:r>
              <a:rPr lang="it-IT" sz="2000" dirty="0" smtClean="0">
                <a:solidFill>
                  <a:srgbClr val="000099"/>
                </a:solidFill>
                <a:latin typeface="+mj-lt"/>
              </a:rPr>
              <a:t>AL </a:t>
            </a:r>
            <a:r>
              <a:rPr lang="it-IT" sz="2000" dirty="0" err="1" smtClean="0">
                <a:solidFill>
                  <a:srgbClr val="000099"/>
                </a:solidFill>
                <a:latin typeface="+mj-lt"/>
              </a:rPr>
              <a:t>recently</a:t>
            </a:r>
            <a:r>
              <a:rPr lang="it-IT" sz="2000" dirty="0" smtClean="0">
                <a:solidFill>
                  <a:srgbClr val="000099"/>
                </a:solidFill>
                <a:latin typeface="+mj-lt"/>
              </a:rPr>
              <a:t> </a:t>
            </a:r>
            <a:r>
              <a:rPr lang="it-IT" sz="2000" dirty="0" err="1" smtClean="0">
                <a:solidFill>
                  <a:srgbClr val="000099"/>
                </a:solidFill>
                <a:latin typeface="+mj-lt"/>
              </a:rPr>
              <a:t>monitored</a:t>
            </a:r>
            <a:r>
              <a:rPr lang="it-IT" sz="2000" dirty="0" smtClean="0">
                <a:solidFill>
                  <a:srgbClr val="000099"/>
                </a:solidFill>
                <a:latin typeface="+mj-lt"/>
              </a:rPr>
              <a:t> </a:t>
            </a:r>
            <a:r>
              <a:rPr lang="it-IT" sz="2000" dirty="0" err="1" smtClean="0">
                <a:solidFill>
                  <a:srgbClr val="000099"/>
                </a:solidFill>
                <a:latin typeface="+mj-lt"/>
              </a:rPr>
              <a:t>graduates</a:t>
            </a:r>
            <a:r>
              <a:rPr lang="it-IT" sz="2000" dirty="0" smtClean="0">
                <a:solidFill>
                  <a:srgbClr val="000099"/>
                </a:solidFill>
                <a:latin typeface="+mj-lt"/>
              </a:rPr>
              <a:t>’ </a:t>
            </a:r>
            <a:r>
              <a:rPr lang="it-IT" sz="2000" dirty="0" err="1" smtClean="0">
                <a:solidFill>
                  <a:srgbClr val="000099"/>
                </a:solidFill>
                <a:latin typeface="+mj-lt"/>
              </a:rPr>
              <a:t>employment</a:t>
            </a:r>
            <a:r>
              <a:rPr lang="it-IT" sz="2000" dirty="0" smtClean="0">
                <a:solidFill>
                  <a:srgbClr val="000099"/>
                </a:solidFill>
                <a:latin typeface="+mj-lt"/>
              </a:rPr>
              <a:t> </a:t>
            </a:r>
            <a:r>
              <a:rPr lang="it-IT" sz="2000" dirty="0" err="1" smtClean="0">
                <a:solidFill>
                  <a:srgbClr val="000099"/>
                </a:solidFill>
                <a:latin typeface="+mj-lt"/>
              </a:rPr>
              <a:t>conditions</a:t>
            </a:r>
            <a:endParaRPr lang="it-IT" sz="2000" dirty="0" smtClean="0">
              <a:solidFill>
                <a:srgbClr val="000099"/>
              </a:solidFill>
              <a:latin typeface="+mj-lt"/>
            </a:endParaRPr>
          </a:p>
          <a:p>
            <a:pPr algn="ctr"/>
            <a:r>
              <a:rPr lang="it-IT" sz="2000" dirty="0" smtClean="0">
                <a:solidFill>
                  <a:srgbClr val="000099"/>
                </a:solidFill>
                <a:latin typeface="+mj-lt"/>
              </a:rPr>
              <a:t> </a:t>
            </a:r>
            <a:r>
              <a:rPr lang="it-IT" sz="2000" dirty="0" smtClean="0">
                <a:solidFill>
                  <a:srgbClr val="FF0000"/>
                </a:solidFill>
                <a:latin typeface="+mj-lt"/>
              </a:rPr>
              <a:t>at 10 </a:t>
            </a:r>
            <a:r>
              <a:rPr lang="it-IT" sz="2000" dirty="0" err="1" smtClean="0">
                <a:solidFill>
                  <a:srgbClr val="FF0000"/>
                </a:solidFill>
                <a:latin typeface="+mj-lt"/>
              </a:rPr>
              <a:t>years</a:t>
            </a:r>
            <a:r>
              <a:rPr lang="it-IT" sz="2000" dirty="0" smtClean="0">
                <a:solidFill>
                  <a:srgbClr val="FF0000"/>
                </a:solidFill>
                <a:latin typeface="+mj-lt"/>
              </a:rPr>
              <a:t> </a:t>
            </a:r>
            <a:r>
              <a:rPr lang="it-IT" sz="2000" dirty="0" err="1" smtClean="0">
                <a:solidFill>
                  <a:srgbClr val="000099"/>
                </a:solidFill>
                <a:latin typeface="+mj-lt"/>
              </a:rPr>
              <a:t>after</a:t>
            </a:r>
            <a:r>
              <a:rPr lang="it-IT" sz="2000" dirty="0" smtClean="0">
                <a:solidFill>
                  <a:srgbClr val="000099"/>
                </a:solidFill>
                <a:latin typeface="+mj-lt"/>
              </a:rPr>
              <a:t> </a:t>
            </a:r>
            <a:r>
              <a:rPr lang="it-IT" sz="2000" dirty="0" err="1" smtClean="0">
                <a:solidFill>
                  <a:srgbClr val="000099"/>
                </a:solidFill>
                <a:latin typeface="+mj-lt"/>
              </a:rPr>
              <a:t>graduation</a:t>
            </a:r>
            <a:r>
              <a:rPr lang="it-IT" sz="2000" dirty="0" smtClean="0">
                <a:solidFill>
                  <a:srgbClr val="000099"/>
                </a:solidFill>
                <a:latin typeface="+mj-lt"/>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effectLst/>
              </a:rPr>
              <a:t>Graduates’ Employment Conditions, survey 2012</a:t>
            </a:r>
            <a:endParaRPr lang="it-IT" dirty="0">
              <a:effectLst/>
            </a:endParaRPr>
          </a:p>
        </p:txBody>
      </p:sp>
      <p:sp>
        <p:nvSpPr>
          <p:cNvPr id="8" name="Rectangle 1"/>
          <p:cNvSpPr>
            <a:spLocks noChangeArrowheads="1"/>
          </p:cNvSpPr>
          <p:nvPr/>
        </p:nvSpPr>
        <p:spPr bwMode="auto">
          <a:xfrm>
            <a:off x="1430338" y="1055924"/>
            <a:ext cx="7534275" cy="2893100"/>
          </a:xfrm>
          <a:prstGeom prst="rect">
            <a:avLst/>
          </a:prstGeom>
          <a:noFill/>
          <a:ln w="9525">
            <a:noFill/>
            <a:miter lim="800000"/>
            <a:headEnd/>
            <a:tailEnd/>
          </a:ln>
        </p:spPr>
        <p:txBody>
          <a:bodyPr wrap="square" anchor="ctr">
            <a:spAutoFit/>
          </a:bodyPr>
          <a:lstStyle/>
          <a:p>
            <a:pPr algn="just">
              <a:spcAft>
                <a:spcPts val="600"/>
              </a:spcAft>
              <a:buFont typeface="Wingdings" pitchFamily="2" charset="2"/>
              <a:buChar char="ü"/>
            </a:pPr>
            <a:r>
              <a:rPr lang="en-GB" sz="1600" b="1" dirty="0" smtClean="0">
                <a:solidFill>
                  <a:srgbClr val="000080"/>
                </a:solidFill>
              </a:rPr>
              <a:t>400,000</a:t>
            </a:r>
            <a:r>
              <a:rPr lang="en-GB" sz="1600" dirty="0" smtClean="0">
                <a:solidFill>
                  <a:srgbClr val="000080"/>
                </a:solidFill>
              </a:rPr>
              <a:t> graduates from </a:t>
            </a:r>
            <a:r>
              <a:rPr lang="en-GB" sz="1600" b="1" dirty="0" smtClean="0">
                <a:solidFill>
                  <a:srgbClr val="000080"/>
                </a:solidFill>
              </a:rPr>
              <a:t>54 </a:t>
            </a:r>
            <a:r>
              <a:rPr lang="en-GB" sz="1600" dirty="0" smtClean="0">
                <a:solidFill>
                  <a:srgbClr val="000080"/>
                </a:solidFill>
              </a:rPr>
              <a:t>universities (taking part in the Consortium at least since 2010); </a:t>
            </a:r>
          </a:p>
          <a:p>
            <a:pPr algn="just">
              <a:spcAft>
                <a:spcPts val="600"/>
              </a:spcAft>
              <a:buFont typeface="Wingdings" pitchFamily="2" charset="2"/>
              <a:buChar char="ü"/>
            </a:pPr>
            <a:r>
              <a:rPr lang="en-GB" sz="1600" b="1" dirty="0" smtClean="0">
                <a:solidFill>
                  <a:srgbClr val="000080"/>
                </a:solidFill>
              </a:rPr>
              <a:t>186,000 post-reform graduates </a:t>
            </a:r>
            <a:r>
              <a:rPr lang="en-GB" sz="1600" dirty="0" smtClean="0">
                <a:solidFill>
                  <a:srgbClr val="000080"/>
                </a:solidFill>
              </a:rPr>
              <a:t>have been interviewed one year on from graduation, </a:t>
            </a:r>
            <a:r>
              <a:rPr lang="en-GB" sz="1600" b="1" dirty="0" smtClean="0">
                <a:solidFill>
                  <a:srgbClr val="000080"/>
                </a:solidFill>
              </a:rPr>
              <a:t>53,000 </a:t>
            </a:r>
            <a:r>
              <a:rPr lang="en-GB" sz="1600" dirty="0" smtClean="0">
                <a:solidFill>
                  <a:srgbClr val="000080"/>
                </a:solidFill>
              </a:rPr>
              <a:t>have been interviewed 3 years on from graduation</a:t>
            </a:r>
          </a:p>
          <a:p>
            <a:pPr algn="just">
              <a:spcAft>
                <a:spcPts val="600"/>
              </a:spcAft>
              <a:buFont typeface="Wingdings" pitchFamily="2" charset="2"/>
              <a:buChar char="ü"/>
            </a:pPr>
            <a:r>
              <a:rPr lang="en-GB" sz="1600" b="1" dirty="0" smtClean="0">
                <a:solidFill>
                  <a:srgbClr val="000080"/>
                </a:solidFill>
              </a:rPr>
              <a:t>29,000 residual pre-reform graduates </a:t>
            </a:r>
            <a:r>
              <a:rPr lang="en-GB" sz="1600" dirty="0" smtClean="0">
                <a:solidFill>
                  <a:srgbClr val="000080"/>
                </a:solidFill>
              </a:rPr>
              <a:t>five years on from graduation. </a:t>
            </a:r>
          </a:p>
          <a:p>
            <a:pPr algn="just">
              <a:spcAft>
                <a:spcPts val="600"/>
              </a:spcAft>
              <a:buFont typeface="Wingdings" pitchFamily="2" charset="2"/>
              <a:buChar char="ü"/>
            </a:pPr>
            <a:endParaRPr lang="en-GB" sz="1600" dirty="0" smtClean="0">
              <a:solidFill>
                <a:srgbClr val="000080"/>
              </a:solidFill>
            </a:endParaRPr>
          </a:p>
          <a:p>
            <a:pPr algn="just">
              <a:spcAft>
                <a:spcPts val="600"/>
              </a:spcAft>
              <a:buFont typeface="Wingdings" pitchFamily="2" charset="2"/>
              <a:buChar char="ü"/>
            </a:pPr>
            <a:r>
              <a:rPr lang="en-GB" sz="1400" dirty="0" smtClean="0">
                <a:solidFill>
                  <a:srgbClr val="000080"/>
                </a:solidFill>
              </a:rPr>
              <a:t>Two specific experimental investigations (via Web):</a:t>
            </a:r>
            <a:endParaRPr lang="en-GB" sz="1400" dirty="0" smtClean="0"/>
          </a:p>
          <a:p>
            <a:pPr algn="just">
              <a:spcAft>
                <a:spcPts val="600"/>
              </a:spcAft>
              <a:buFont typeface="Wingdings" pitchFamily="2" charset="2"/>
              <a:buChar char="§"/>
            </a:pPr>
            <a:r>
              <a:rPr lang="en-GB" sz="1400" dirty="0" smtClean="0">
                <a:solidFill>
                  <a:srgbClr val="000080"/>
                </a:solidFill>
              </a:rPr>
              <a:t> test on employability of new post-reform bachelor degree holders one and five years on from graduation</a:t>
            </a:r>
          </a:p>
          <a:p>
            <a:pPr algn="just">
              <a:spcAft>
                <a:spcPts val="600"/>
              </a:spcAft>
              <a:buFont typeface="Wingdings" pitchFamily="2" charset="2"/>
              <a:buChar char="§"/>
            </a:pPr>
            <a:r>
              <a:rPr lang="en-GB" sz="1400" dirty="0" smtClean="0">
                <a:solidFill>
                  <a:srgbClr val="000080"/>
                </a:solidFill>
              </a:rPr>
              <a:t> test on employability 10 years on from graduation (on a pre-reform graduates sample) </a:t>
            </a:r>
          </a:p>
        </p:txBody>
      </p:sp>
      <p:pic>
        <p:nvPicPr>
          <p:cNvPr id="9" name="Picture 2" descr="copertina volume">
            <a:hlinkClick r:id="rId2"/>
          </p:cNvPr>
          <p:cNvPicPr>
            <a:picLocks noChangeAspect="1" noChangeArrowheads="1"/>
          </p:cNvPicPr>
          <p:nvPr/>
        </p:nvPicPr>
        <p:blipFill>
          <a:blip r:embed="rId3" cstate="print"/>
          <a:srcRect/>
          <a:stretch>
            <a:fillRect/>
          </a:stretch>
        </p:blipFill>
        <p:spPr bwMode="auto">
          <a:xfrm>
            <a:off x="115888" y="942975"/>
            <a:ext cx="1219200" cy="1771650"/>
          </a:xfrm>
          <a:prstGeom prst="rect">
            <a:avLst/>
          </a:prstGeom>
          <a:noFill/>
          <a:ln w="9525">
            <a:noFill/>
            <a:miter lim="800000"/>
            <a:headEnd/>
            <a:tailEnd/>
          </a:ln>
        </p:spPr>
      </p:pic>
      <p:sp>
        <p:nvSpPr>
          <p:cNvPr id="10" name="Rectangle 1"/>
          <p:cNvSpPr>
            <a:spLocks noChangeArrowheads="1"/>
          </p:cNvSpPr>
          <p:nvPr/>
        </p:nvSpPr>
        <p:spPr bwMode="auto">
          <a:xfrm>
            <a:off x="1426343" y="4149080"/>
            <a:ext cx="7250113" cy="2523768"/>
          </a:xfrm>
          <a:prstGeom prst="rect">
            <a:avLst/>
          </a:prstGeom>
          <a:noFill/>
          <a:ln w="9525">
            <a:noFill/>
            <a:miter lim="800000"/>
            <a:headEnd/>
            <a:tailEnd/>
          </a:ln>
        </p:spPr>
        <p:txBody>
          <a:bodyPr anchor="ctr">
            <a:spAutoFit/>
          </a:bodyPr>
          <a:lstStyle/>
          <a:p>
            <a:r>
              <a:rPr lang="en-US" dirty="0" smtClean="0">
                <a:solidFill>
                  <a:srgbClr val="000080"/>
                </a:solidFill>
              </a:rPr>
              <a:t> </a:t>
            </a:r>
            <a:r>
              <a:rPr lang="en-US" sz="1400" dirty="0" smtClean="0">
                <a:solidFill>
                  <a:srgbClr val="000080"/>
                </a:solidFill>
              </a:rPr>
              <a:t>The survey is divided into </a:t>
            </a:r>
            <a:r>
              <a:rPr lang="en-US" sz="1400" b="1" dirty="0" smtClean="0">
                <a:solidFill>
                  <a:srgbClr val="000080"/>
                </a:solidFill>
              </a:rPr>
              <a:t>10 sections</a:t>
            </a:r>
            <a:r>
              <a:rPr lang="en-US" sz="1400" dirty="0" smtClean="0">
                <a:solidFill>
                  <a:srgbClr val="000080"/>
                </a:solidFill>
              </a:rPr>
              <a:t>:</a:t>
            </a:r>
          </a:p>
          <a:p>
            <a:pPr>
              <a:buFont typeface="Wingdings" pitchFamily="2" charset="2"/>
              <a:buChar char="§"/>
            </a:pPr>
            <a:r>
              <a:rPr lang="en-US" sz="1400" b="1" dirty="0" smtClean="0">
                <a:solidFill>
                  <a:srgbClr val="000080"/>
                </a:solidFill>
              </a:rPr>
              <a:t>  </a:t>
            </a:r>
            <a:r>
              <a:rPr lang="en-US" sz="1400" dirty="0" smtClean="0">
                <a:solidFill>
                  <a:srgbClr val="000080"/>
                </a:solidFill>
              </a:rPr>
              <a:t>Surveyed group</a:t>
            </a:r>
          </a:p>
          <a:p>
            <a:pPr>
              <a:buFont typeface="Wingdings" pitchFamily="2" charset="2"/>
              <a:buChar char="§"/>
            </a:pPr>
            <a:r>
              <a:rPr lang="en-US" sz="1400" dirty="0" smtClean="0">
                <a:solidFill>
                  <a:srgbClr val="000080"/>
                </a:solidFill>
              </a:rPr>
              <a:t>  Postgraduate training</a:t>
            </a:r>
          </a:p>
          <a:p>
            <a:pPr>
              <a:buFont typeface="Wingdings" pitchFamily="2" charset="2"/>
              <a:buChar char="§"/>
            </a:pPr>
            <a:r>
              <a:rPr lang="en-US" sz="1400" dirty="0" smtClean="0">
                <a:solidFill>
                  <a:srgbClr val="000080"/>
                </a:solidFill>
              </a:rPr>
              <a:t>  Employment condition</a:t>
            </a:r>
          </a:p>
          <a:p>
            <a:pPr>
              <a:buFont typeface="Wingdings" pitchFamily="2" charset="2"/>
              <a:buChar char="§"/>
            </a:pPr>
            <a:r>
              <a:rPr lang="en-US" sz="1400" dirty="0" smtClean="0">
                <a:solidFill>
                  <a:srgbClr val="000080"/>
                </a:solidFill>
              </a:rPr>
              <a:t>  Access to the </a:t>
            </a:r>
            <a:r>
              <a:rPr lang="en-US" sz="1400" dirty="0" err="1" smtClean="0">
                <a:solidFill>
                  <a:srgbClr val="000080"/>
                </a:solidFill>
              </a:rPr>
              <a:t>labour</a:t>
            </a:r>
            <a:r>
              <a:rPr lang="en-US" sz="1400" dirty="0" smtClean="0">
                <a:solidFill>
                  <a:srgbClr val="000080"/>
                </a:solidFill>
              </a:rPr>
              <a:t> market</a:t>
            </a:r>
          </a:p>
          <a:p>
            <a:pPr>
              <a:buFont typeface="Wingdings" pitchFamily="2" charset="2"/>
              <a:buChar char="§"/>
            </a:pPr>
            <a:r>
              <a:rPr lang="en-US" sz="1400" dirty="0" smtClean="0">
                <a:solidFill>
                  <a:srgbClr val="000080"/>
                </a:solidFill>
              </a:rPr>
              <a:t>  Characteristics of the current work</a:t>
            </a:r>
          </a:p>
          <a:p>
            <a:pPr>
              <a:buFont typeface="Wingdings" pitchFamily="2" charset="2"/>
              <a:buChar char="§"/>
            </a:pPr>
            <a:r>
              <a:rPr lang="en-US" sz="1400" dirty="0" smtClean="0">
                <a:solidFill>
                  <a:srgbClr val="000080"/>
                </a:solidFill>
              </a:rPr>
              <a:t>  Characteristics of the company</a:t>
            </a:r>
          </a:p>
          <a:p>
            <a:pPr>
              <a:buFont typeface="Wingdings" pitchFamily="2" charset="2"/>
              <a:buChar char="§"/>
            </a:pPr>
            <a:r>
              <a:rPr lang="en-US" sz="1400" dirty="0" smtClean="0">
                <a:solidFill>
                  <a:srgbClr val="000080"/>
                </a:solidFill>
              </a:rPr>
              <a:t>  Earnings</a:t>
            </a:r>
          </a:p>
          <a:p>
            <a:pPr>
              <a:buFont typeface="Wingdings" pitchFamily="2" charset="2"/>
              <a:buChar char="§"/>
            </a:pPr>
            <a:r>
              <a:rPr lang="en-US" sz="1400" dirty="0" smtClean="0">
                <a:solidFill>
                  <a:srgbClr val="000080"/>
                </a:solidFill>
              </a:rPr>
              <a:t>  Use and need for a degree within the current job</a:t>
            </a:r>
          </a:p>
          <a:p>
            <a:pPr>
              <a:buFont typeface="Wingdings" pitchFamily="2" charset="2"/>
              <a:buChar char="§"/>
            </a:pPr>
            <a:r>
              <a:rPr lang="en-US" sz="1400" dirty="0" smtClean="0">
                <a:solidFill>
                  <a:srgbClr val="000080"/>
                </a:solidFill>
              </a:rPr>
              <a:t>  Degree effectiveness</a:t>
            </a:r>
          </a:p>
          <a:p>
            <a:pPr>
              <a:buFont typeface="Wingdings" pitchFamily="2" charset="2"/>
              <a:buChar char="§"/>
            </a:pPr>
            <a:r>
              <a:rPr lang="en-US" sz="1400" dirty="0" smtClean="0">
                <a:solidFill>
                  <a:srgbClr val="000080"/>
                </a:solidFill>
              </a:rPr>
              <a:t>  Search of a job</a:t>
            </a:r>
            <a:endParaRPr lang="en-US" sz="1400" dirty="0">
              <a:solidFill>
                <a:srgbClr val="00008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dirty="0" smtClean="0"/>
          </a:p>
          <a:p>
            <a:endParaRPr lang="fr-FR" dirty="0" smtClean="0"/>
          </a:p>
          <a:p>
            <a:pPr>
              <a:buNone/>
            </a:pPr>
            <a:endParaRPr lang="fr-FR"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2</a:t>
            </a:fld>
            <a:endParaRPr lang="it-IT"/>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90488" y="12700"/>
            <a:ext cx="9053512" cy="844550"/>
          </a:xfrm>
        </p:spPr>
        <p:txBody>
          <a:bodyPr>
            <a:noAutofit/>
          </a:bodyPr>
          <a:lstStyle/>
          <a:p>
            <a:r>
              <a:rPr lang="en-GB" sz="2400" dirty="0" smtClean="0"/>
              <a:t>Survey on Italian graduates’ employment conditions </a:t>
            </a:r>
            <a:endParaRPr lang="en-GB" sz="2400" dirty="0"/>
          </a:p>
        </p:txBody>
      </p:sp>
      <p:sp>
        <p:nvSpPr>
          <p:cNvPr id="6" name="Triangolo isoscele 5"/>
          <p:cNvSpPr/>
          <p:nvPr/>
        </p:nvSpPr>
        <p:spPr>
          <a:xfrm rot="1976307">
            <a:off x="5379801" y="2098254"/>
            <a:ext cx="1205867"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7" name="Triangolo isoscele 6"/>
          <p:cNvSpPr/>
          <p:nvPr/>
        </p:nvSpPr>
        <p:spPr>
          <a:xfrm rot="19616137">
            <a:off x="3811799" y="2097750"/>
            <a:ext cx="1205867"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8" name="Triangolo isoscele 7"/>
          <p:cNvSpPr/>
          <p:nvPr/>
        </p:nvSpPr>
        <p:spPr>
          <a:xfrm rot="15002550">
            <a:off x="3346600" y="3570414"/>
            <a:ext cx="1125021"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9" name="Triangolo isoscele 8"/>
          <p:cNvSpPr/>
          <p:nvPr/>
        </p:nvSpPr>
        <p:spPr>
          <a:xfrm rot="6602193">
            <a:off x="5927710" y="3567632"/>
            <a:ext cx="1125021"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10" name="Triangolo isoscele 9"/>
          <p:cNvSpPr/>
          <p:nvPr/>
        </p:nvSpPr>
        <p:spPr>
          <a:xfrm rot="10800000">
            <a:off x="4587549" y="4431974"/>
            <a:ext cx="1224136"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11" name="Rettangolo arrotondato 10"/>
          <p:cNvSpPr/>
          <p:nvPr/>
        </p:nvSpPr>
        <p:spPr>
          <a:xfrm>
            <a:off x="6804248" y="4293096"/>
            <a:ext cx="2304016" cy="1224136"/>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Single cycle </a:t>
            </a:r>
          </a:p>
          <a:p>
            <a:r>
              <a:rPr lang="en-GB" sz="1400" dirty="0" smtClean="0">
                <a:latin typeface="Verdana" pitchFamily="34" charset="0"/>
                <a:ea typeface="Verdana" pitchFamily="34" charset="0"/>
                <a:cs typeface="Verdana" pitchFamily="34" charset="0"/>
              </a:rPr>
              <a:t>after 1 year: 15,567</a:t>
            </a:r>
          </a:p>
          <a:p>
            <a:r>
              <a:rPr lang="en-GB" sz="1400" dirty="0" smtClean="0">
                <a:solidFill>
                  <a:schemeClr val="bg1"/>
                </a:solidFill>
                <a:latin typeface="Verdana" pitchFamily="34" charset="0"/>
                <a:ea typeface="Verdana" pitchFamily="34" charset="0"/>
                <a:cs typeface="Verdana" pitchFamily="34" charset="0"/>
              </a:rPr>
              <a:t>after 3 years: 10,240</a:t>
            </a:r>
          </a:p>
        </p:txBody>
      </p:sp>
      <p:sp>
        <p:nvSpPr>
          <p:cNvPr id="12" name="Rettangolo arrotondato 11"/>
          <p:cNvSpPr/>
          <p:nvPr/>
        </p:nvSpPr>
        <p:spPr>
          <a:xfrm>
            <a:off x="6228184" y="966731"/>
            <a:ext cx="2592288" cy="1296000"/>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Master’s degree</a:t>
            </a:r>
          </a:p>
          <a:p>
            <a:r>
              <a:rPr lang="en-GB" sz="1400" dirty="0" smtClean="0">
                <a:latin typeface="Verdana" pitchFamily="34" charset="0"/>
                <a:ea typeface="Verdana" pitchFamily="34" charset="0"/>
                <a:cs typeface="Verdana" pitchFamily="34" charset="0"/>
              </a:rPr>
              <a:t>after 1 year: 54,307</a:t>
            </a:r>
          </a:p>
          <a:p>
            <a:r>
              <a:rPr lang="en-GB" sz="1400" dirty="0" smtClean="0">
                <a:solidFill>
                  <a:schemeClr val="bg1"/>
                </a:solidFill>
                <a:latin typeface="Verdana" pitchFamily="34" charset="0"/>
                <a:ea typeface="Verdana" pitchFamily="34" charset="0"/>
                <a:cs typeface="Verdana" pitchFamily="34" charset="0"/>
              </a:rPr>
              <a:t>after 3 years: 40,821</a:t>
            </a:r>
          </a:p>
        </p:txBody>
      </p:sp>
      <p:sp>
        <p:nvSpPr>
          <p:cNvPr id="13" name="Rettangolo arrotondato 12"/>
          <p:cNvSpPr/>
          <p:nvPr/>
        </p:nvSpPr>
        <p:spPr>
          <a:xfrm>
            <a:off x="3923928" y="5413325"/>
            <a:ext cx="2520280" cy="1296144"/>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Not reformed course (Sciences of Primary education)</a:t>
            </a:r>
          </a:p>
          <a:p>
            <a:r>
              <a:rPr lang="en-GB" sz="1400" dirty="0" smtClean="0">
                <a:latin typeface="Verdana" pitchFamily="34" charset="0"/>
                <a:ea typeface="Verdana" pitchFamily="34" charset="0"/>
                <a:cs typeface="Verdana" pitchFamily="34" charset="0"/>
              </a:rPr>
              <a:t>after 1 year: 2,866</a:t>
            </a:r>
            <a:br>
              <a:rPr lang="en-GB" sz="1400" dirty="0" smtClean="0">
                <a:latin typeface="Verdana" pitchFamily="34" charset="0"/>
                <a:ea typeface="Verdana" pitchFamily="34" charset="0"/>
                <a:cs typeface="Verdana" pitchFamily="34" charset="0"/>
              </a:rPr>
            </a:br>
            <a:r>
              <a:rPr lang="en-GB" sz="1400" dirty="0" smtClean="0">
                <a:solidFill>
                  <a:schemeClr val="bg1"/>
                </a:solidFill>
                <a:latin typeface="Verdana" pitchFamily="34" charset="0"/>
                <a:ea typeface="Verdana" pitchFamily="34" charset="0"/>
                <a:cs typeface="Verdana" pitchFamily="34" charset="0"/>
              </a:rPr>
              <a:t>after 3 years: 2,116</a:t>
            </a:r>
          </a:p>
          <a:p>
            <a:endParaRPr lang="en-GB" sz="1400" dirty="0">
              <a:latin typeface="Verdana" pitchFamily="34" charset="0"/>
              <a:ea typeface="Verdana" pitchFamily="34" charset="0"/>
              <a:cs typeface="Verdana" pitchFamily="34" charset="0"/>
            </a:endParaRPr>
          </a:p>
        </p:txBody>
      </p:sp>
      <p:sp>
        <p:nvSpPr>
          <p:cNvPr id="14" name="Rettangolo arrotondato 13"/>
          <p:cNvSpPr/>
          <p:nvPr/>
        </p:nvSpPr>
        <p:spPr>
          <a:xfrm>
            <a:off x="1547664" y="980872"/>
            <a:ext cx="2592288" cy="1296000"/>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Verdana" pitchFamily="34" charset="0"/>
                <a:ea typeface="Verdana" pitchFamily="34" charset="0"/>
                <a:cs typeface="Verdana" pitchFamily="34" charset="0"/>
              </a:rPr>
              <a:t>Bachelor’s degree</a:t>
            </a:r>
          </a:p>
          <a:p>
            <a:pPr algn="ctr"/>
            <a:r>
              <a:rPr lang="en-GB" sz="1400" dirty="0" smtClean="0">
                <a:latin typeface="Verdana" pitchFamily="34" charset="0"/>
                <a:ea typeface="Verdana" pitchFamily="34" charset="0"/>
                <a:cs typeface="Verdana" pitchFamily="34" charset="0"/>
              </a:rPr>
              <a:t>after 1 year: 112,997</a:t>
            </a:r>
            <a:br>
              <a:rPr lang="en-GB" sz="1400" dirty="0" smtClean="0">
                <a:latin typeface="Verdana" pitchFamily="34" charset="0"/>
                <a:ea typeface="Verdana" pitchFamily="34" charset="0"/>
                <a:cs typeface="Verdana" pitchFamily="34" charset="0"/>
              </a:rPr>
            </a:br>
            <a:r>
              <a:rPr lang="en-GB" sz="1400" dirty="0" smtClean="0">
                <a:solidFill>
                  <a:srgbClr val="FFD85D"/>
                </a:solidFill>
                <a:latin typeface="Verdana" pitchFamily="34" charset="0"/>
                <a:ea typeface="Verdana" pitchFamily="34" charset="0"/>
                <a:cs typeface="Verdana" pitchFamily="34" charset="0"/>
              </a:rPr>
              <a:t>after 3 years: 48,428</a:t>
            </a:r>
          </a:p>
          <a:p>
            <a:pPr algn="ctr"/>
            <a:r>
              <a:rPr lang="en-GB" sz="1400" dirty="0" smtClean="0">
                <a:solidFill>
                  <a:srgbClr val="FFD85D"/>
                </a:solidFill>
                <a:latin typeface="Verdana" pitchFamily="34" charset="0"/>
                <a:ea typeface="Verdana" pitchFamily="34" charset="0"/>
                <a:cs typeface="Verdana" pitchFamily="34" charset="0"/>
              </a:rPr>
              <a:t>after  5 years: 57,307</a:t>
            </a:r>
            <a:endParaRPr lang="en-GB" sz="1400" dirty="0">
              <a:solidFill>
                <a:srgbClr val="FFD85D"/>
              </a:solidFill>
              <a:latin typeface="Verdana" pitchFamily="34" charset="0"/>
              <a:ea typeface="Verdana" pitchFamily="34" charset="0"/>
              <a:cs typeface="Verdana" pitchFamily="34" charset="0"/>
            </a:endParaRPr>
          </a:p>
        </p:txBody>
      </p:sp>
      <p:sp>
        <p:nvSpPr>
          <p:cNvPr id="15" name="Rettangolo arrotondato 14"/>
          <p:cNvSpPr/>
          <p:nvPr/>
        </p:nvSpPr>
        <p:spPr>
          <a:xfrm>
            <a:off x="1475904" y="4293096"/>
            <a:ext cx="2448024" cy="1224136"/>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Pre-reform</a:t>
            </a:r>
          </a:p>
          <a:p>
            <a:r>
              <a:rPr lang="en-GB" sz="1400" dirty="0" smtClean="0">
                <a:latin typeface="Verdana" pitchFamily="34" charset="0"/>
                <a:ea typeface="Verdana" pitchFamily="34" charset="0"/>
                <a:cs typeface="Verdana" pitchFamily="34" charset="0"/>
              </a:rPr>
              <a:t>after 5 years: 21,882</a:t>
            </a:r>
            <a:br>
              <a:rPr lang="en-GB" sz="1400" dirty="0" smtClean="0">
                <a:latin typeface="Verdana" pitchFamily="34" charset="0"/>
                <a:ea typeface="Verdana" pitchFamily="34" charset="0"/>
                <a:cs typeface="Verdana" pitchFamily="34" charset="0"/>
              </a:rPr>
            </a:br>
            <a:r>
              <a:rPr lang="en-GB" sz="1400" dirty="0" smtClean="0">
                <a:solidFill>
                  <a:srgbClr val="FFD85D"/>
                </a:solidFill>
                <a:latin typeface="Verdana" pitchFamily="34" charset="0"/>
                <a:ea typeface="Verdana" pitchFamily="34" charset="0"/>
                <a:cs typeface="Verdana" pitchFamily="34" charset="0"/>
              </a:rPr>
              <a:t>after 10 years: 12.789*</a:t>
            </a:r>
            <a:endParaRPr lang="en-GB" sz="1400" dirty="0">
              <a:solidFill>
                <a:srgbClr val="FFD85D"/>
              </a:solidFill>
              <a:latin typeface="Verdana" pitchFamily="34" charset="0"/>
              <a:ea typeface="Verdana" pitchFamily="34" charset="0"/>
              <a:cs typeface="Verdana" pitchFamily="34" charset="0"/>
            </a:endParaRPr>
          </a:p>
        </p:txBody>
      </p:sp>
      <p:grpSp>
        <p:nvGrpSpPr>
          <p:cNvPr id="16" name="Gruppo 23"/>
          <p:cNvGrpSpPr/>
          <p:nvPr/>
        </p:nvGrpSpPr>
        <p:grpSpPr>
          <a:xfrm>
            <a:off x="3995936" y="2666612"/>
            <a:ext cx="2448272" cy="1728192"/>
            <a:chOff x="3995936" y="2666612"/>
            <a:chExt cx="2448272" cy="1728192"/>
          </a:xfrm>
        </p:grpSpPr>
        <p:sp>
          <p:nvSpPr>
            <p:cNvPr id="17" name="Pentagono regolare 16"/>
            <p:cNvSpPr/>
            <p:nvPr/>
          </p:nvSpPr>
          <p:spPr>
            <a:xfrm>
              <a:off x="4190338" y="2666612"/>
              <a:ext cx="2016224" cy="1728192"/>
            </a:xfrm>
            <a:prstGeom prst="pentagon">
              <a:avLst/>
            </a:prstGeom>
            <a:gradFill flip="none" rotWithShape="1">
              <a:gsLst>
                <a:gs pos="0">
                  <a:schemeClr val="accent1"/>
                </a:gs>
                <a:gs pos="8800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b="1">
                <a:solidFill>
                  <a:srgbClr val="000080"/>
                </a:solidFill>
                <a:latin typeface="Verdana" pitchFamily="34" charset="0"/>
                <a:ea typeface="Verdana" pitchFamily="34" charset="0"/>
                <a:cs typeface="Verdana" pitchFamily="34" charset="0"/>
              </a:endParaRPr>
            </a:p>
          </p:txBody>
        </p:sp>
        <p:sp>
          <p:nvSpPr>
            <p:cNvPr id="18" name="CasellaDiTesto 17"/>
            <p:cNvSpPr txBox="1"/>
            <p:nvPr/>
          </p:nvSpPr>
          <p:spPr>
            <a:xfrm>
              <a:off x="3995936" y="3093674"/>
              <a:ext cx="2448272" cy="1077218"/>
            </a:xfrm>
            <a:prstGeom prst="rect">
              <a:avLst/>
            </a:prstGeom>
            <a:noFill/>
          </p:spPr>
          <p:txBody>
            <a:bodyPr wrap="square" rtlCol="0">
              <a:spAutoFit/>
            </a:bodyPr>
            <a:lstStyle/>
            <a:p>
              <a:pPr algn="ctr"/>
              <a:r>
                <a:rPr lang="en-GB" sz="1600" b="1" dirty="0" smtClean="0">
                  <a:solidFill>
                    <a:srgbClr val="000080"/>
                  </a:solidFill>
                  <a:latin typeface="Verdana" pitchFamily="34" charset="0"/>
                  <a:ea typeface="Verdana" pitchFamily="34" charset="0"/>
                  <a:cs typeface="Verdana" pitchFamily="34" charset="0"/>
                </a:rPr>
                <a:t>GRADUATES: </a:t>
              </a:r>
              <a:br>
                <a:rPr lang="en-GB" sz="1600" b="1" dirty="0" smtClean="0">
                  <a:solidFill>
                    <a:srgbClr val="000080"/>
                  </a:solidFill>
                  <a:latin typeface="Verdana" pitchFamily="34" charset="0"/>
                  <a:ea typeface="Verdana" pitchFamily="34" charset="0"/>
                  <a:cs typeface="Verdana" pitchFamily="34" charset="0"/>
                </a:rPr>
              </a:br>
              <a:r>
                <a:rPr lang="en-GB" sz="1600" b="1" dirty="0" smtClean="0">
                  <a:solidFill>
                    <a:srgbClr val="000080"/>
                  </a:solidFill>
                  <a:latin typeface="Verdana" pitchFamily="34" charset="0"/>
                  <a:ea typeface="Verdana" pitchFamily="34" charset="0"/>
                  <a:cs typeface="Verdana" pitchFamily="34" charset="0"/>
                </a:rPr>
                <a:t>400,000</a:t>
              </a:r>
            </a:p>
            <a:p>
              <a:pPr algn="ctr"/>
              <a:r>
                <a:rPr lang="en-GB" sz="1600" b="1" dirty="0" smtClean="0">
                  <a:solidFill>
                    <a:srgbClr val="000080"/>
                  </a:solidFill>
                  <a:latin typeface="Verdana" pitchFamily="34" charset="0"/>
                  <a:ea typeface="Verdana" pitchFamily="34" charset="0"/>
                  <a:cs typeface="Verdana" pitchFamily="34" charset="0"/>
                </a:rPr>
                <a:t>2010-08-06</a:t>
              </a:r>
            </a:p>
            <a:p>
              <a:pPr algn="ctr"/>
              <a:r>
                <a:rPr lang="en-GB" sz="1400" b="1" dirty="0" smtClean="0">
                  <a:solidFill>
                    <a:srgbClr val="000080"/>
                  </a:solidFill>
                  <a:latin typeface="Verdana" pitchFamily="34" charset="0"/>
                  <a:ea typeface="Verdana" pitchFamily="34" charset="0"/>
                  <a:cs typeface="Verdana" pitchFamily="34" charset="0"/>
                </a:rPr>
                <a:t>57 universities </a:t>
              </a:r>
              <a:endParaRPr lang="en-GB" sz="1400" b="1" dirty="0">
                <a:solidFill>
                  <a:srgbClr val="000080"/>
                </a:solidFill>
                <a:latin typeface="Verdana" pitchFamily="34" charset="0"/>
                <a:ea typeface="Verdana" pitchFamily="34" charset="0"/>
                <a:cs typeface="Verdana" pitchFamily="34" charset="0"/>
              </a:endParaRPr>
            </a:p>
          </p:txBody>
        </p:sp>
      </p:grpSp>
      <p:sp>
        <p:nvSpPr>
          <p:cNvPr id="19" name="Segnaposto numero diapositiva 18"/>
          <p:cNvSpPr>
            <a:spLocks noGrp="1"/>
          </p:cNvSpPr>
          <p:nvPr>
            <p:ph type="sldNum" sz="quarter" idx="12"/>
          </p:nvPr>
        </p:nvSpPr>
        <p:spPr/>
        <p:txBody>
          <a:bodyPr/>
          <a:lstStyle/>
          <a:p>
            <a:pPr>
              <a:defRPr/>
            </a:pPr>
            <a:fld id="{E7AA14C7-5C3E-4FB7-BDAE-305BE1420987}" type="slidenum">
              <a:rPr lang="fr-FR" smtClean="0"/>
              <a:pPr>
                <a:defRPr/>
              </a:pPr>
              <a:t>20</a:t>
            </a:fld>
            <a:endParaRPr lang="fr-FR" dirty="0"/>
          </a:p>
        </p:txBody>
      </p:sp>
      <p:sp>
        <p:nvSpPr>
          <p:cNvPr id="20" name="Rettangolo 19"/>
          <p:cNvSpPr/>
          <p:nvPr/>
        </p:nvSpPr>
        <p:spPr>
          <a:xfrm flipH="1">
            <a:off x="-36512" y="2420888"/>
            <a:ext cx="1080120" cy="1446550"/>
          </a:xfrm>
          <a:prstGeom prst="rect">
            <a:avLst/>
          </a:prstGeom>
        </p:spPr>
        <p:txBody>
          <a:bodyPr wrap="square">
            <a:spAutoFit/>
          </a:bodyPr>
          <a:lstStyle/>
          <a:p>
            <a:pPr>
              <a:spcBef>
                <a:spcPct val="0"/>
              </a:spcBef>
            </a:pPr>
            <a:r>
              <a:rPr lang="it-IT" sz="1100" dirty="0" err="1" smtClean="0">
                <a:solidFill>
                  <a:srgbClr val="003399"/>
                </a:solidFill>
              </a:rPr>
              <a:t>CAWI+CATI</a:t>
            </a:r>
            <a:r>
              <a:rPr lang="it-IT" sz="1100" dirty="0" smtClean="0">
                <a:solidFill>
                  <a:srgbClr val="003399"/>
                </a:solidFill>
              </a:rPr>
              <a:t> </a:t>
            </a:r>
            <a:r>
              <a:rPr lang="it-IT" sz="1100" dirty="0" err="1" smtClean="0">
                <a:solidFill>
                  <a:srgbClr val="003399"/>
                </a:solidFill>
              </a:rPr>
              <a:t>Survey</a:t>
            </a:r>
            <a:endParaRPr lang="it-IT" sz="1100" dirty="0" smtClean="0">
              <a:solidFill>
                <a:srgbClr val="003399"/>
              </a:solidFill>
            </a:endParaRPr>
          </a:p>
          <a:p>
            <a:pPr>
              <a:spcBef>
                <a:spcPct val="0"/>
              </a:spcBef>
            </a:pPr>
            <a:r>
              <a:rPr lang="it-IT" sz="1100" dirty="0" smtClean="0">
                <a:solidFill>
                  <a:srgbClr val="003399"/>
                </a:solidFill>
              </a:rPr>
              <a:t>(</a:t>
            </a:r>
            <a:r>
              <a:rPr lang="it-IT" sz="1100" dirty="0" err="1" smtClean="0">
                <a:solidFill>
                  <a:srgbClr val="003399"/>
                </a:solidFill>
              </a:rPr>
              <a:t>pre-reform</a:t>
            </a:r>
            <a:r>
              <a:rPr lang="it-IT" sz="1100" dirty="0" smtClean="0">
                <a:solidFill>
                  <a:srgbClr val="003399"/>
                </a:solidFill>
              </a:rPr>
              <a:t> : CATI </a:t>
            </a:r>
            <a:r>
              <a:rPr lang="it-IT" sz="1100" dirty="0" err="1" smtClean="0">
                <a:solidFill>
                  <a:srgbClr val="003399"/>
                </a:solidFill>
              </a:rPr>
              <a:t>only</a:t>
            </a:r>
            <a:r>
              <a:rPr lang="it-IT" sz="1100" dirty="0" smtClean="0">
                <a:solidFill>
                  <a:srgbClr val="003399"/>
                </a:solidFill>
              </a:rPr>
              <a:t>)</a:t>
            </a:r>
          </a:p>
          <a:p>
            <a:pPr>
              <a:spcBef>
                <a:spcPct val="0"/>
              </a:spcBef>
            </a:pPr>
            <a:endParaRPr lang="it-IT" sz="1100" dirty="0" smtClean="0">
              <a:solidFill>
                <a:srgbClr val="003399"/>
              </a:solidFill>
            </a:endParaRPr>
          </a:p>
          <a:p>
            <a:pPr>
              <a:spcBef>
                <a:spcPct val="0"/>
              </a:spcBef>
            </a:pPr>
            <a:r>
              <a:rPr lang="it-IT" sz="1100" dirty="0" smtClean="0">
                <a:solidFill>
                  <a:srgbClr val="003399"/>
                </a:solidFill>
              </a:rPr>
              <a:t>In </a:t>
            </a:r>
            <a:r>
              <a:rPr lang="it-IT" sz="1100" dirty="0" err="1" smtClean="0">
                <a:solidFill>
                  <a:srgbClr val="003399"/>
                </a:solidFill>
              </a:rPr>
              <a:t>orange</a:t>
            </a:r>
            <a:r>
              <a:rPr lang="it-IT" sz="1100" dirty="0" smtClean="0">
                <a:solidFill>
                  <a:srgbClr val="003399"/>
                </a:solidFill>
              </a:rPr>
              <a:t>: CAWI </a:t>
            </a:r>
            <a:r>
              <a:rPr lang="it-IT" sz="1100" dirty="0" err="1" smtClean="0">
                <a:solidFill>
                  <a:srgbClr val="003399"/>
                </a:solidFill>
              </a:rPr>
              <a:t>pilot</a:t>
            </a:r>
            <a:r>
              <a:rPr lang="it-IT" sz="1100" dirty="0" smtClean="0">
                <a:solidFill>
                  <a:srgbClr val="003399"/>
                </a:solidFill>
              </a:rPr>
              <a:t> </a:t>
            </a:r>
            <a:r>
              <a:rPr lang="it-IT" sz="1100" dirty="0" err="1" smtClean="0">
                <a:solidFill>
                  <a:srgbClr val="003399"/>
                </a:solidFill>
              </a:rPr>
              <a:t>surveys</a:t>
            </a:r>
            <a:endParaRPr lang="it-IT" sz="1100" dirty="0" smtClean="0">
              <a:solidFill>
                <a:srgbClr val="003399"/>
              </a:solidFill>
            </a:endParaRPr>
          </a:p>
        </p:txBody>
      </p:sp>
      <p:sp>
        <p:nvSpPr>
          <p:cNvPr id="21" name="CasellaDiTesto 20"/>
          <p:cNvSpPr txBox="1"/>
          <p:nvPr/>
        </p:nvSpPr>
        <p:spPr>
          <a:xfrm>
            <a:off x="0" y="4403725"/>
            <a:ext cx="1116013" cy="938719"/>
          </a:xfrm>
          <a:prstGeom prst="rect">
            <a:avLst/>
          </a:prstGeom>
          <a:noFill/>
        </p:spPr>
        <p:txBody>
          <a:bodyPr>
            <a:spAutoFit/>
          </a:bodyPr>
          <a:lstStyle/>
          <a:p>
            <a:pPr>
              <a:spcBef>
                <a:spcPct val="0"/>
              </a:spcBef>
              <a:defRPr/>
            </a:pPr>
            <a:r>
              <a:rPr lang="it-IT" sz="1100" dirty="0" smtClean="0">
                <a:solidFill>
                  <a:srgbClr val="003399"/>
                </a:solidFill>
              </a:rPr>
              <a:t>* ’00,’01,’02</a:t>
            </a:r>
          </a:p>
          <a:p>
            <a:pPr>
              <a:spcBef>
                <a:spcPct val="0"/>
              </a:spcBef>
              <a:defRPr/>
            </a:pPr>
            <a:r>
              <a:rPr lang="it-IT" sz="1100" dirty="0" smtClean="0">
                <a:solidFill>
                  <a:srgbClr val="003399"/>
                </a:solidFill>
              </a:rPr>
              <a:t>Graduate sample </a:t>
            </a:r>
            <a:r>
              <a:rPr lang="it-IT" sz="1100" dirty="0">
                <a:solidFill>
                  <a:srgbClr val="003399"/>
                </a:solidFill>
              </a:rPr>
              <a:t/>
            </a:r>
            <a:br>
              <a:rPr lang="it-IT" sz="1100" dirty="0">
                <a:solidFill>
                  <a:srgbClr val="003399"/>
                </a:solidFill>
              </a:rPr>
            </a:br>
            <a:endParaRPr lang="it-IT" sz="1100" dirty="0">
              <a:solidFill>
                <a:srgbClr val="003399"/>
              </a:solidFill>
            </a:endParaRPr>
          </a:p>
          <a:p>
            <a:pPr>
              <a:defRPr/>
            </a:pPr>
            <a:endParaRPr lang="it-IT" sz="1100" dirty="0">
              <a:solidFill>
                <a:srgbClr val="FF0000"/>
              </a:solidFill>
              <a:latin typeface="+mj-lt"/>
            </a:endParaRPr>
          </a:p>
        </p:txBody>
      </p:sp>
    </p:spTree>
    <p:extLst>
      <p:ext uri="{BB962C8B-B14F-4D97-AF65-F5344CB8AC3E}">
        <p14:creationId xmlns:p14="http://schemas.microsoft.com/office/powerpoint/2010/main" xmlns="" val="3486459966"/>
      </p:ext>
    </p:extLst>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500"/>
                                        <p:tgtEl>
                                          <p:spTgt spid="6"/>
                                        </p:tgtEl>
                                      </p:cBhvr>
                                    </p:animEffect>
                                  </p:childTnLst>
                                </p:cTn>
                              </p:par>
                            </p:childTnLst>
                          </p:cTn>
                        </p:par>
                        <p:par>
                          <p:cTn id="22" fill="hold">
                            <p:stCondLst>
                              <p:cond delay="500"/>
                            </p:stCondLst>
                            <p:childTnLst>
                              <p:par>
                                <p:cTn id="23" presetID="9"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dissolv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par>
                          <p:cTn id="31" fill="hold">
                            <p:stCondLst>
                              <p:cond delay="500"/>
                            </p:stCondLst>
                            <p:childTnLst>
                              <p:par>
                                <p:cTn id="32" presetID="9"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dissolv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up)">
                                      <p:cBhvr>
                                        <p:cTn id="39" dur="500"/>
                                        <p:tgtEl>
                                          <p:spTgt spid="10"/>
                                        </p:tgtEl>
                                      </p:cBhvr>
                                    </p:animEffect>
                                  </p:childTnLst>
                                </p:cTn>
                              </p:par>
                            </p:childTnLst>
                          </p:cTn>
                        </p:par>
                        <p:par>
                          <p:cTn id="40" fill="hold">
                            <p:stCondLst>
                              <p:cond delay="500"/>
                            </p:stCondLst>
                            <p:childTnLst>
                              <p:par>
                                <p:cTn id="41" presetID="9"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dissolve">
                                      <p:cBhvr>
                                        <p:cTn id="43" dur="500"/>
                                        <p:tgtEl>
                                          <p:spTgt spid="13"/>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2"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right)">
                                      <p:cBhvr>
                                        <p:cTn id="48" dur="500"/>
                                        <p:tgtEl>
                                          <p:spTgt spid="8"/>
                                        </p:tgtEl>
                                      </p:cBhvr>
                                    </p:animEffect>
                                  </p:childTnLst>
                                </p:cTn>
                              </p:par>
                            </p:childTnLst>
                          </p:cTn>
                        </p:par>
                        <p:par>
                          <p:cTn id="49" fill="hold">
                            <p:stCondLst>
                              <p:cond delay="500"/>
                            </p:stCondLst>
                            <p:childTnLst>
                              <p:par>
                                <p:cTn id="50" presetID="9"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dissolve">
                                      <p:cBhvr>
                                        <p:cTn id="52" dur="500"/>
                                        <p:tgtEl>
                                          <p:spTgt spid="15"/>
                                        </p:tgtEl>
                                      </p:cBhvr>
                                    </p:animEffect>
                                  </p:childTnLst>
                                </p:cTn>
                              </p:par>
                            </p:childTnLst>
                          </p:cTn>
                        </p:par>
                        <p:par>
                          <p:cTn id="53" fill="hold">
                            <p:stCondLst>
                              <p:cond delay="1000"/>
                            </p:stCondLst>
                            <p:childTnLst>
                              <p:par>
                                <p:cTn id="54" presetID="10" presetClass="entr" presetSubtype="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0" y="0"/>
            <a:ext cx="8964488" cy="844550"/>
          </a:xfrm>
        </p:spPr>
        <p:txBody>
          <a:bodyPr>
            <a:noAutofit/>
          </a:bodyPr>
          <a:lstStyle/>
          <a:p>
            <a:r>
              <a:rPr lang="en-GB" sz="2400" dirty="0" smtClean="0"/>
              <a:t>Survey on Italian graduates’ employment conditions</a:t>
            </a:r>
            <a:endParaRPr lang="en-GB" sz="2400" dirty="0"/>
          </a:p>
        </p:txBody>
      </p:sp>
      <p:sp>
        <p:nvSpPr>
          <p:cNvPr id="6" name="Triangolo isoscele 5"/>
          <p:cNvSpPr/>
          <p:nvPr/>
        </p:nvSpPr>
        <p:spPr>
          <a:xfrm rot="1976307">
            <a:off x="5379801" y="2098254"/>
            <a:ext cx="1205867"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7" name="Triangolo isoscele 6"/>
          <p:cNvSpPr/>
          <p:nvPr/>
        </p:nvSpPr>
        <p:spPr>
          <a:xfrm rot="19616137">
            <a:off x="3811799" y="2097750"/>
            <a:ext cx="1205867"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8" name="Triangolo isoscele 7"/>
          <p:cNvSpPr/>
          <p:nvPr/>
        </p:nvSpPr>
        <p:spPr>
          <a:xfrm rot="15002550">
            <a:off x="3346600" y="3570414"/>
            <a:ext cx="1125021"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9" name="Triangolo isoscele 8"/>
          <p:cNvSpPr/>
          <p:nvPr/>
        </p:nvSpPr>
        <p:spPr>
          <a:xfrm rot="6602193">
            <a:off x="5927710" y="3567632"/>
            <a:ext cx="1125021"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10" name="Triangolo isoscele 9"/>
          <p:cNvSpPr/>
          <p:nvPr/>
        </p:nvSpPr>
        <p:spPr>
          <a:xfrm rot="10800000">
            <a:off x="4587549" y="4431974"/>
            <a:ext cx="1224136"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16" name="Pentagono regolare 15"/>
          <p:cNvSpPr/>
          <p:nvPr/>
        </p:nvSpPr>
        <p:spPr>
          <a:xfrm>
            <a:off x="4190338" y="2666612"/>
            <a:ext cx="2016224" cy="1728192"/>
          </a:xfrm>
          <a:prstGeom prst="pentagon">
            <a:avLst/>
          </a:prstGeom>
          <a:gradFill flip="none" rotWithShape="1">
            <a:gsLst>
              <a:gs pos="0">
                <a:schemeClr val="accent1"/>
              </a:gs>
              <a:gs pos="8800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b="1">
              <a:solidFill>
                <a:srgbClr val="000080"/>
              </a:solidFill>
              <a:latin typeface="Verdana" pitchFamily="34" charset="0"/>
              <a:ea typeface="Verdana" pitchFamily="34" charset="0"/>
              <a:cs typeface="Verdana" pitchFamily="34" charset="0"/>
            </a:endParaRPr>
          </a:p>
        </p:txBody>
      </p:sp>
      <p:sp>
        <p:nvSpPr>
          <p:cNvPr id="17" name="CasellaDiTesto 16"/>
          <p:cNvSpPr txBox="1"/>
          <p:nvPr/>
        </p:nvSpPr>
        <p:spPr>
          <a:xfrm>
            <a:off x="3995936" y="3093674"/>
            <a:ext cx="2448272" cy="1246495"/>
          </a:xfrm>
          <a:prstGeom prst="rect">
            <a:avLst/>
          </a:prstGeom>
          <a:noFill/>
        </p:spPr>
        <p:txBody>
          <a:bodyPr wrap="square" rtlCol="0">
            <a:spAutoFit/>
          </a:bodyPr>
          <a:lstStyle/>
          <a:p>
            <a:pPr algn="ctr"/>
            <a:r>
              <a:rPr lang="en-GB" sz="1500" b="1" dirty="0" smtClean="0">
                <a:solidFill>
                  <a:srgbClr val="000080"/>
                </a:solidFill>
                <a:latin typeface="Verdana" pitchFamily="34" charset="0"/>
                <a:ea typeface="Verdana" pitchFamily="34" charset="0"/>
                <a:cs typeface="Verdana" pitchFamily="34" charset="0"/>
              </a:rPr>
              <a:t>Response rates</a:t>
            </a:r>
            <a:br>
              <a:rPr lang="en-GB" sz="1500" b="1" dirty="0" smtClean="0">
                <a:solidFill>
                  <a:srgbClr val="000080"/>
                </a:solidFill>
                <a:latin typeface="Verdana" pitchFamily="34" charset="0"/>
                <a:ea typeface="Verdana" pitchFamily="34" charset="0"/>
                <a:cs typeface="Verdana" pitchFamily="34" charset="0"/>
              </a:rPr>
            </a:br>
            <a:r>
              <a:rPr lang="en-GB" sz="1500" b="1" dirty="0" smtClean="0">
                <a:solidFill>
                  <a:srgbClr val="000080"/>
                </a:solidFill>
                <a:latin typeface="Verdana" pitchFamily="34" charset="0"/>
                <a:ea typeface="Verdana" pitchFamily="34" charset="0"/>
                <a:cs typeface="Verdana" pitchFamily="34" charset="0"/>
              </a:rPr>
              <a:t>after:</a:t>
            </a:r>
            <a:br>
              <a:rPr lang="en-GB" sz="1500" b="1" dirty="0" smtClean="0">
                <a:solidFill>
                  <a:srgbClr val="000080"/>
                </a:solidFill>
                <a:latin typeface="Verdana" pitchFamily="34" charset="0"/>
                <a:ea typeface="Verdana" pitchFamily="34" charset="0"/>
                <a:cs typeface="Verdana" pitchFamily="34" charset="0"/>
              </a:rPr>
            </a:br>
            <a:r>
              <a:rPr lang="en-GB" sz="1500" b="1" dirty="0" smtClean="0">
                <a:solidFill>
                  <a:srgbClr val="000080"/>
                </a:solidFill>
                <a:latin typeface="Verdana" pitchFamily="34" charset="0"/>
                <a:ea typeface="Verdana" pitchFamily="34" charset="0"/>
                <a:cs typeface="Verdana" pitchFamily="34" charset="0"/>
              </a:rPr>
              <a:t> 1 year     88</a:t>
            </a:r>
            <a:r>
              <a:rPr lang="en-GB" sz="1300" b="1" dirty="0" smtClean="0">
                <a:solidFill>
                  <a:srgbClr val="000080"/>
                </a:solidFill>
                <a:latin typeface="Verdana" pitchFamily="34" charset="0"/>
                <a:ea typeface="Verdana" pitchFamily="34" charset="0"/>
                <a:cs typeface="Verdana" pitchFamily="34" charset="0"/>
              </a:rPr>
              <a:t>%</a:t>
            </a:r>
            <a:r>
              <a:rPr lang="en-GB" sz="1500" b="1" dirty="0" smtClean="0">
                <a:solidFill>
                  <a:srgbClr val="000080"/>
                </a:solidFill>
                <a:latin typeface="Verdana" pitchFamily="34" charset="0"/>
                <a:ea typeface="Verdana" pitchFamily="34" charset="0"/>
                <a:cs typeface="Verdana" pitchFamily="34" charset="0"/>
              </a:rPr>
              <a:t/>
            </a:r>
            <a:br>
              <a:rPr lang="en-GB" sz="1500" b="1" dirty="0" smtClean="0">
                <a:solidFill>
                  <a:srgbClr val="000080"/>
                </a:solidFill>
                <a:latin typeface="Verdana" pitchFamily="34" charset="0"/>
                <a:ea typeface="Verdana" pitchFamily="34" charset="0"/>
                <a:cs typeface="Verdana" pitchFamily="34" charset="0"/>
              </a:rPr>
            </a:br>
            <a:r>
              <a:rPr lang="en-GB" sz="1500" b="1" dirty="0" smtClean="0">
                <a:solidFill>
                  <a:srgbClr val="000080"/>
                </a:solidFill>
                <a:latin typeface="Verdana" pitchFamily="34" charset="0"/>
                <a:ea typeface="Verdana" pitchFamily="34" charset="0"/>
                <a:cs typeface="Verdana" pitchFamily="34" charset="0"/>
              </a:rPr>
              <a:t>3 years</a:t>
            </a:r>
            <a:r>
              <a:rPr lang="en-GB" sz="800" b="1" dirty="0" smtClean="0">
                <a:solidFill>
                  <a:srgbClr val="000080"/>
                </a:solidFill>
                <a:latin typeface="Verdana" pitchFamily="34" charset="0"/>
                <a:ea typeface="Verdana" pitchFamily="34" charset="0"/>
                <a:cs typeface="Verdana" pitchFamily="34" charset="0"/>
              </a:rPr>
              <a:t>**</a:t>
            </a:r>
            <a:r>
              <a:rPr lang="en-GB" sz="1500" b="1" dirty="0" smtClean="0">
                <a:solidFill>
                  <a:srgbClr val="000080"/>
                </a:solidFill>
                <a:latin typeface="Verdana" pitchFamily="34" charset="0"/>
                <a:ea typeface="Verdana" pitchFamily="34" charset="0"/>
                <a:cs typeface="Verdana" pitchFamily="34" charset="0"/>
              </a:rPr>
              <a:t> 83</a:t>
            </a:r>
            <a:r>
              <a:rPr lang="en-GB" sz="1300" b="1" dirty="0" smtClean="0">
                <a:solidFill>
                  <a:srgbClr val="000080"/>
                </a:solidFill>
                <a:latin typeface="Verdana" pitchFamily="34" charset="0"/>
                <a:ea typeface="Verdana" pitchFamily="34" charset="0"/>
                <a:cs typeface="Verdana" pitchFamily="34" charset="0"/>
              </a:rPr>
              <a:t>%</a:t>
            </a:r>
            <a:r>
              <a:rPr lang="en-GB" sz="1500" b="1" dirty="0" smtClean="0">
                <a:solidFill>
                  <a:srgbClr val="000080"/>
                </a:solidFill>
                <a:latin typeface="Verdana" pitchFamily="34" charset="0"/>
                <a:ea typeface="Verdana" pitchFamily="34" charset="0"/>
                <a:cs typeface="Verdana" pitchFamily="34" charset="0"/>
              </a:rPr>
              <a:t/>
            </a:r>
            <a:br>
              <a:rPr lang="en-GB" sz="1500" b="1" dirty="0" smtClean="0">
                <a:solidFill>
                  <a:srgbClr val="000080"/>
                </a:solidFill>
                <a:latin typeface="Verdana" pitchFamily="34" charset="0"/>
                <a:ea typeface="Verdana" pitchFamily="34" charset="0"/>
                <a:cs typeface="Verdana" pitchFamily="34" charset="0"/>
              </a:rPr>
            </a:br>
            <a:r>
              <a:rPr lang="en-GB" sz="1500" b="1" dirty="0" smtClean="0">
                <a:solidFill>
                  <a:srgbClr val="000080"/>
                </a:solidFill>
                <a:latin typeface="Verdana" pitchFamily="34" charset="0"/>
                <a:ea typeface="Verdana" pitchFamily="34" charset="0"/>
                <a:cs typeface="Verdana" pitchFamily="34" charset="0"/>
              </a:rPr>
              <a:t>5 years</a:t>
            </a:r>
            <a:r>
              <a:rPr lang="en-GB" sz="800" b="1" dirty="0" smtClean="0">
                <a:solidFill>
                  <a:srgbClr val="000080"/>
                </a:solidFill>
                <a:latin typeface="Verdana" pitchFamily="34" charset="0"/>
                <a:ea typeface="Verdana" pitchFamily="34" charset="0"/>
                <a:cs typeface="Verdana" pitchFamily="34" charset="0"/>
              </a:rPr>
              <a:t>**</a:t>
            </a:r>
            <a:r>
              <a:rPr lang="en-GB" sz="1500" b="1" dirty="0" smtClean="0">
                <a:solidFill>
                  <a:srgbClr val="000080"/>
                </a:solidFill>
                <a:latin typeface="Verdana" pitchFamily="34" charset="0"/>
                <a:ea typeface="Verdana" pitchFamily="34" charset="0"/>
                <a:cs typeface="Verdana" pitchFamily="34" charset="0"/>
              </a:rPr>
              <a:t> 74</a:t>
            </a:r>
            <a:r>
              <a:rPr lang="en-GB" sz="1300" b="1" dirty="0" smtClean="0">
                <a:solidFill>
                  <a:srgbClr val="000080"/>
                </a:solidFill>
                <a:latin typeface="Verdana" pitchFamily="34" charset="0"/>
                <a:ea typeface="Verdana" pitchFamily="34" charset="0"/>
                <a:cs typeface="Verdana" pitchFamily="34" charset="0"/>
              </a:rPr>
              <a:t>%</a:t>
            </a:r>
            <a:endParaRPr lang="en-GB" sz="1300" b="1" dirty="0">
              <a:solidFill>
                <a:srgbClr val="000080"/>
              </a:solidFill>
              <a:latin typeface="Verdana" pitchFamily="34" charset="0"/>
              <a:ea typeface="Verdana" pitchFamily="34" charset="0"/>
              <a:cs typeface="Verdana" pitchFamily="34" charset="0"/>
            </a:endParaRPr>
          </a:p>
        </p:txBody>
      </p:sp>
      <p:sp>
        <p:nvSpPr>
          <p:cNvPr id="18" name="Segnaposto numero diapositiva 17"/>
          <p:cNvSpPr>
            <a:spLocks noGrp="1"/>
          </p:cNvSpPr>
          <p:nvPr>
            <p:ph type="sldNum" sz="quarter" idx="12"/>
          </p:nvPr>
        </p:nvSpPr>
        <p:spPr/>
        <p:txBody>
          <a:bodyPr/>
          <a:lstStyle/>
          <a:p>
            <a:pPr>
              <a:defRPr/>
            </a:pPr>
            <a:fld id="{E7AA14C7-5C3E-4FB7-BDAE-305BE1420987}" type="slidenum">
              <a:rPr lang="fr-FR" smtClean="0"/>
              <a:pPr>
                <a:defRPr/>
              </a:pPr>
              <a:t>21</a:t>
            </a:fld>
            <a:endParaRPr lang="fr-FR" dirty="0"/>
          </a:p>
        </p:txBody>
      </p:sp>
      <p:sp>
        <p:nvSpPr>
          <p:cNvPr id="19" name="Rettangolo arrotondato 18"/>
          <p:cNvSpPr/>
          <p:nvPr/>
        </p:nvSpPr>
        <p:spPr>
          <a:xfrm>
            <a:off x="6804248" y="4293096"/>
            <a:ext cx="2304016" cy="1224136"/>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Single cycle </a:t>
            </a:r>
          </a:p>
          <a:p>
            <a:r>
              <a:rPr lang="en-GB" sz="1400" dirty="0" smtClean="0">
                <a:latin typeface="Verdana" pitchFamily="34" charset="0"/>
                <a:ea typeface="Verdana" pitchFamily="34" charset="0"/>
                <a:cs typeface="Verdana" pitchFamily="34" charset="0"/>
              </a:rPr>
              <a:t>after 1 year: 15,567</a:t>
            </a:r>
          </a:p>
          <a:p>
            <a:r>
              <a:rPr lang="en-GB" sz="1400" dirty="0" smtClean="0">
                <a:solidFill>
                  <a:schemeClr val="bg1"/>
                </a:solidFill>
                <a:latin typeface="Verdana" pitchFamily="34" charset="0"/>
                <a:ea typeface="Verdana" pitchFamily="34" charset="0"/>
                <a:cs typeface="Verdana" pitchFamily="34" charset="0"/>
              </a:rPr>
              <a:t>after 3 years: 10,240</a:t>
            </a:r>
          </a:p>
        </p:txBody>
      </p:sp>
      <p:sp>
        <p:nvSpPr>
          <p:cNvPr id="20" name="Rettangolo arrotondato 19"/>
          <p:cNvSpPr/>
          <p:nvPr/>
        </p:nvSpPr>
        <p:spPr>
          <a:xfrm>
            <a:off x="6228184" y="966731"/>
            <a:ext cx="2592288" cy="1296000"/>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Master’s degree</a:t>
            </a:r>
          </a:p>
          <a:p>
            <a:r>
              <a:rPr lang="en-GB" sz="1400" dirty="0" smtClean="0">
                <a:latin typeface="Verdana" pitchFamily="34" charset="0"/>
                <a:ea typeface="Verdana" pitchFamily="34" charset="0"/>
                <a:cs typeface="Verdana" pitchFamily="34" charset="0"/>
              </a:rPr>
              <a:t>after 1 year: 54,307</a:t>
            </a:r>
          </a:p>
          <a:p>
            <a:r>
              <a:rPr lang="en-GB" sz="1400" dirty="0" smtClean="0">
                <a:solidFill>
                  <a:schemeClr val="bg1"/>
                </a:solidFill>
                <a:latin typeface="Verdana" pitchFamily="34" charset="0"/>
                <a:ea typeface="Verdana" pitchFamily="34" charset="0"/>
                <a:cs typeface="Verdana" pitchFamily="34" charset="0"/>
              </a:rPr>
              <a:t>after 3 years: 40,821</a:t>
            </a:r>
          </a:p>
        </p:txBody>
      </p:sp>
      <p:sp>
        <p:nvSpPr>
          <p:cNvPr id="21" name="Rettangolo arrotondato 20"/>
          <p:cNvSpPr/>
          <p:nvPr/>
        </p:nvSpPr>
        <p:spPr>
          <a:xfrm>
            <a:off x="3923928" y="5413325"/>
            <a:ext cx="2520280" cy="1296144"/>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Not reformed course (Sciences of Primary education)</a:t>
            </a:r>
          </a:p>
          <a:p>
            <a:r>
              <a:rPr lang="en-GB" sz="1400" dirty="0" smtClean="0">
                <a:latin typeface="Verdana" pitchFamily="34" charset="0"/>
                <a:ea typeface="Verdana" pitchFamily="34" charset="0"/>
                <a:cs typeface="Verdana" pitchFamily="34" charset="0"/>
              </a:rPr>
              <a:t>after 1 year: 2,866</a:t>
            </a:r>
            <a:br>
              <a:rPr lang="en-GB" sz="1400" dirty="0" smtClean="0">
                <a:latin typeface="Verdana" pitchFamily="34" charset="0"/>
                <a:ea typeface="Verdana" pitchFamily="34" charset="0"/>
                <a:cs typeface="Verdana" pitchFamily="34" charset="0"/>
              </a:rPr>
            </a:br>
            <a:r>
              <a:rPr lang="en-GB" sz="1400" dirty="0" smtClean="0">
                <a:solidFill>
                  <a:schemeClr val="bg1"/>
                </a:solidFill>
                <a:latin typeface="Verdana" pitchFamily="34" charset="0"/>
                <a:ea typeface="Verdana" pitchFamily="34" charset="0"/>
                <a:cs typeface="Verdana" pitchFamily="34" charset="0"/>
              </a:rPr>
              <a:t>after 3 years: 2,116</a:t>
            </a:r>
          </a:p>
          <a:p>
            <a:endParaRPr lang="en-GB" sz="1400" dirty="0">
              <a:latin typeface="Verdana" pitchFamily="34" charset="0"/>
              <a:ea typeface="Verdana" pitchFamily="34" charset="0"/>
              <a:cs typeface="Verdana" pitchFamily="34" charset="0"/>
            </a:endParaRPr>
          </a:p>
        </p:txBody>
      </p:sp>
      <p:sp>
        <p:nvSpPr>
          <p:cNvPr id="22" name="Rettangolo arrotondato 21"/>
          <p:cNvSpPr/>
          <p:nvPr/>
        </p:nvSpPr>
        <p:spPr>
          <a:xfrm>
            <a:off x="1547664" y="980872"/>
            <a:ext cx="2592288" cy="1296000"/>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Verdana" pitchFamily="34" charset="0"/>
                <a:ea typeface="Verdana" pitchFamily="34" charset="0"/>
                <a:cs typeface="Verdana" pitchFamily="34" charset="0"/>
              </a:rPr>
              <a:t>Bachelor’s degree</a:t>
            </a:r>
          </a:p>
          <a:p>
            <a:pPr algn="ctr"/>
            <a:r>
              <a:rPr lang="en-GB" sz="1400" dirty="0" smtClean="0">
                <a:latin typeface="Verdana" pitchFamily="34" charset="0"/>
                <a:ea typeface="Verdana" pitchFamily="34" charset="0"/>
                <a:cs typeface="Verdana" pitchFamily="34" charset="0"/>
              </a:rPr>
              <a:t>after 1 year: 112,997</a:t>
            </a:r>
            <a:br>
              <a:rPr lang="en-GB" sz="1400" dirty="0" smtClean="0">
                <a:latin typeface="Verdana" pitchFamily="34" charset="0"/>
                <a:ea typeface="Verdana" pitchFamily="34" charset="0"/>
                <a:cs typeface="Verdana" pitchFamily="34" charset="0"/>
              </a:rPr>
            </a:br>
            <a:r>
              <a:rPr lang="en-GB" sz="1400" dirty="0" smtClean="0">
                <a:solidFill>
                  <a:srgbClr val="FFD85D"/>
                </a:solidFill>
                <a:latin typeface="Verdana" pitchFamily="34" charset="0"/>
                <a:ea typeface="Verdana" pitchFamily="34" charset="0"/>
                <a:cs typeface="Verdana" pitchFamily="34" charset="0"/>
              </a:rPr>
              <a:t>after 3 years: 48,428</a:t>
            </a:r>
          </a:p>
          <a:p>
            <a:pPr algn="ctr"/>
            <a:r>
              <a:rPr lang="en-GB" sz="1400" dirty="0" smtClean="0">
                <a:solidFill>
                  <a:srgbClr val="FFD85D"/>
                </a:solidFill>
                <a:latin typeface="Verdana" pitchFamily="34" charset="0"/>
                <a:ea typeface="Verdana" pitchFamily="34" charset="0"/>
                <a:cs typeface="Verdana" pitchFamily="34" charset="0"/>
              </a:rPr>
              <a:t>after  5 years: 57,307</a:t>
            </a:r>
            <a:endParaRPr lang="en-GB" sz="1400" dirty="0">
              <a:solidFill>
                <a:srgbClr val="FFD85D"/>
              </a:solidFill>
              <a:latin typeface="Verdana" pitchFamily="34" charset="0"/>
              <a:ea typeface="Verdana" pitchFamily="34" charset="0"/>
              <a:cs typeface="Verdana" pitchFamily="34" charset="0"/>
            </a:endParaRPr>
          </a:p>
        </p:txBody>
      </p:sp>
      <p:sp>
        <p:nvSpPr>
          <p:cNvPr id="23" name="Rettangolo arrotondato 22"/>
          <p:cNvSpPr/>
          <p:nvPr/>
        </p:nvSpPr>
        <p:spPr>
          <a:xfrm>
            <a:off x="1475904" y="4293096"/>
            <a:ext cx="2448024" cy="1224136"/>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Pre-reform</a:t>
            </a:r>
          </a:p>
          <a:p>
            <a:r>
              <a:rPr lang="en-GB" sz="1400" dirty="0" smtClean="0">
                <a:latin typeface="Verdana" pitchFamily="34" charset="0"/>
                <a:ea typeface="Verdana" pitchFamily="34" charset="0"/>
                <a:cs typeface="Verdana" pitchFamily="34" charset="0"/>
              </a:rPr>
              <a:t>after 5 years: 21,882</a:t>
            </a:r>
            <a:br>
              <a:rPr lang="en-GB" sz="1400" dirty="0" smtClean="0">
                <a:latin typeface="Verdana" pitchFamily="34" charset="0"/>
                <a:ea typeface="Verdana" pitchFamily="34" charset="0"/>
                <a:cs typeface="Verdana" pitchFamily="34" charset="0"/>
              </a:rPr>
            </a:br>
            <a:r>
              <a:rPr lang="en-GB" sz="1400" dirty="0" smtClean="0">
                <a:solidFill>
                  <a:srgbClr val="FFD85D"/>
                </a:solidFill>
                <a:latin typeface="Verdana" pitchFamily="34" charset="0"/>
                <a:ea typeface="Verdana" pitchFamily="34" charset="0"/>
                <a:cs typeface="Verdana" pitchFamily="34" charset="0"/>
              </a:rPr>
              <a:t>after 10 years: 12.789*</a:t>
            </a:r>
            <a:endParaRPr lang="en-GB" sz="1400" dirty="0">
              <a:solidFill>
                <a:srgbClr val="FFD85D"/>
              </a:solidFill>
              <a:latin typeface="Verdana" pitchFamily="34" charset="0"/>
              <a:ea typeface="Verdana" pitchFamily="34" charset="0"/>
              <a:cs typeface="Verdana" pitchFamily="34" charset="0"/>
            </a:endParaRPr>
          </a:p>
        </p:txBody>
      </p:sp>
      <p:sp>
        <p:nvSpPr>
          <p:cNvPr id="26" name="CasellaDiTesto 25"/>
          <p:cNvSpPr txBox="1">
            <a:spLocks noChangeArrowheads="1"/>
          </p:cNvSpPr>
          <p:nvPr/>
        </p:nvSpPr>
        <p:spPr bwMode="auto">
          <a:xfrm>
            <a:off x="0" y="5516563"/>
            <a:ext cx="1331913" cy="433387"/>
          </a:xfrm>
          <a:prstGeom prst="rect">
            <a:avLst/>
          </a:prstGeom>
          <a:noFill/>
          <a:ln w="9525">
            <a:noFill/>
            <a:miter lim="800000"/>
            <a:headEnd/>
            <a:tailEnd/>
          </a:ln>
        </p:spPr>
        <p:txBody>
          <a:bodyPr/>
          <a:lstStyle/>
          <a:p>
            <a:pPr>
              <a:spcBef>
                <a:spcPct val="0"/>
              </a:spcBef>
              <a:defRPr/>
            </a:pPr>
            <a:r>
              <a:rPr lang="it-IT" sz="1100" dirty="0" smtClean="0">
                <a:solidFill>
                  <a:srgbClr val="003399"/>
                </a:solidFill>
              </a:rPr>
              <a:t>** </a:t>
            </a:r>
            <a:r>
              <a:rPr lang="it-IT" sz="1100" dirty="0" err="1" smtClean="0">
                <a:solidFill>
                  <a:srgbClr val="003399"/>
                </a:solidFill>
              </a:rPr>
              <a:t>excluding</a:t>
            </a:r>
            <a:r>
              <a:rPr lang="it-IT" sz="1100" dirty="0" smtClean="0">
                <a:solidFill>
                  <a:srgbClr val="003399"/>
                </a:solidFill>
              </a:rPr>
              <a:t> the </a:t>
            </a:r>
            <a:r>
              <a:rPr lang="it-IT" sz="1100" dirty="0" err="1" smtClean="0">
                <a:solidFill>
                  <a:srgbClr val="003399"/>
                </a:solidFill>
              </a:rPr>
              <a:t>pilot</a:t>
            </a:r>
            <a:r>
              <a:rPr lang="it-IT" sz="1100" dirty="0" smtClean="0">
                <a:solidFill>
                  <a:srgbClr val="003399"/>
                </a:solidFill>
              </a:rPr>
              <a:t> </a:t>
            </a:r>
            <a:r>
              <a:rPr lang="it-IT" sz="1100" dirty="0" err="1" smtClean="0">
                <a:solidFill>
                  <a:srgbClr val="003399"/>
                </a:solidFill>
              </a:rPr>
              <a:t>surveys</a:t>
            </a:r>
            <a:endParaRPr lang="it-IT" sz="1100" dirty="0">
              <a:solidFill>
                <a:srgbClr val="003399"/>
              </a:solidFill>
            </a:endParaRPr>
          </a:p>
        </p:txBody>
      </p:sp>
      <p:sp>
        <p:nvSpPr>
          <p:cNvPr id="27" name="Rettangolo 26"/>
          <p:cNvSpPr/>
          <p:nvPr/>
        </p:nvSpPr>
        <p:spPr>
          <a:xfrm flipH="1">
            <a:off x="-36512" y="2420888"/>
            <a:ext cx="1080120" cy="1446550"/>
          </a:xfrm>
          <a:prstGeom prst="rect">
            <a:avLst/>
          </a:prstGeom>
        </p:spPr>
        <p:txBody>
          <a:bodyPr wrap="square">
            <a:spAutoFit/>
          </a:bodyPr>
          <a:lstStyle/>
          <a:p>
            <a:pPr>
              <a:spcBef>
                <a:spcPct val="0"/>
              </a:spcBef>
            </a:pPr>
            <a:r>
              <a:rPr lang="it-IT" sz="1100" dirty="0" err="1" smtClean="0">
                <a:solidFill>
                  <a:srgbClr val="003399"/>
                </a:solidFill>
              </a:rPr>
              <a:t>CAWI+CATI</a:t>
            </a:r>
            <a:r>
              <a:rPr lang="it-IT" sz="1100" dirty="0" smtClean="0">
                <a:solidFill>
                  <a:srgbClr val="003399"/>
                </a:solidFill>
              </a:rPr>
              <a:t> </a:t>
            </a:r>
            <a:r>
              <a:rPr lang="it-IT" sz="1100" dirty="0" err="1" smtClean="0">
                <a:solidFill>
                  <a:srgbClr val="003399"/>
                </a:solidFill>
              </a:rPr>
              <a:t>Survey</a:t>
            </a:r>
            <a:endParaRPr lang="it-IT" sz="1100" dirty="0" smtClean="0">
              <a:solidFill>
                <a:srgbClr val="003399"/>
              </a:solidFill>
            </a:endParaRPr>
          </a:p>
          <a:p>
            <a:pPr>
              <a:spcBef>
                <a:spcPct val="0"/>
              </a:spcBef>
            </a:pPr>
            <a:r>
              <a:rPr lang="it-IT" sz="1100" dirty="0" smtClean="0">
                <a:solidFill>
                  <a:srgbClr val="003399"/>
                </a:solidFill>
              </a:rPr>
              <a:t>(</a:t>
            </a:r>
            <a:r>
              <a:rPr lang="it-IT" sz="1100" dirty="0" err="1" smtClean="0">
                <a:solidFill>
                  <a:srgbClr val="003399"/>
                </a:solidFill>
              </a:rPr>
              <a:t>pre-reform</a:t>
            </a:r>
            <a:r>
              <a:rPr lang="it-IT" sz="1100" dirty="0" smtClean="0">
                <a:solidFill>
                  <a:srgbClr val="003399"/>
                </a:solidFill>
              </a:rPr>
              <a:t> : CATI </a:t>
            </a:r>
            <a:r>
              <a:rPr lang="it-IT" sz="1100" dirty="0" err="1" smtClean="0">
                <a:solidFill>
                  <a:srgbClr val="003399"/>
                </a:solidFill>
              </a:rPr>
              <a:t>only</a:t>
            </a:r>
            <a:r>
              <a:rPr lang="it-IT" sz="1100" dirty="0" smtClean="0">
                <a:solidFill>
                  <a:srgbClr val="003399"/>
                </a:solidFill>
              </a:rPr>
              <a:t>)</a:t>
            </a:r>
          </a:p>
          <a:p>
            <a:pPr>
              <a:spcBef>
                <a:spcPct val="0"/>
              </a:spcBef>
            </a:pPr>
            <a:endParaRPr lang="it-IT" sz="1100" dirty="0" smtClean="0">
              <a:solidFill>
                <a:srgbClr val="003399"/>
              </a:solidFill>
            </a:endParaRPr>
          </a:p>
          <a:p>
            <a:pPr>
              <a:spcBef>
                <a:spcPct val="0"/>
              </a:spcBef>
            </a:pPr>
            <a:r>
              <a:rPr lang="it-IT" sz="1100" dirty="0" smtClean="0">
                <a:solidFill>
                  <a:srgbClr val="003399"/>
                </a:solidFill>
              </a:rPr>
              <a:t>In </a:t>
            </a:r>
            <a:r>
              <a:rPr lang="it-IT" sz="1100" dirty="0" err="1" smtClean="0">
                <a:solidFill>
                  <a:srgbClr val="003399"/>
                </a:solidFill>
              </a:rPr>
              <a:t>orange</a:t>
            </a:r>
            <a:r>
              <a:rPr lang="it-IT" sz="1100" dirty="0" smtClean="0">
                <a:solidFill>
                  <a:srgbClr val="003399"/>
                </a:solidFill>
              </a:rPr>
              <a:t>: CAWI </a:t>
            </a:r>
            <a:r>
              <a:rPr lang="it-IT" sz="1100" dirty="0" err="1" smtClean="0">
                <a:solidFill>
                  <a:srgbClr val="003399"/>
                </a:solidFill>
              </a:rPr>
              <a:t>pilot</a:t>
            </a:r>
            <a:r>
              <a:rPr lang="it-IT" sz="1100" dirty="0" smtClean="0">
                <a:solidFill>
                  <a:srgbClr val="003399"/>
                </a:solidFill>
              </a:rPr>
              <a:t> </a:t>
            </a:r>
            <a:r>
              <a:rPr lang="it-IT" sz="1100" dirty="0" err="1" smtClean="0">
                <a:solidFill>
                  <a:srgbClr val="003399"/>
                </a:solidFill>
              </a:rPr>
              <a:t>surveys</a:t>
            </a:r>
            <a:endParaRPr lang="it-IT" sz="1100" dirty="0" smtClean="0">
              <a:solidFill>
                <a:srgbClr val="003399"/>
              </a:solidFill>
            </a:endParaRPr>
          </a:p>
        </p:txBody>
      </p:sp>
      <p:sp>
        <p:nvSpPr>
          <p:cNvPr id="28" name="CasellaDiTesto 27"/>
          <p:cNvSpPr txBox="1"/>
          <p:nvPr/>
        </p:nvSpPr>
        <p:spPr>
          <a:xfrm>
            <a:off x="0" y="4403725"/>
            <a:ext cx="1116013" cy="938719"/>
          </a:xfrm>
          <a:prstGeom prst="rect">
            <a:avLst/>
          </a:prstGeom>
          <a:noFill/>
        </p:spPr>
        <p:txBody>
          <a:bodyPr>
            <a:spAutoFit/>
          </a:bodyPr>
          <a:lstStyle/>
          <a:p>
            <a:pPr>
              <a:spcBef>
                <a:spcPct val="0"/>
              </a:spcBef>
              <a:defRPr/>
            </a:pPr>
            <a:r>
              <a:rPr lang="it-IT" sz="1100" dirty="0" smtClean="0">
                <a:solidFill>
                  <a:srgbClr val="003399"/>
                </a:solidFill>
              </a:rPr>
              <a:t>* ’00,’01,’02</a:t>
            </a:r>
          </a:p>
          <a:p>
            <a:pPr>
              <a:spcBef>
                <a:spcPct val="0"/>
              </a:spcBef>
              <a:defRPr/>
            </a:pPr>
            <a:r>
              <a:rPr lang="it-IT" sz="1100" dirty="0" smtClean="0">
                <a:solidFill>
                  <a:srgbClr val="003399"/>
                </a:solidFill>
              </a:rPr>
              <a:t>Graduate sample </a:t>
            </a:r>
            <a:r>
              <a:rPr lang="it-IT" sz="1100" dirty="0">
                <a:solidFill>
                  <a:srgbClr val="003399"/>
                </a:solidFill>
              </a:rPr>
              <a:t/>
            </a:r>
            <a:br>
              <a:rPr lang="it-IT" sz="1100" dirty="0">
                <a:solidFill>
                  <a:srgbClr val="003399"/>
                </a:solidFill>
              </a:rPr>
            </a:br>
            <a:endParaRPr lang="it-IT" sz="1100" dirty="0">
              <a:solidFill>
                <a:srgbClr val="003399"/>
              </a:solidFill>
            </a:endParaRPr>
          </a:p>
          <a:p>
            <a:pPr>
              <a:defRPr/>
            </a:pPr>
            <a:endParaRPr lang="it-IT" sz="1100" dirty="0">
              <a:solidFill>
                <a:srgbClr val="FF0000"/>
              </a:solidFill>
              <a:latin typeface="+mj-lt"/>
            </a:endParaRPr>
          </a:p>
        </p:txBody>
      </p:sp>
    </p:spTree>
    <p:extLst>
      <p:ext uri="{BB962C8B-B14F-4D97-AF65-F5344CB8AC3E}">
        <p14:creationId xmlns:p14="http://schemas.microsoft.com/office/powerpoint/2010/main" xmlns="" val="1303386933"/>
      </p:ext>
    </p:extLst>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nodeType="afterEffect">
                                  <p:stCondLst>
                                    <p:cond delay="0"/>
                                  </p:stCondLst>
                                  <p:childTnLst>
                                    <p:animClr clrSpc="rgb" dir="cw">
                                      <p:cBhvr>
                                        <p:cTn id="6" dur="1000" fill="hold"/>
                                        <p:tgtEl>
                                          <p:spTgt spid="16"/>
                                        </p:tgtEl>
                                        <p:attrNameLst>
                                          <p:attrName>fillcolor</p:attrName>
                                        </p:attrNameLst>
                                      </p:cBhvr>
                                      <p:to>
                                        <a:srgbClr val="FFCC00"/>
                                      </p:to>
                                    </p:animClr>
                                    <p:set>
                                      <p:cBhvr>
                                        <p:cTn id="7" dur="1000" fill="hold"/>
                                        <p:tgtEl>
                                          <p:spTgt spid="16"/>
                                        </p:tgtEl>
                                        <p:attrNameLst>
                                          <p:attrName>fill.type</p:attrName>
                                        </p:attrNameLst>
                                      </p:cBhvr>
                                      <p:to>
                                        <p:strVal val="solid"/>
                                      </p:to>
                                    </p:set>
                                    <p:set>
                                      <p:cBhvr>
                                        <p:cTn id="8" dur="1000" fill="hold"/>
                                        <p:tgtEl>
                                          <p:spTgt spid="16"/>
                                        </p:tgtEl>
                                        <p:attrNameLst>
                                          <p:attrName>fill.on</p:attrName>
                                        </p:attrNameLst>
                                      </p:cBhvr>
                                      <p:to>
                                        <p:strVal val="true"/>
                                      </p:to>
                                    </p:set>
                                  </p:childTnLst>
                                </p:cTn>
                              </p:par>
                            </p:childTnLst>
                          </p:cTn>
                        </p:par>
                        <p:par>
                          <p:cTn id="9" fill="hold">
                            <p:stCondLst>
                              <p:cond delay="1000"/>
                            </p:stCondLst>
                            <p:childTnLst>
                              <p:par>
                                <p:cTn id="10" presetID="9"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dissolve">
                                      <p:cBhvr>
                                        <p:cTn id="12" dur="500"/>
                                        <p:tgtEl>
                                          <p:spTgt spid="17"/>
                                        </p:tgtEl>
                                      </p:cBhvr>
                                    </p:animEffect>
                                  </p:childTnLst>
                                </p:cTn>
                              </p:par>
                            </p:childTnLst>
                          </p:cTn>
                        </p:par>
                        <p:par>
                          <p:cTn id="13" fill="hold">
                            <p:stCondLst>
                              <p:cond delay="1500"/>
                            </p:stCondLst>
                            <p:childTnLst>
                              <p:par>
                                <p:cTn id="14" presetID="9" presetClass="entr" presetSubtype="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dissolve">
                                      <p:cBhvr>
                                        <p:cTn id="16" dur="500"/>
                                        <p:tgtEl>
                                          <p:spTgt spid="26"/>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6"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effectLst/>
              </a:rPr>
              <a:t>Graduates’ employment condition</a:t>
            </a:r>
            <a:br>
              <a:rPr lang="en-US" dirty="0" smtClean="0">
                <a:effectLst/>
              </a:rPr>
            </a:br>
            <a:r>
              <a:rPr lang="en-US" dirty="0" smtClean="0">
                <a:effectLst/>
              </a:rPr>
              <a:t>Why response rates are so high? </a:t>
            </a:r>
            <a:endParaRPr lang="it-IT" dirty="0">
              <a:effectLst/>
            </a:endParaRPr>
          </a:p>
        </p:txBody>
      </p:sp>
      <p:sp>
        <p:nvSpPr>
          <p:cNvPr id="6" name="Segnaposto contenuto 6"/>
          <p:cNvSpPr>
            <a:spLocks noGrp="1"/>
          </p:cNvSpPr>
          <p:nvPr>
            <p:ph idx="1"/>
          </p:nvPr>
        </p:nvSpPr>
        <p:spPr>
          <a:xfrm>
            <a:off x="251520" y="1052736"/>
            <a:ext cx="8229600" cy="4525963"/>
          </a:xfrm>
        </p:spPr>
        <p:txBody>
          <a:bodyPr/>
          <a:lstStyle/>
          <a:p>
            <a:r>
              <a:rPr lang="en-US" sz="1800" dirty="0" smtClean="0"/>
              <a:t>CV regularly updated by the graduates themselves, allowing to:</a:t>
            </a:r>
          </a:p>
          <a:p>
            <a:pPr lvl="1"/>
            <a:r>
              <a:rPr lang="en-US" sz="1800" dirty="0" smtClean="0">
                <a:latin typeface="Trebuchet MS" pitchFamily="34" charset="0"/>
              </a:rPr>
              <a:t>obtain high quality contacts (e-mail and telephone) stored in the </a:t>
            </a:r>
            <a:r>
              <a:rPr lang="en-US" sz="1800" dirty="0" err="1" smtClean="0">
                <a:latin typeface="Trebuchet MS" pitchFamily="34" charset="0"/>
              </a:rPr>
              <a:t>AlmaLaurea</a:t>
            </a:r>
            <a:r>
              <a:rPr lang="en-US" sz="1800" dirty="0" smtClean="0">
                <a:latin typeface="Trebuchet MS" pitchFamily="34" charset="0"/>
              </a:rPr>
              <a:t> database</a:t>
            </a:r>
          </a:p>
          <a:p>
            <a:pPr lvl="1">
              <a:spcAft>
                <a:spcPts val="1200"/>
              </a:spcAft>
            </a:pPr>
            <a:r>
              <a:rPr lang="en-US" sz="1800" dirty="0" smtClean="0">
                <a:latin typeface="Trebuchet MS" pitchFamily="34" charset="0"/>
              </a:rPr>
              <a:t>have in the database graduates with even more than 10 years of work experience</a:t>
            </a:r>
          </a:p>
          <a:p>
            <a:pPr>
              <a:spcAft>
                <a:spcPts val="600"/>
              </a:spcAft>
            </a:pPr>
            <a:r>
              <a:rPr lang="en-US" sz="1800" dirty="0" smtClean="0">
                <a:latin typeface="Trebuchet MS" pitchFamily="34" charset="0"/>
              </a:rPr>
              <a:t>A new approach to promote “affiliation effect” to the belonging universities. </a:t>
            </a:r>
          </a:p>
          <a:p>
            <a:pPr lvl="1">
              <a:spcAft>
                <a:spcPts val="600"/>
              </a:spcAft>
            </a:pPr>
            <a:r>
              <a:rPr lang="en-US" sz="1800" b="1" dirty="0" smtClean="0">
                <a:latin typeface="Trebuchet MS" pitchFamily="34" charset="0"/>
              </a:rPr>
              <a:t>certification of CV </a:t>
            </a:r>
            <a:r>
              <a:rPr lang="en-US" sz="1800" dirty="0" smtClean="0">
                <a:latin typeface="Trebuchet MS" pitchFamily="34" charset="0"/>
              </a:rPr>
              <a:t>by belonging University</a:t>
            </a:r>
          </a:p>
          <a:p>
            <a:pPr lvl="1">
              <a:spcAft>
                <a:spcPts val="600"/>
              </a:spcAft>
            </a:pPr>
            <a:r>
              <a:rPr lang="en-US" sz="1800" b="1" dirty="0" smtClean="0">
                <a:latin typeface="Trebuchet MS" pitchFamily="34" charset="0"/>
              </a:rPr>
              <a:t>access to job offers</a:t>
            </a:r>
            <a:r>
              <a:rPr lang="en-US" sz="1800" dirty="0" smtClean="0">
                <a:latin typeface="Trebuchet MS" pitchFamily="34" charset="0"/>
              </a:rPr>
              <a:t>: published by companies and instant CV transmission in standard </a:t>
            </a:r>
            <a:r>
              <a:rPr lang="en-US" sz="1800" dirty="0" err="1" smtClean="0">
                <a:latin typeface="Trebuchet MS" pitchFamily="34" charset="0"/>
              </a:rPr>
              <a:t>AlmaLaurea</a:t>
            </a:r>
            <a:r>
              <a:rPr lang="en-US" sz="1800" dirty="0" smtClean="0">
                <a:latin typeface="Trebuchet MS" pitchFamily="34" charset="0"/>
              </a:rPr>
              <a:t> format</a:t>
            </a:r>
          </a:p>
          <a:p>
            <a:pPr lvl="1">
              <a:spcAft>
                <a:spcPts val="600"/>
              </a:spcAft>
            </a:pPr>
            <a:r>
              <a:rPr lang="en-US" sz="1800" b="1" dirty="0" smtClean="0">
                <a:latin typeface="Trebuchet MS" pitchFamily="34" charset="0"/>
              </a:rPr>
              <a:t>Job/internship alerts: </a:t>
            </a:r>
            <a:r>
              <a:rPr lang="en-US" sz="1800" dirty="0" smtClean="0">
                <a:latin typeface="Trebuchet MS" pitchFamily="34" charset="0"/>
              </a:rPr>
              <a:t>delivered to graduates according to their needs </a:t>
            </a:r>
          </a:p>
          <a:p>
            <a:pPr lvl="1">
              <a:spcAft>
                <a:spcPts val="600"/>
              </a:spcAft>
            </a:pPr>
            <a:r>
              <a:rPr lang="en-US" sz="1800" b="1" dirty="0" smtClean="0">
                <a:latin typeface="Trebuchet MS" pitchFamily="34" charset="0"/>
              </a:rPr>
              <a:t>Database of post-graduate training courses</a:t>
            </a:r>
            <a:r>
              <a:rPr lang="en-US" sz="1800" dirty="0" smtClean="0">
                <a:latin typeface="Trebuchet MS" pitchFamily="34" charset="0"/>
              </a:rPr>
              <a:t>: by associated universities and training institutions</a:t>
            </a:r>
          </a:p>
          <a:p>
            <a:pPr lvl="1">
              <a:spcAft>
                <a:spcPts val="600"/>
              </a:spcAft>
            </a:pPr>
            <a:r>
              <a:rPr lang="en-US" sz="1800" b="1" dirty="0" err="1" smtClean="0">
                <a:latin typeface="Trebuchet MS" pitchFamily="34" charset="0"/>
              </a:rPr>
              <a:t>AlmaLaurea</a:t>
            </a:r>
            <a:r>
              <a:rPr lang="en-US" sz="1800" b="1" dirty="0" smtClean="0">
                <a:latin typeface="Trebuchet MS" pitchFamily="34" charset="0"/>
              </a:rPr>
              <a:t> NEWS: </a:t>
            </a:r>
            <a:r>
              <a:rPr lang="en-US" sz="1800" dirty="0" smtClean="0">
                <a:latin typeface="Trebuchet MS" pitchFamily="34" charset="0"/>
              </a:rPr>
              <a:t>precious advice and valuable </a:t>
            </a:r>
            <a:r>
              <a:rPr lang="en-US" sz="1800" dirty="0" err="1" smtClean="0">
                <a:latin typeface="Trebuchet MS" pitchFamily="34" charset="0"/>
              </a:rPr>
              <a:t>labour</a:t>
            </a:r>
            <a:r>
              <a:rPr lang="en-US" sz="1800" dirty="0" smtClean="0">
                <a:latin typeface="Trebuchet MS" pitchFamily="34" charset="0"/>
              </a:rPr>
              <a:t> market information</a:t>
            </a:r>
          </a:p>
          <a:p>
            <a:pPr>
              <a:buNone/>
            </a:pPr>
            <a:endParaRPr lang="fr-F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2"/>
          <p:cNvGraphicFramePr>
            <a:graphicFrameLocks noChangeAspect="1"/>
          </p:cNvGraphicFramePr>
          <p:nvPr/>
        </p:nvGraphicFramePr>
        <p:xfrm>
          <a:off x="1150814" y="945354"/>
          <a:ext cx="7993186" cy="5754688"/>
        </p:xfrm>
        <a:graphic>
          <a:graphicData uri="http://schemas.openxmlformats.org/drawingml/2006/chart">
            <c:chart xmlns:c="http://schemas.openxmlformats.org/drawingml/2006/chart" xmlns:r="http://schemas.openxmlformats.org/officeDocument/2006/relationships" r:id="rId2"/>
          </a:graphicData>
        </a:graphic>
      </p:graphicFrame>
      <p:sp>
        <p:nvSpPr>
          <p:cNvPr id="4" name="Titolo 16"/>
          <p:cNvSpPr>
            <a:spLocks noGrp="1"/>
          </p:cNvSpPr>
          <p:nvPr>
            <p:ph type="title"/>
          </p:nvPr>
        </p:nvSpPr>
        <p:spPr/>
        <p:txBody>
          <a:bodyPr>
            <a:noAutofit/>
          </a:bodyPr>
          <a:lstStyle/>
          <a:p>
            <a:r>
              <a:rPr lang="en-GB" sz="2200" dirty="0" smtClean="0">
                <a:solidFill>
                  <a:srgbClr val="000080"/>
                </a:solidFill>
                <a:effectLst/>
              </a:rPr>
              <a:t>Employment conditions </a:t>
            </a:r>
            <a:r>
              <a:rPr lang="en-GB" sz="2200" u="sng" dirty="0" smtClean="0">
                <a:solidFill>
                  <a:srgbClr val="000080"/>
                </a:solidFill>
                <a:effectLst/>
              </a:rPr>
              <a:t>three years</a:t>
            </a:r>
            <a:r>
              <a:rPr lang="en-GB" sz="2200" dirty="0" smtClean="0">
                <a:solidFill>
                  <a:srgbClr val="000080"/>
                </a:solidFill>
                <a:effectLst/>
              </a:rPr>
              <a:t> </a:t>
            </a:r>
            <a:r>
              <a:rPr lang="en-GB" sz="2200" dirty="0" smtClean="0">
                <a:effectLst/>
              </a:rPr>
              <a:t>after graduation </a:t>
            </a:r>
            <a:r>
              <a:rPr lang="en-GB" sz="2200" dirty="0" smtClean="0">
                <a:solidFill>
                  <a:srgbClr val="000080"/>
                </a:solidFill>
                <a:effectLst/>
              </a:rPr>
              <a:t>by fields of study</a:t>
            </a:r>
            <a:endParaRPr lang="en-GB" sz="2200" dirty="0">
              <a:solidFill>
                <a:srgbClr val="000080"/>
              </a:solidFill>
              <a:effectLst/>
            </a:endParaRPr>
          </a:p>
        </p:txBody>
      </p:sp>
      <p:sp>
        <p:nvSpPr>
          <p:cNvPr id="13" name="Segnaposto numero diapositiva 12"/>
          <p:cNvSpPr>
            <a:spLocks noGrp="1"/>
          </p:cNvSpPr>
          <p:nvPr>
            <p:ph type="sldNum" sz="quarter" idx="18"/>
          </p:nvPr>
        </p:nvSpPr>
        <p:spPr/>
        <p:txBody>
          <a:bodyPr/>
          <a:lstStyle/>
          <a:p>
            <a:pPr>
              <a:defRPr/>
            </a:pPr>
            <a:fld id="{E7AA14C7-5C3E-4FB7-BDAE-305BE1420987}" type="slidenum">
              <a:rPr lang="fr-FR" smtClean="0"/>
              <a:pPr>
                <a:defRPr/>
              </a:pPr>
              <a:t>23</a:t>
            </a:fld>
            <a:endParaRPr lang="fr-FR" dirty="0"/>
          </a:p>
        </p:txBody>
      </p:sp>
      <p:sp>
        <p:nvSpPr>
          <p:cNvPr id="6" name="Rectangle 15"/>
          <p:cNvSpPr>
            <a:spLocks noChangeArrowheads="1"/>
          </p:cNvSpPr>
          <p:nvPr/>
        </p:nvSpPr>
        <p:spPr bwMode="auto">
          <a:xfrm>
            <a:off x="-15875" y="916331"/>
            <a:ext cx="1026243" cy="430887"/>
          </a:xfrm>
          <a:prstGeom prst="rect">
            <a:avLst/>
          </a:prstGeom>
          <a:noFill/>
          <a:ln w="12700" cap="sq" algn="ctr">
            <a:noFill/>
            <a:miter lim="800000"/>
            <a:headEnd/>
            <a:tailEnd/>
          </a:ln>
          <a:effectLst/>
        </p:spPr>
        <p:txBody>
          <a:bodyPr wrap="none">
            <a:spAutoFit/>
          </a:bodyPr>
          <a:lstStyle/>
          <a:p>
            <a:pPr>
              <a:spcBef>
                <a:spcPct val="0"/>
              </a:spcBef>
            </a:pPr>
            <a:r>
              <a:rPr lang="en-GB" sz="1100" b="1" dirty="0" smtClean="0">
                <a:solidFill>
                  <a:srgbClr val="000080"/>
                </a:solidFill>
                <a:latin typeface="Verdana" pitchFamily="34" charset="0"/>
              </a:rPr>
              <a:t>MASTER’S </a:t>
            </a:r>
          </a:p>
          <a:p>
            <a:pPr>
              <a:spcBef>
                <a:spcPct val="0"/>
              </a:spcBef>
            </a:pPr>
            <a:r>
              <a:rPr lang="en-GB" sz="1100" b="1" dirty="0" smtClean="0">
                <a:solidFill>
                  <a:srgbClr val="000080"/>
                </a:solidFill>
                <a:latin typeface="Verdana" pitchFamily="34" charset="0"/>
              </a:rPr>
              <a:t>DEGREE</a:t>
            </a:r>
            <a:endParaRPr lang="en-GB" sz="1100" b="1" dirty="0">
              <a:solidFill>
                <a:srgbClr val="000080"/>
              </a:solidFill>
              <a:latin typeface="Verdana" pitchFamily="34" charset="0"/>
            </a:endParaRPr>
          </a:p>
        </p:txBody>
      </p:sp>
      <p:sp>
        <p:nvSpPr>
          <p:cNvPr id="7" name="AutoShape 6"/>
          <p:cNvSpPr>
            <a:spLocks noChangeAspect="1" noChangeArrowheads="1"/>
          </p:cNvSpPr>
          <p:nvPr/>
        </p:nvSpPr>
        <p:spPr bwMode="auto">
          <a:xfrm>
            <a:off x="135545" y="5590252"/>
            <a:ext cx="90000" cy="90000"/>
          </a:xfrm>
          <a:prstGeom prst="flowChartConnector">
            <a:avLst/>
          </a:prstGeom>
          <a:gradFill rotWithShape="1">
            <a:gsLst>
              <a:gs pos="0">
                <a:srgbClr val="0000FF">
                  <a:gamma/>
                  <a:shade val="46275"/>
                  <a:invGamma/>
                </a:srgbClr>
              </a:gs>
              <a:gs pos="100000">
                <a:srgbClr val="0000FF"/>
              </a:gs>
            </a:gsLst>
            <a:lin ang="5400000" scaled="1"/>
          </a:gradFill>
          <a:ln w="12700" cap="sq">
            <a:noFill/>
            <a:round/>
            <a:headEnd type="none" w="sm" len="sm"/>
            <a:tailEnd type="none" w="sm" len="sm"/>
          </a:ln>
          <a:effectLst/>
        </p:spPr>
        <p:txBody>
          <a:bodyPr wrap="none" anchor="ctr"/>
          <a:lstStyle/>
          <a:p>
            <a:pPr eaLnBrk="0" hangingPunct="0">
              <a:spcBef>
                <a:spcPct val="0"/>
              </a:spcBef>
            </a:pPr>
            <a:endParaRPr lang="en-GB" sz="1400" u="none">
              <a:solidFill>
                <a:srgbClr val="000080"/>
              </a:solidFill>
              <a:latin typeface="Verdana" pitchFamily="34" charset="0"/>
            </a:endParaRPr>
          </a:p>
        </p:txBody>
      </p:sp>
      <p:sp>
        <p:nvSpPr>
          <p:cNvPr id="8" name="Text Box 7"/>
          <p:cNvSpPr txBox="1">
            <a:spLocks noChangeArrowheads="1"/>
          </p:cNvSpPr>
          <p:nvPr/>
        </p:nvSpPr>
        <p:spPr bwMode="auto">
          <a:xfrm>
            <a:off x="232382" y="5481264"/>
            <a:ext cx="1774825" cy="276999"/>
          </a:xfrm>
          <a:prstGeom prst="rect">
            <a:avLst/>
          </a:prstGeom>
          <a:noFill/>
          <a:ln w="12700" cap="sq">
            <a:noFill/>
            <a:miter lim="800000"/>
            <a:headEnd type="none" w="sm" len="sm"/>
            <a:tailEnd type="none" w="sm" len="sm"/>
          </a:ln>
          <a:effectLst/>
        </p:spPr>
        <p:txBody>
          <a:bodyPr>
            <a:spAutoFit/>
          </a:bodyPr>
          <a:lstStyle/>
          <a:p>
            <a:pPr algn="l" eaLnBrk="0" hangingPunct="0">
              <a:spcBef>
                <a:spcPct val="10000"/>
              </a:spcBef>
            </a:pPr>
            <a:r>
              <a:rPr lang="en-GB" sz="1200" i="1" u="none" dirty="0" smtClean="0">
                <a:solidFill>
                  <a:srgbClr val="000080"/>
                </a:solidFill>
                <a:latin typeface="Verdana" pitchFamily="34" charset="0"/>
              </a:rPr>
              <a:t>in employment</a:t>
            </a:r>
            <a:endParaRPr lang="en-GB" sz="1200" i="1" u="none" dirty="0">
              <a:solidFill>
                <a:srgbClr val="000080"/>
              </a:solidFill>
              <a:latin typeface="Verdana" pitchFamily="34" charset="0"/>
            </a:endParaRPr>
          </a:p>
        </p:txBody>
      </p:sp>
      <p:sp>
        <p:nvSpPr>
          <p:cNvPr id="9" name="AutoShape 9"/>
          <p:cNvSpPr>
            <a:spLocks noChangeAspect="1" noChangeArrowheads="1"/>
          </p:cNvSpPr>
          <p:nvPr/>
        </p:nvSpPr>
        <p:spPr bwMode="auto">
          <a:xfrm>
            <a:off x="135545" y="5871142"/>
            <a:ext cx="90000" cy="90000"/>
          </a:xfrm>
          <a:prstGeom prst="flowChartConnector">
            <a:avLst/>
          </a:prstGeom>
          <a:gradFill rotWithShape="1">
            <a:gsLst>
              <a:gs pos="0">
                <a:srgbClr val="FFFF00">
                  <a:gamma/>
                  <a:shade val="46275"/>
                  <a:invGamma/>
                </a:srgbClr>
              </a:gs>
              <a:gs pos="100000">
                <a:srgbClr val="FFFF00"/>
              </a:gs>
            </a:gsLst>
            <a:lin ang="5400000" scaled="1"/>
          </a:gradFill>
          <a:ln w="12700" cap="sq">
            <a:noFill/>
            <a:round/>
            <a:headEnd type="none" w="sm" len="sm"/>
            <a:tailEnd type="none" w="sm" len="sm"/>
          </a:ln>
          <a:effectLst/>
        </p:spPr>
        <p:txBody>
          <a:bodyPr wrap="none" anchor="ctr"/>
          <a:lstStyle/>
          <a:p>
            <a:pPr eaLnBrk="0" hangingPunct="0">
              <a:spcBef>
                <a:spcPct val="0"/>
              </a:spcBef>
            </a:pPr>
            <a:endParaRPr lang="en-GB" sz="1400" u="none">
              <a:solidFill>
                <a:srgbClr val="000080"/>
              </a:solidFill>
              <a:latin typeface="Verdana" pitchFamily="34" charset="0"/>
            </a:endParaRPr>
          </a:p>
        </p:txBody>
      </p:sp>
      <p:sp>
        <p:nvSpPr>
          <p:cNvPr id="10" name="Text Box 10"/>
          <p:cNvSpPr txBox="1">
            <a:spLocks noChangeArrowheads="1"/>
          </p:cNvSpPr>
          <p:nvPr/>
        </p:nvSpPr>
        <p:spPr bwMode="auto">
          <a:xfrm>
            <a:off x="232382" y="5762254"/>
            <a:ext cx="3581821" cy="276999"/>
          </a:xfrm>
          <a:prstGeom prst="rect">
            <a:avLst/>
          </a:prstGeom>
          <a:noFill/>
          <a:ln w="12700" cap="sq">
            <a:noFill/>
            <a:miter lim="800000"/>
            <a:headEnd type="none" w="sm" len="sm"/>
            <a:tailEnd type="none" w="sm" len="sm"/>
          </a:ln>
          <a:effectLst/>
        </p:spPr>
        <p:txBody>
          <a:bodyPr wrap="square">
            <a:spAutoFit/>
          </a:bodyPr>
          <a:lstStyle/>
          <a:p>
            <a:pPr algn="l" eaLnBrk="0" hangingPunct="0">
              <a:spcBef>
                <a:spcPct val="10000"/>
              </a:spcBef>
            </a:pPr>
            <a:r>
              <a:rPr lang="en-GB" sz="1200" i="1" u="none" smtClean="0">
                <a:solidFill>
                  <a:srgbClr val="000080"/>
                </a:solidFill>
                <a:latin typeface="Verdana" pitchFamily="34" charset="0"/>
              </a:rPr>
              <a:t>not seeking employment</a:t>
            </a:r>
            <a:endParaRPr lang="en-GB" sz="1200" i="1" u="none">
              <a:solidFill>
                <a:srgbClr val="000080"/>
              </a:solidFill>
              <a:latin typeface="Verdana" pitchFamily="34" charset="0"/>
            </a:endParaRPr>
          </a:p>
        </p:txBody>
      </p:sp>
      <p:sp>
        <p:nvSpPr>
          <p:cNvPr id="11" name="AutoShape 12"/>
          <p:cNvSpPr>
            <a:spLocks noChangeAspect="1" noChangeArrowheads="1"/>
          </p:cNvSpPr>
          <p:nvPr/>
        </p:nvSpPr>
        <p:spPr bwMode="auto">
          <a:xfrm>
            <a:off x="135544" y="6152130"/>
            <a:ext cx="90000" cy="90000"/>
          </a:xfrm>
          <a:prstGeom prst="flowChartConnector">
            <a:avLst/>
          </a:prstGeom>
          <a:gradFill rotWithShape="1">
            <a:gsLst>
              <a:gs pos="0">
                <a:srgbClr val="FF0000">
                  <a:gamma/>
                  <a:shade val="46275"/>
                  <a:invGamma/>
                </a:srgbClr>
              </a:gs>
              <a:gs pos="100000">
                <a:srgbClr val="FF0000"/>
              </a:gs>
            </a:gsLst>
            <a:lin ang="5400000" scaled="1"/>
          </a:gradFill>
          <a:ln w="12700" cap="sq">
            <a:noFill/>
            <a:round/>
            <a:headEnd type="none" w="sm" len="sm"/>
            <a:tailEnd type="none" w="sm" len="sm"/>
          </a:ln>
          <a:effectLst/>
        </p:spPr>
        <p:txBody>
          <a:bodyPr wrap="none" anchor="ctr"/>
          <a:lstStyle/>
          <a:p>
            <a:pPr eaLnBrk="0" hangingPunct="0">
              <a:spcBef>
                <a:spcPct val="0"/>
              </a:spcBef>
            </a:pPr>
            <a:endParaRPr lang="en-GB" sz="1400" u="none">
              <a:solidFill>
                <a:srgbClr val="000080"/>
              </a:solidFill>
              <a:latin typeface="Verdana" pitchFamily="34" charset="0"/>
            </a:endParaRPr>
          </a:p>
        </p:txBody>
      </p:sp>
      <p:sp>
        <p:nvSpPr>
          <p:cNvPr id="12" name="Text Box 13"/>
          <p:cNvSpPr txBox="1">
            <a:spLocks noChangeArrowheads="1"/>
          </p:cNvSpPr>
          <p:nvPr/>
        </p:nvSpPr>
        <p:spPr bwMode="auto">
          <a:xfrm>
            <a:off x="232382" y="6043242"/>
            <a:ext cx="4574780" cy="276999"/>
          </a:xfrm>
          <a:prstGeom prst="rect">
            <a:avLst/>
          </a:prstGeom>
          <a:noFill/>
          <a:ln w="12700" cap="sq">
            <a:noFill/>
            <a:miter lim="800000"/>
            <a:headEnd type="none" w="sm" len="sm"/>
            <a:tailEnd type="none" w="sm" len="sm"/>
          </a:ln>
          <a:effectLst/>
        </p:spPr>
        <p:txBody>
          <a:bodyPr wrap="square">
            <a:spAutoFit/>
          </a:bodyPr>
          <a:lstStyle/>
          <a:p>
            <a:pPr algn="l" eaLnBrk="0" hangingPunct="0">
              <a:spcBef>
                <a:spcPct val="10000"/>
              </a:spcBef>
            </a:pPr>
            <a:r>
              <a:rPr lang="en-GB" sz="1200" i="1" dirty="0" smtClean="0">
                <a:solidFill>
                  <a:srgbClr val="000080"/>
                </a:solidFill>
                <a:latin typeface="Verdana" pitchFamily="34" charset="0"/>
              </a:rPr>
              <a:t>seeking employment</a:t>
            </a:r>
            <a:endParaRPr lang="en-GB" sz="1200" i="1" u="none" dirty="0">
              <a:solidFill>
                <a:srgbClr val="000080"/>
              </a:solidFill>
              <a:latin typeface="Verdana" pitchFamily="34" charset="0"/>
            </a:endParaRPr>
          </a:p>
        </p:txBody>
      </p:sp>
    </p:spTree>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Righ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testo 11"/>
          <p:cNvSpPr txBox="1">
            <a:spLocks/>
          </p:cNvSpPr>
          <p:nvPr/>
        </p:nvSpPr>
        <p:spPr bwMode="auto">
          <a:xfrm>
            <a:off x="323528" y="5373216"/>
            <a:ext cx="1152128" cy="6480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schemeClr val="accent6"/>
                </a:solidFill>
                <a:effectLst/>
                <a:uLnTx/>
                <a:uFillTx/>
                <a:latin typeface="+mn-lt"/>
                <a:ea typeface="+mn-ea"/>
                <a:cs typeface="+mn-cs"/>
              </a:rPr>
              <a:t>average values</a:t>
            </a:r>
            <a:br>
              <a:rPr kumimoji="0" lang="en-GB" sz="1400" b="0" i="0" u="none" strike="noStrike" kern="1200" cap="none" spc="0" normalizeH="0" baseline="0" noProof="0" dirty="0" smtClean="0">
                <a:ln>
                  <a:noFill/>
                </a:ln>
                <a:solidFill>
                  <a:schemeClr val="accent6"/>
                </a:solidFill>
                <a:effectLst/>
                <a:uLnTx/>
                <a:uFillTx/>
                <a:latin typeface="+mn-lt"/>
                <a:ea typeface="+mn-ea"/>
                <a:cs typeface="+mn-cs"/>
              </a:rPr>
            </a:br>
            <a:r>
              <a:rPr kumimoji="0" lang="en-GB" sz="1400" b="0" i="0" u="none" strike="noStrike" kern="1200" cap="none" spc="0" normalizeH="0" baseline="0" noProof="0" dirty="0" smtClean="0">
                <a:ln>
                  <a:noFill/>
                </a:ln>
                <a:solidFill>
                  <a:schemeClr val="accent6"/>
                </a:solidFill>
                <a:effectLst/>
                <a:uLnTx/>
                <a:uFillTx/>
                <a:latin typeface="+mn-lt"/>
                <a:ea typeface="+mn-ea"/>
                <a:cs typeface="+mn-cs"/>
              </a:rPr>
              <a:t>in </a:t>
            </a:r>
            <a:r>
              <a:rPr kumimoji="0" lang="en-GB" sz="1400" b="0" i="0" u="none" strike="noStrike" kern="1200" cap="none" spc="0" normalizeH="0" baseline="0" noProof="0" dirty="0" err="1" smtClean="0">
                <a:ln>
                  <a:noFill/>
                </a:ln>
                <a:solidFill>
                  <a:schemeClr val="accent6"/>
                </a:solidFill>
                <a:effectLst/>
                <a:uLnTx/>
                <a:uFillTx/>
                <a:latin typeface="+mn-lt"/>
                <a:ea typeface="+mn-ea"/>
                <a:cs typeface="+mn-cs"/>
              </a:rPr>
              <a:t>euros</a:t>
            </a:r>
            <a:endParaRPr kumimoji="0" lang="en-GB" sz="1400" b="0" i="0" u="none" strike="noStrike" kern="1200" cap="none" spc="0" normalizeH="0" baseline="0" noProof="0" dirty="0">
              <a:ln>
                <a:noFill/>
              </a:ln>
              <a:solidFill>
                <a:schemeClr val="accent6"/>
              </a:solidFill>
              <a:effectLst/>
              <a:uLnTx/>
              <a:uFillTx/>
              <a:latin typeface="+mn-lt"/>
              <a:ea typeface="+mn-ea"/>
              <a:cs typeface="+mn-cs"/>
            </a:endParaRPr>
          </a:p>
        </p:txBody>
      </p:sp>
      <p:graphicFrame>
        <p:nvGraphicFramePr>
          <p:cNvPr id="5" name="Object 2"/>
          <p:cNvGraphicFramePr>
            <a:graphicFrameLocks noChangeAspect="1"/>
          </p:cNvGraphicFramePr>
          <p:nvPr/>
        </p:nvGraphicFramePr>
        <p:xfrm>
          <a:off x="1763688" y="972096"/>
          <a:ext cx="7092000" cy="5621487"/>
        </p:xfrm>
        <a:graphic>
          <a:graphicData uri="http://schemas.openxmlformats.org/drawingml/2006/chart">
            <c:chart xmlns:c="http://schemas.openxmlformats.org/drawingml/2006/chart" xmlns:r="http://schemas.openxmlformats.org/officeDocument/2006/relationships" r:id="rId2"/>
          </a:graphicData>
        </a:graphic>
      </p:graphicFrame>
      <p:sp>
        <p:nvSpPr>
          <p:cNvPr id="6" name="Titolo 9"/>
          <p:cNvSpPr>
            <a:spLocks noGrp="1"/>
          </p:cNvSpPr>
          <p:nvPr>
            <p:ph type="title"/>
          </p:nvPr>
        </p:nvSpPr>
        <p:spPr/>
        <p:txBody>
          <a:bodyPr>
            <a:noAutofit/>
          </a:bodyPr>
          <a:lstStyle/>
          <a:p>
            <a:r>
              <a:rPr lang="en-GB" sz="2200" dirty="0" smtClean="0">
                <a:effectLst/>
              </a:rPr>
              <a:t>Net monthly earnings </a:t>
            </a:r>
            <a:r>
              <a:rPr lang="en-GB" sz="2200" u="sng" dirty="0" smtClean="0">
                <a:effectLst/>
              </a:rPr>
              <a:t>three years</a:t>
            </a:r>
            <a:r>
              <a:rPr lang="en-GB" sz="2200" dirty="0" smtClean="0">
                <a:effectLst/>
              </a:rPr>
              <a:t> after graduation by field of study</a:t>
            </a:r>
            <a:endParaRPr lang="en-GB" sz="2200" dirty="0">
              <a:solidFill>
                <a:srgbClr val="000080"/>
              </a:solidFill>
              <a:effectLst/>
            </a:endParaRPr>
          </a:p>
        </p:txBody>
      </p:sp>
      <p:sp>
        <p:nvSpPr>
          <p:cNvPr id="8" name="Segnaposto numero diapositiva 7"/>
          <p:cNvSpPr>
            <a:spLocks noGrp="1"/>
          </p:cNvSpPr>
          <p:nvPr>
            <p:ph type="sldNum" sz="quarter" idx="12"/>
          </p:nvPr>
        </p:nvSpPr>
        <p:spPr/>
        <p:txBody>
          <a:bodyPr/>
          <a:lstStyle/>
          <a:p>
            <a:pPr>
              <a:defRPr/>
            </a:pPr>
            <a:fld id="{E7AA14C7-5C3E-4FB7-BDAE-305BE1420987}" type="slidenum">
              <a:rPr lang="fr-FR" smtClean="0"/>
              <a:pPr>
                <a:defRPr/>
              </a:pPr>
              <a:t>24</a:t>
            </a:fld>
            <a:endParaRPr lang="fr-FR" dirty="0"/>
          </a:p>
        </p:txBody>
      </p:sp>
      <p:sp>
        <p:nvSpPr>
          <p:cNvPr id="7" name="Rectangle 15"/>
          <p:cNvSpPr>
            <a:spLocks noChangeArrowheads="1"/>
          </p:cNvSpPr>
          <p:nvPr/>
        </p:nvSpPr>
        <p:spPr bwMode="auto">
          <a:xfrm>
            <a:off x="-15875" y="916331"/>
            <a:ext cx="1026243" cy="430887"/>
          </a:xfrm>
          <a:prstGeom prst="rect">
            <a:avLst/>
          </a:prstGeom>
          <a:noFill/>
          <a:ln w="12700" cap="sq" algn="ctr">
            <a:noFill/>
            <a:miter lim="800000"/>
            <a:headEnd/>
            <a:tailEnd/>
          </a:ln>
          <a:effectLst/>
        </p:spPr>
        <p:txBody>
          <a:bodyPr wrap="none">
            <a:spAutoFit/>
          </a:bodyPr>
          <a:lstStyle/>
          <a:p>
            <a:pPr>
              <a:spcBef>
                <a:spcPct val="0"/>
              </a:spcBef>
            </a:pPr>
            <a:r>
              <a:rPr lang="en-GB" sz="1100" b="1" dirty="0" smtClean="0">
                <a:solidFill>
                  <a:srgbClr val="000080"/>
                </a:solidFill>
                <a:latin typeface="Verdana" pitchFamily="34" charset="0"/>
              </a:rPr>
              <a:t>MASTER’S </a:t>
            </a:r>
          </a:p>
          <a:p>
            <a:pPr>
              <a:spcBef>
                <a:spcPct val="0"/>
              </a:spcBef>
            </a:pPr>
            <a:r>
              <a:rPr lang="en-GB" sz="1100" b="1" dirty="0" smtClean="0">
                <a:solidFill>
                  <a:srgbClr val="000080"/>
                </a:solidFill>
                <a:latin typeface="Verdana" pitchFamily="34" charset="0"/>
              </a:rPr>
              <a:t>DEGREE</a:t>
            </a:r>
            <a:endParaRPr lang="en-GB" sz="1100" b="1" dirty="0">
              <a:solidFill>
                <a:srgbClr val="000080"/>
              </a:solidFill>
              <a:latin typeface="Verdana" pitchFamily="34" charset="0"/>
            </a:endParaRPr>
          </a:p>
        </p:txBody>
      </p:sp>
    </p:spTree>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ou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2"/>
          <p:cNvGraphicFramePr>
            <a:graphicFrameLocks noChangeAspect="1"/>
          </p:cNvGraphicFramePr>
          <p:nvPr/>
        </p:nvGraphicFramePr>
        <p:xfrm>
          <a:off x="2195736" y="927100"/>
          <a:ext cx="8154764" cy="59309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 Box 14"/>
          <p:cNvSpPr txBox="1">
            <a:spLocks noChangeArrowheads="1"/>
          </p:cNvSpPr>
          <p:nvPr/>
        </p:nvSpPr>
        <p:spPr bwMode="auto">
          <a:xfrm>
            <a:off x="7278620" y="6224650"/>
            <a:ext cx="730713" cy="323165"/>
          </a:xfrm>
          <a:prstGeom prst="rect">
            <a:avLst/>
          </a:prstGeom>
          <a:noFill/>
          <a:ln w="9525">
            <a:noFill/>
            <a:miter lim="800000"/>
            <a:headEnd/>
            <a:tailEnd/>
          </a:ln>
          <a:effectLst/>
        </p:spPr>
        <p:txBody>
          <a:bodyPr wrap="square">
            <a:spAutoFit/>
          </a:bodyPr>
          <a:lstStyle/>
          <a:p>
            <a:pPr algn="r"/>
            <a:r>
              <a:rPr lang="en-GB" sz="1500" b="1" u="none" smtClean="0">
                <a:solidFill>
                  <a:srgbClr val="000080"/>
                </a:solidFill>
                <a:latin typeface="Verdana" pitchFamily="34" charset="0"/>
              </a:rPr>
              <a:t>85.2</a:t>
            </a:r>
            <a:endParaRPr lang="en-GB" sz="1500" b="1" u="none">
              <a:solidFill>
                <a:srgbClr val="000080"/>
              </a:solidFill>
              <a:latin typeface="Verdana" pitchFamily="34" charset="0"/>
            </a:endParaRPr>
          </a:p>
        </p:txBody>
      </p:sp>
      <p:sp>
        <p:nvSpPr>
          <p:cNvPr id="6" name="Text Box 15"/>
          <p:cNvSpPr txBox="1">
            <a:spLocks noChangeArrowheads="1"/>
          </p:cNvSpPr>
          <p:nvPr/>
        </p:nvSpPr>
        <p:spPr bwMode="auto">
          <a:xfrm>
            <a:off x="6799287" y="5611813"/>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68.8</a:t>
            </a:r>
            <a:endParaRPr lang="en-GB" sz="1500" b="1" u="none">
              <a:solidFill>
                <a:srgbClr val="000080"/>
              </a:solidFill>
              <a:latin typeface="Verdana" pitchFamily="34" charset="0"/>
            </a:endParaRPr>
          </a:p>
        </p:txBody>
      </p:sp>
      <p:sp>
        <p:nvSpPr>
          <p:cNvPr id="7" name="Text Box 16"/>
          <p:cNvSpPr txBox="1">
            <a:spLocks noChangeArrowheads="1"/>
          </p:cNvSpPr>
          <p:nvPr/>
        </p:nvSpPr>
        <p:spPr bwMode="auto">
          <a:xfrm>
            <a:off x="6993681" y="5280850"/>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75</a:t>
            </a:r>
            <a:r>
              <a:rPr lang="en-GB" sz="1500" b="1" u="none" smtClean="0">
                <a:solidFill>
                  <a:srgbClr val="000080"/>
                </a:solidFill>
                <a:latin typeface="Verdana" pitchFamily="34" charset="0"/>
              </a:rPr>
              <a:t>.4</a:t>
            </a:r>
            <a:endParaRPr lang="en-GB" sz="1500" b="1" u="none">
              <a:solidFill>
                <a:srgbClr val="000080"/>
              </a:solidFill>
              <a:latin typeface="Verdana" pitchFamily="34" charset="0"/>
            </a:endParaRPr>
          </a:p>
        </p:txBody>
      </p:sp>
      <p:sp>
        <p:nvSpPr>
          <p:cNvPr id="8" name="Text Box 17"/>
          <p:cNvSpPr txBox="1">
            <a:spLocks noChangeArrowheads="1"/>
          </p:cNvSpPr>
          <p:nvPr/>
        </p:nvSpPr>
        <p:spPr bwMode="auto">
          <a:xfrm>
            <a:off x="7041381" y="4933950"/>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77</a:t>
            </a:r>
            <a:r>
              <a:rPr lang="en-GB" sz="1500" b="1" u="none" smtClean="0">
                <a:solidFill>
                  <a:srgbClr val="000080"/>
                </a:solidFill>
                <a:latin typeface="Verdana" pitchFamily="34" charset="0"/>
              </a:rPr>
              <a:t>.0</a:t>
            </a:r>
            <a:endParaRPr lang="en-GB" sz="1500" b="1" u="none">
              <a:solidFill>
                <a:srgbClr val="000080"/>
              </a:solidFill>
              <a:latin typeface="Verdana" pitchFamily="34" charset="0"/>
            </a:endParaRPr>
          </a:p>
        </p:txBody>
      </p:sp>
      <p:sp>
        <p:nvSpPr>
          <p:cNvPr id="9" name="Text Box 18"/>
          <p:cNvSpPr txBox="1">
            <a:spLocks noChangeArrowheads="1"/>
          </p:cNvSpPr>
          <p:nvPr/>
        </p:nvSpPr>
        <p:spPr bwMode="auto">
          <a:xfrm>
            <a:off x="7147222" y="4604575"/>
            <a:ext cx="609600" cy="230832"/>
          </a:xfrm>
          <a:prstGeom prst="rect">
            <a:avLst/>
          </a:prstGeom>
          <a:noFill/>
          <a:ln w="9525">
            <a:noFill/>
            <a:miter lim="800000"/>
            <a:headEnd/>
            <a:tailEnd/>
          </a:ln>
          <a:effectLst/>
        </p:spPr>
        <p:txBody>
          <a:bodyPr lIns="0" tIns="0" rIns="0" bIns="0">
            <a:spAutoFit/>
          </a:bodyPr>
          <a:lstStyle/>
          <a:p>
            <a:pPr algn="r"/>
            <a:r>
              <a:rPr lang="en-GB" sz="1500" b="1" u="none" smtClean="0">
                <a:solidFill>
                  <a:srgbClr val="000080"/>
                </a:solidFill>
                <a:latin typeface="Verdana" pitchFamily="34" charset="0"/>
              </a:rPr>
              <a:t>79.7</a:t>
            </a:r>
            <a:endParaRPr lang="en-GB" sz="1500" b="1" u="none">
              <a:solidFill>
                <a:srgbClr val="000080"/>
              </a:solidFill>
              <a:latin typeface="Verdana" pitchFamily="34" charset="0"/>
            </a:endParaRPr>
          </a:p>
        </p:txBody>
      </p:sp>
      <p:sp>
        <p:nvSpPr>
          <p:cNvPr id="10" name="Text Box 19"/>
          <p:cNvSpPr txBox="1">
            <a:spLocks noChangeArrowheads="1"/>
          </p:cNvSpPr>
          <p:nvPr/>
        </p:nvSpPr>
        <p:spPr bwMode="auto">
          <a:xfrm>
            <a:off x="7152183" y="4276725"/>
            <a:ext cx="609600" cy="230832"/>
          </a:xfrm>
          <a:prstGeom prst="rect">
            <a:avLst/>
          </a:prstGeom>
          <a:noFill/>
          <a:ln w="9525">
            <a:noFill/>
            <a:miter lim="800000"/>
            <a:headEnd/>
            <a:tailEnd/>
          </a:ln>
          <a:effectLst/>
        </p:spPr>
        <p:txBody>
          <a:bodyPr lIns="0" tIns="0" rIns="0" bIns="0">
            <a:spAutoFit/>
          </a:bodyPr>
          <a:lstStyle/>
          <a:p>
            <a:pPr algn="r"/>
            <a:r>
              <a:rPr lang="en-GB" sz="1500" b="1" u="none" smtClean="0">
                <a:solidFill>
                  <a:srgbClr val="000080"/>
                </a:solidFill>
                <a:latin typeface="Verdana" pitchFamily="34" charset="0"/>
              </a:rPr>
              <a:t>79.9</a:t>
            </a:r>
            <a:endParaRPr lang="en-GB" sz="1500" b="1" u="none">
              <a:solidFill>
                <a:srgbClr val="000080"/>
              </a:solidFill>
              <a:latin typeface="Verdana" pitchFamily="34" charset="0"/>
            </a:endParaRPr>
          </a:p>
        </p:txBody>
      </p:sp>
      <p:sp>
        <p:nvSpPr>
          <p:cNvPr id="11" name="Text Box 20"/>
          <p:cNvSpPr txBox="1">
            <a:spLocks noChangeArrowheads="1"/>
          </p:cNvSpPr>
          <p:nvPr/>
        </p:nvSpPr>
        <p:spPr bwMode="auto">
          <a:xfrm>
            <a:off x="7199072" y="3941117"/>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80</a:t>
            </a:r>
            <a:r>
              <a:rPr lang="en-GB" sz="1500" b="1" u="none" smtClean="0">
                <a:solidFill>
                  <a:srgbClr val="000080"/>
                </a:solidFill>
                <a:latin typeface="Verdana" pitchFamily="34" charset="0"/>
              </a:rPr>
              <a:t>.8</a:t>
            </a:r>
            <a:endParaRPr lang="en-GB" sz="1500" b="1" u="none">
              <a:solidFill>
                <a:srgbClr val="000080"/>
              </a:solidFill>
              <a:latin typeface="Verdana" pitchFamily="34" charset="0"/>
            </a:endParaRPr>
          </a:p>
        </p:txBody>
      </p:sp>
      <p:sp>
        <p:nvSpPr>
          <p:cNvPr id="12" name="Text Box 21"/>
          <p:cNvSpPr txBox="1">
            <a:spLocks noChangeArrowheads="1"/>
          </p:cNvSpPr>
          <p:nvPr/>
        </p:nvSpPr>
        <p:spPr bwMode="auto">
          <a:xfrm>
            <a:off x="7236668" y="3636963"/>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81</a:t>
            </a:r>
            <a:r>
              <a:rPr lang="en-GB" sz="1500" b="1" u="none" smtClean="0">
                <a:solidFill>
                  <a:srgbClr val="000080"/>
                </a:solidFill>
                <a:latin typeface="Verdana" pitchFamily="34" charset="0"/>
              </a:rPr>
              <a:t>.9</a:t>
            </a:r>
            <a:endParaRPr lang="en-GB" sz="1500" b="1" u="none">
              <a:solidFill>
                <a:srgbClr val="000080"/>
              </a:solidFill>
              <a:latin typeface="Verdana" pitchFamily="34" charset="0"/>
            </a:endParaRPr>
          </a:p>
        </p:txBody>
      </p:sp>
      <p:sp>
        <p:nvSpPr>
          <p:cNvPr id="13" name="Text Box 22"/>
          <p:cNvSpPr txBox="1">
            <a:spLocks noChangeArrowheads="1"/>
          </p:cNvSpPr>
          <p:nvPr/>
        </p:nvSpPr>
        <p:spPr bwMode="auto">
          <a:xfrm>
            <a:off x="7276612" y="3284538"/>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82</a:t>
            </a:r>
            <a:r>
              <a:rPr lang="en-GB" sz="1500" b="1" u="none" smtClean="0">
                <a:solidFill>
                  <a:srgbClr val="000080"/>
                </a:solidFill>
                <a:latin typeface="Verdana" pitchFamily="34" charset="0"/>
              </a:rPr>
              <a:t>.7</a:t>
            </a:r>
            <a:endParaRPr lang="en-GB" sz="1500" b="1" u="none">
              <a:solidFill>
                <a:srgbClr val="000080"/>
              </a:solidFill>
              <a:latin typeface="Verdana" pitchFamily="34" charset="0"/>
            </a:endParaRPr>
          </a:p>
        </p:txBody>
      </p:sp>
      <p:sp>
        <p:nvSpPr>
          <p:cNvPr id="14" name="Text Box 23"/>
          <p:cNvSpPr txBox="1">
            <a:spLocks noChangeArrowheads="1"/>
          </p:cNvSpPr>
          <p:nvPr/>
        </p:nvSpPr>
        <p:spPr bwMode="auto">
          <a:xfrm>
            <a:off x="7448126" y="2630488"/>
            <a:ext cx="609600" cy="230832"/>
          </a:xfrm>
          <a:prstGeom prst="rect">
            <a:avLst/>
          </a:prstGeom>
          <a:noFill/>
          <a:ln w="9525">
            <a:noFill/>
            <a:miter lim="800000"/>
            <a:headEnd/>
            <a:tailEnd/>
          </a:ln>
          <a:effectLst/>
        </p:spPr>
        <p:txBody>
          <a:bodyPr lIns="0" tIns="0" rIns="0" bIns="0">
            <a:spAutoFit/>
          </a:bodyPr>
          <a:lstStyle/>
          <a:p>
            <a:pPr algn="r"/>
            <a:r>
              <a:rPr lang="en-GB" sz="1500" b="1" u="none" smtClean="0">
                <a:solidFill>
                  <a:srgbClr val="000080"/>
                </a:solidFill>
                <a:latin typeface="Verdana" pitchFamily="34" charset="0"/>
              </a:rPr>
              <a:t>87.9</a:t>
            </a:r>
            <a:endParaRPr lang="en-GB" sz="1500" b="1" u="none">
              <a:solidFill>
                <a:srgbClr val="000080"/>
              </a:solidFill>
              <a:latin typeface="Verdana" pitchFamily="34" charset="0"/>
            </a:endParaRPr>
          </a:p>
        </p:txBody>
      </p:sp>
      <p:sp>
        <p:nvSpPr>
          <p:cNvPr id="15" name="Text Box 24"/>
          <p:cNvSpPr txBox="1">
            <a:spLocks noChangeArrowheads="1"/>
          </p:cNvSpPr>
          <p:nvPr/>
        </p:nvSpPr>
        <p:spPr bwMode="auto">
          <a:xfrm>
            <a:off x="7471742" y="2301875"/>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88</a:t>
            </a:r>
            <a:r>
              <a:rPr lang="en-GB" sz="1500" b="1" u="none" smtClean="0">
                <a:solidFill>
                  <a:srgbClr val="000080"/>
                </a:solidFill>
                <a:latin typeface="Verdana" pitchFamily="34" charset="0"/>
              </a:rPr>
              <a:t>.8</a:t>
            </a:r>
            <a:endParaRPr lang="en-GB" sz="1500" b="1" u="none">
              <a:solidFill>
                <a:srgbClr val="000080"/>
              </a:solidFill>
              <a:latin typeface="Verdana" pitchFamily="34" charset="0"/>
            </a:endParaRPr>
          </a:p>
        </p:txBody>
      </p:sp>
      <p:sp>
        <p:nvSpPr>
          <p:cNvPr id="16" name="Text Box 25"/>
          <p:cNvSpPr txBox="1">
            <a:spLocks noChangeArrowheads="1"/>
          </p:cNvSpPr>
          <p:nvPr/>
        </p:nvSpPr>
        <p:spPr bwMode="auto">
          <a:xfrm>
            <a:off x="7558623" y="1624184"/>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91</a:t>
            </a:r>
            <a:r>
              <a:rPr lang="en-GB" sz="1500" b="1" u="none" smtClean="0">
                <a:solidFill>
                  <a:srgbClr val="000080"/>
                </a:solidFill>
                <a:latin typeface="Verdana" pitchFamily="34" charset="0"/>
              </a:rPr>
              <a:t>.9</a:t>
            </a:r>
            <a:endParaRPr lang="en-GB" sz="1500" b="1" u="none">
              <a:solidFill>
                <a:srgbClr val="000080"/>
              </a:solidFill>
              <a:latin typeface="Verdana" pitchFamily="34" charset="0"/>
            </a:endParaRPr>
          </a:p>
        </p:txBody>
      </p:sp>
      <p:sp>
        <p:nvSpPr>
          <p:cNvPr id="17" name="Text Box 26"/>
          <p:cNvSpPr txBox="1">
            <a:spLocks noChangeArrowheads="1"/>
          </p:cNvSpPr>
          <p:nvPr/>
        </p:nvSpPr>
        <p:spPr bwMode="auto">
          <a:xfrm>
            <a:off x="7568133" y="1302575"/>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92</a:t>
            </a:r>
            <a:r>
              <a:rPr lang="en-GB" sz="1500" b="1" u="none" smtClean="0">
                <a:solidFill>
                  <a:srgbClr val="000080"/>
                </a:solidFill>
                <a:latin typeface="Verdana" pitchFamily="34" charset="0"/>
              </a:rPr>
              <a:t>.5</a:t>
            </a:r>
            <a:endParaRPr lang="en-GB" sz="1500" b="1" u="none">
              <a:solidFill>
                <a:srgbClr val="000080"/>
              </a:solidFill>
              <a:latin typeface="Verdana" pitchFamily="34" charset="0"/>
            </a:endParaRPr>
          </a:p>
        </p:txBody>
      </p:sp>
      <p:sp>
        <p:nvSpPr>
          <p:cNvPr id="18" name="Text Box 27"/>
          <p:cNvSpPr txBox="1">
            <a:spLocks noChangeArrowheads="1"/>
          </p:cNvSpPr>
          <p:nvPr/>
        </p:nvSpPr>
        <p:spPr bwMode="auto">
          <a:xfrm>
            <a:off x="7659191" y="982662"/>
            <a:ext cx="609600" cy="230832"/>
          </a:xfrm>
          <a:prstGeom prst="rect">
            <a:avLst/>
          </a:prstGeom>
          <a:noFill/>
          <a:ln w="9525">
            <a:noFill/>
            <a:miter lim="800000"/>
            <a:headEnd/>
            <a:tailEnd/>
          </a:ln>
          <a:effectLst/>
        </p:spPr>
        <p:txBody>
          <a:bodyPr lIns="0" tIns="0" rIns="0" bIns="0">
            <a:spAutoFit/>
          </a:bodyPr>
          <a:lstStyle/>
          <a:p>
            <a:pPr algn="r"/>
            <a:r>
              <a:rPr lang="en-GB" sz="1500" b="1" u="none" dirty="0" smtClean="0">
                <a:solidFill>
                  <a:srgbClr val="000080"/>
                </a:solidFill>
                <a:latin typeface="Verdana" pitchFamily="34" charset="0"/>
              </a:rPr>
              <a:t>94.7</a:t>
            </a:r>
            <a:endParaRPr lang="en-GB" sz="1500" b="1" u="none" dirty="0">
              <a:solidFill>
                <a:srgbClr val="000080"/>
              </a:solidFill>
              <a:latin typeface="Verdana" pitchFamily="34" charset="0"/>
            </a:endParaRPr>
          </a:p>
        </p:txBody>
      </p:sp>
      <p:sp>
        <p:nvSpPr>
          <p:cNvPr id="19" name="Text Box 28"/>
          <p:cNvSpPr txBox="1">
            <a:spLocks noChangeArrowheads="1"/>
          </p:cNvSpPr>
          <p:nvPr/>
        </p:nvSpPr>
        <p:spPr bwMode="auto">
          <a:xfrm>
            <a:off x="7277869" y="2943473"/>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83</a:t>
            </a:r>
            <a:r>
              <a:rPr lang="en-GB" sz="1500" b="1" u="none" smtClean="0">
                <a:solidFill>
                  <a:srgbClr val="000080"/>
                </a:solidFill>
                <a:latin typeface="Verdana" pitchFamily="34" charset="0"/>
              </a:rPr>
              <a:t>.7</a:t>
            </a:r>
            <a:endParaRPr lang="en-GB" sz="1500" b="1" u="none">
              <a:solidFill>
                <a:srgbClr val="000080"/>
              </a:solidFill>
              <a:latin typeface="Verdana" pitchFamily="34" charset="0"/>
            </a:endParaRPr>
          </a:p>
        </p:txBody>
      </p:sp>
      <p:sp>
        <p:nvSpPr>
          <p:cNvPr id="20" name="Text Box 30"/>
          <p:cNvSpPr txBox="1">
            <a:spLocks noChangeArrowheads="1"/>
          </p:cNvSpPr>
          <p:nvPr/>
        </p:nvSpPr>
        <p:spPr bwMode="auto">
          <a:xfrm>
            <a:off x="7560586" y="1963738"/>
            <a:ext cx="609600" cy="230832"/>
          </a:xfrm>
          <a:prstGeom prst="rect">
            <a:avLst/>
          </a:prstGeom>
          <a:noFill/>
          <a:ln w="9525">
            <a:noFill/>
            <a:miter lim="800000"/>
            <a:headEnd/>
            <a:tailEnd/>
          </a:ln>
          <a:effectLst/>
        </p:spPr>
        <p:txBody>
          <a:bodyPr lIns="0" tIns="0" rIns="0" bIns="0">
            <a:spAutoFit/>
          </a:bodyPr>
          <a:lstStyle/>
          <a:p>
            <a:pPr algn="r"/>
            <a:r>
              <a:rPr lang="en-GB" sz="1500" b="1" smtClean="0">
                <a:solidFill>
                  <a:srgbClr val="000080"/>
                </a:solidFill>
                <a:latin typeface="Verdana" pitchFamily="34" charset="0"/>
              </a:rPr>
              <a:t>91</a:t>
            </a:r>
            <a:r>
              <a:rPr lang="en-GB" sz="1500" b="1" u="none" smtClean="0">
                <a:solidFill>
                  <a:srgbClr val="000080"/>
                </a:solidFill>
                <a:latin typeface="Verdana" pitchFamily="34" charset="0"/>
              </a:rPr>
              <a:t>.7</a:t>
            </a:r>
            <a:endParaRPr lang="en-GB" sz="1500" b="1" u="none">
              <a:solidFill>
                <a:srgbClr val="000080"/>
              </a:solidFill>
              <a:latin typeface="Verdana" pitchFamily="34" charset="0"/>
            </a:endParaRPr>
          </a:p>
        </p:txBody>
      </p:sp>
      <p:sp>
        <p:nvSpPr>
          <p:cNvPr id="21" name="Titolo 34"/>
          <p:cNvSpPr>
            <a:spLocks noGrp="1"/>
          </p:cNvSpPr>
          <p:nvPr>
            <p:ph type="title"/>
          </p:nvPr>
        </p:nvSpPr>
        <p:spPr/>
        <p:txBody>
          <a:bodyPr>
            <a:noAutofit/>
          </a:bodyPr>
          <a:lstStyle/>
          <a:p>
            <a:pPr>
              <a:lnSpc>
                <a:spcPct val="95000"/>
              </a:lnSpc>
            </a:pPr>
            <a:r>
              <a:rPr lang="en-GB" sz="2200" dirty="0" smtClean="0">
                <a:effectLst/>
              </a:rPr>
              <a:t>Degree effectiveness </a:t>
            </a:r>
            <a:r>
              <a:rPr lang="en-GB" sz="2200" u="sng" dirty="0" smtClean="0">
                <a:effectLst/>
              </a:rPr>
              <a:t>three years</a:t>
            </a:r>
            <a:r>
              <a:rPr lang="en-GB" sz="2200" dirty="0" smtClean="0">
                <a:effectLst/>
              </a:rPr>
              <a:t> after graduation by fields of study</a:t>
            </a:r>
            <a:endParaRPr lang="en-GB" sz="2200" dirty="0">
              <a:solidFill>
                <a:srgbClr val="000080"/>
              </a:solidFill>
              <a:effectLst/>
            </a:endParaRPr>
          </a:p>
        </p:txBody>
      </p:sp>
      <p:sp>
        <p:nvSpPr>
          <p:cNvPr id="34" name="Segnaposto numero diapositiva 33"/>
          <p:cNvSpPr>
            <a:spLocks noGrp="1"/>
          </p:cNvSpPr>
          <p:nvPr>
            <p:ph type="sldNum" sz="quarter" idx="18"/>
          </p:nvPr>
        </p:nvSpPr>
        <p:spPr/>
        <p:txBody>
          <a:bodyPr/>
          <a:lstStyle/>
          <a:p>
            <a:pPr>
              <a:defRPr/>
            </a:pPr>
            <a:fld id="{E7AA14C7-5C3E-4FB7-BDAE-305BE1420987}" type="slidenum">
              <a:rPr lang="fr-FR" smtClean="0"/>
              <a:pPr>
                <a:defRPr/>
              </a:pPr>
              <a:t>25</a:t>
            </a:fld>
            <a:endParaRPr lang="fr-FR" dirty="0"/>
          </a:p>
        </p:txBody>
      </p:sp>
      <p:sp>
        <p:nvSpPr>
          <p:cNvPr id="22" name="Segnaposto testo 35"/>
          <p:cNvSpPr txBox="1">
            <a:spLocks/>
          </p:cNvSpPr>
          <p:nvPr/>
        </p:nvSpPr>
        <p:spPr bwMode="auto">
          <a:xfrm>
            <a:off x="-36512" y="1556792"/>
            <a:ext cx="1475656" cy="1224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smtClean="0">
                <a:ln>
                  <a:noFill/>
                </a:ln>
                <a:solidFill>
                  <a:srgbClr val="003399"/>
                </a:solidFill>
                <a:effectLst/>
                <a:uLnTx/>
                <a:uFillTx/>
                <a:latin typeface="+mn-lt"/>
                <a:ea typeface="+mn-ea"/>
                <a:cs typeface="+mn-cs"/>
              </a:rPr>
              <a:t>the degree effectiveness index combines the </a:t>
            </a:r>
            <a:r>
              <a:rPr kumimoji="0" lang="en-GB" sz="1100" b="1" i="0" u="none" strike="noStrike" kern="1200" cap="none" spc="0" normalizeH="0" baseline="0" noProof="0" dirty="0" smtClean="0">
                <a:ln>
                  <a:noFill/>
                </a:ln>
                <a:solidFill>
                  <a:srgbClr val="003399"/>
                </a:solidFill>
                <a:effectLst/>
                <a:uLnTx/>
                <a:uFillTx/>
                <a:latin typeface="+mn-lt"/>
                <a:ea typeface="+mn-ea"/>
                <a:cs typeface="+mn-cs"/>
              </a:rPr>
              <a:t>requirement of the degree certificate</a:t>
            </a:r>
            <a:r>
              <a:rPr kumimoji="0" lang="en-GB" sz="1100" b="0" i="0" u="none" strike="noStrike" kern="1200" cap="none" spc="0" normalizeH="0" baseline="0" noProof="0" dirty="0" smtClean="0">
                <a:ln>
                  <a:noFill/>
                </a:ln>
                <a:solidFill>
                  <a:srgbClr val="003399"/>
                </a:solidFill>
                <a:effectLst/>
                <a:uLnTx/>
                <a:uFillTx/>
                <a:latin typeface="+mn-lt"/>
                <a:ea typeface="+mn-ea"/>
                <a:cs typeface="+mn-cs"/>
              </a:rPr>
              <a:t> for the current job and the </a:t>
            </a:r>
            <a:r>
              <a:rPr kumimoji="0" lang="en-GB" sz="1100" b="1" i="0" u="none" strike="noStrike" kern="1200" cap="none" spc="0" normalizeH="0" baseline="0" noProof="0" dirty="0" smtClean="0">
                <a:ln>
                  <a:noFill/>
                </a:ln>
                <a:solidFill>
                  <a:srgbClr val="003399"/>
                </a:solidFill>
                <a:effectLst/>
                <a:uLnTx/>
                <a:uFillTx/>
                <a:latin typeface="+mn-lt"/>
                <a:ea typeface="+mn-ea"/>
                <a:cs typeface="+mn-cs"/>
              </a:rPr>
              <a:t>use </a:t>
            </a:r>
            <a:br>
              <a:rPr kumimoji="0" lang="en-GB" sz="1100" b="1" i="0" u="none" strike="noStrike" kern="1200" cap="none" spc="0" normalizeH="0" baseline="0" noProof="0" dirty="0" smtClean="0">
                <a:ln>
                  <a:noFill/>
                </a:ln>
                <a:solidFill>
                  <a:srgbClr val="003399"/>
                </a:solidFill>
                <a:effectLst/>
                <a:uLnTx/>
                <a:uFillTx/>
                <a:latin typeface="+mn-lt"/>
                <a:ea typeface="+mn-ea"/>
                <a:cs typeface="+mn-cs"/>
              </a:rPr>
            </a:br>
            <a:r>
              <a:rPr kumimoji="0" lang="en-GB" sz="1100" b="1" i="0" u="none" strike="noStrike" kern="1200" cap="none" spc="0" normalizeH="0" baseline="0" noProof="0" dirty="0" smtClean="0">
                <a:ln>
                  <a:noFill/>
                </a:ln>
                <a:solidFill>
                  <a:srgbClr val="003399"/>
                </a:solidFill>
                <a:effectLst/>
                <a:uLnTx/>
                <a:uFillTx/>
                <a:latin typeface="+mn-lt"/>
                <a:ea typeface="+mn-ea"/>
                <a:cs typeface="+mn-cs"/>
              </a:rPr>
              <a:t>of the skills </a:t>
            </a:r>
            <a:r>
              <a:rPr kumimoji="0" lang="en-GB" sz="1100" b="0" i="0" u="none" strike="noStrike" kern="1200" cap="none" spc="0" normalizeH="0" baseline="0" noProof="0" dirty="0" smtClean="0">
                <a:ln>
                  <a:noFill/>
                </a:ln>
                <a:solidFill>
                  <a:srgbClr val="003399"/>
                </a:solidFill>
                <a:effectLst/>
                <a:uLnTx/>
                <a:uFillTx/>
                <a:latin typeface="+mn-lt"/>
                <a:ea typeface="+mn-ea"/>
                <a:cs typeface="+mn-cs"/>
              </a:rPr>
              <a:t>acquired during study</a:t>
            </a:r>
            <a:endParaRPr kumimoji="0" lang="en-GB" sz="1100" b="0" i="1" u="none" strike="noStrike" kern="1200" cap="none" spc="0" normalizeH="0" baseline="0" noProof="0" dirty="0" smtClean="0">
              <a:ln>
                <a:noFill/>
              </a:ln>
              <a:solidFill>
                <a:srgbClr val="003399"/>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003399"/>
              </a:solidFill>
              <a:effectLst/>
              <a:uLnTx/>
              <a:uFillTx/>
              <a:latin typeface="+mn-lt"/>
              <a:ea typeface="+mn-ea"/>
              <a:cs typeface="+mn-cs"/>
            </a:endParaRPr>
          </a:p>
        </p:txBody>
      </p:sp>
      <p:grpSp>
        <p:nvGrpSpPr>
          <p:cNvPr id="23" name="Gruppo 40"/>
          <p:cNvGrpSpPr/>
          <p:nvPr/>
        </p:nvGrpSpPr>
        <p:grpSpPr>
          <a:xfrm>
            <a:off x="114778" y="5578105"/>
            <a:ext cx="2892426" cy="276999"/>
            <a:chOff x="1463675" y="5949278"/>
            <a:chExt cx="2892426" cy="276999"/>
          </a:xfrm>
        </p:grpSpPr>
        <p:sp>
          <p:nvSpPr>
            <p:cNvPr id="24" name="Text Box 5"/>
            <p:cNvSpPr txBox="1">
              <a:spLocks noChangeArrowheads="1"/>
            </p:cNvSpPr>
            <p:nvPr/>
          </p:nvSpPr>
          <p:spPr bwMode="auto">
            <a:xfrm>
              <a:off x="1560513" y="5949278"/>
              <a:ext cx="2795588" cy="276999"/>
            </a:xfrm>
            <a:prstGeom prst="rect">
              <a:avLst/>
            </a:prstGeom>
            <a:noFill/>
            <a:ln w="12700" cap="sq">
              <a:noFill/>
              <a:miter lim="800000"/>
              <a:headEnd type="none" w="sm" len="sm"/>
              <a:tailEnd type="none" w="sm" len="sm"/>
            </a:ln>
            <a:effectLst/>
          </p:spPr>
          <p:txBody>
            <a:bodyPr wrap="square">
              <a:spAutoFit/>
            </a:bodyPr>
            <a:lstStyle/>
            <a:p>
              <a:pPr algn="l" eaLnBrk="0" hangingPunct="0">
                <a:spcBef>
                  <a:spcPct val="10000"/>
                </a:spcBef>
              </a:pPr>
              <a:r>
                <a:rPr lang="en-GB" sz="1200" i="1" dirty="0" smtClean="0">
                  <a:solidFill>
                    <a:srgbClr val="290893"/>
                  </a:solidFill>
                  <a:latin typeface="Verdana" pitchFamily="34" charset="0"/>
                </a:rPr>
                <a:t>very effective/effective</a:t>
              </a:r>
              <a:endParaRPr lang="en-GB" sz="1200" i="1" dirty="0">
                <a:solidFill>
                  <a:srgbClr val="290893"/>
                </a:solidFill>
                <a:latin typeface="Verdana" pitchFamily="34" charset="0"/>
              </a:endParaRPr>
            </a:p>
          </p:txBody>
        </p:sp>
        <p:sp>
          <p:nvSpPr>
            <p:cNvPr id="25" name="AutoShape 6"/>
            <p:cNvSpPr>
              <a:spLocks noChangeAspect="1" noChangeArrowheads="1"/>
            </p:cNvSpPr>
            <p:nvPr/>
          </p:nvSpPr>
          <p:spPr bwMode="auto">
            <a:xfrm>
              <a:off x="1463675" y="6058266"/>
              <a:ext cx="90000" cy="90000"/>
            </a:xfrm>
            <a:prstGeom prst="flowChartConnector">
              <a:avLst/>
            </a:prstGeom>
            <a:gradFill rotWithShape="1">
              <a:gsLst>
                <a:gs pos="0">
                  <a:srgbClr val="008000">
                    <a:gamma/>
                    <a:shade val="46275"/>
                    <a:invGamma/>
                  </a:srgbClr>
                </a:gs>
                <a:gs pos="50000">
                  <a:srgbClr val="008000">
                    <a:alpha val="80000"/>
                  </a:srgbClr>
                </a:gs>
                <a:gs pos="100000">
                  <a:srgbClr val="008000">
                    <a:gamma/>
                    <a:shade val="46275"/>
                    <a:invGamma/>
                  </a:srgbClr>
                </a:gs>
              </a:gsLst>
              <a:lin ang="5400000" scaled="1"/>
            </a:gradFill>
            <a:ln w="12700" cap="sq">
              <a:noFill/>
              <a:round/>
              <a:headEnd type="none" w="sm" len="sm"/>
              <a:tailEnd type="none" w="sm" len="sm"/>
            </a:ln>
            <a:effectLst/>
          </p:spPr>
          <p:txBody>
            <a:bodyPr wrap="none" anchor="ctr"/>
            <a:lstStyle/>
            <a:p>
              <a:pPr eaLnBrk="0" hangingPunct="0">
                <a:spcBef>
                  <a:spcPct val="0"/>
                </a:spcBef>
              </a:pPr>
              <a:endParaRPr lang="en-GB" sz="1400" u="none">
                <a:solidFill>
                  <a:srgbClr val="000080"/>
                </a:solidFill>
                <a:latin typeface="Verdana" pitchFamily="34" charset="0"/>
              </a:endParaRPr>
            </a:p>
          </p:txBody>
        </p:sp>
      </p:grpSp>
      <p:grpSp>
        <p:nvGrpSpPr>
          <p:cNvPr id="26" name="Gruppo 39"/>
          <p:cNvGrpSpPr/>
          <p:nvPr/>
        </p:nvGrpSpPr>
        <p:grpSpPr>
          <a:xfrm>
            <a:off x="114778" y="5867031"/>
            <a:ext cx="2171701" cy="276999"/>
            <a:chOff x="1463675" y="6238204"/>
            <a:chExt cx="2171701" cy="276999"/>
          </a:xfrm>
        </p:grpSpPr>
        <p:sp>
          <p:nvSpPr>
            <p:cNvPr id="27" name="Text Box 8"/>
            <p:cNvSpPr txBox="1">
              <a:spLocks noChangeArrowheads="1"/>
            </p:cNvSpPr>
            <p:nvPr/>
          </p:nvSpPr>
          <p:spPr bwMode="auto">
            <a:xfrm>
              <a:off x="1560513" y="6238204"/>
              <a:ext cx="2074863" cy="276999"/>
            </a:xfrm>
            <a:prstGeom prst="rect">
              <a:avLst/>
            </a:prstGeom>
            <a:noFill/>
            <a:ln w="12700" cap="sq">
              <a:noFill/>
              <a:miter lim="800000"/>
              <a:headEnd type="none" w="sm" len="sm"/>
              <a:tailEnd type="none" w="sm" len="sm"/>
            </a:ln>
            <a:effectLst/>
          </p:spPr>
          <p:txBody>
            <a:bodyPr>
              <a:spAutoFit/>
            </a:bodyPr>
            <a:lstStyle/>
            <a:p>
              <a:pPr algn="l" eaLnBrk="0" hangingPunct="0">
                <a:spcBef>
                  <a:spcPct val="10000"/>
                </a:spcBef>
              </a:pPr>
              <a:r>
                <a:rPr lang="en-GB" sz="1200" i="1" dirty="0" smtClean="0">
                  <a:solidFill>
                    <a:srgbClr val="290893"/>
                  </a:solidFill>
                  <a:latin typeface="Verdana" pitchFamily="34" charset="0"/>
                </a:rPr>
                <a:t>fairly effective</a:t>
              </a:r>
              <a:endParaRPr lang="en-GB" sz="1200" i="1" dirty="0">
                <a:solidFill>
                  <a:srgbClr val="290893"/>
                </a:solidFill>
                <a:latin typeface="Verdana" pitchFamily="34" charset="0"/>
              </a:endParaRPr>
            </a:p>
          </p:txBody>
        </p:sp>
        <p:sp>
          <p:nvSpPr>
            <p:cNvPr id="28" name="AutoShape 9"/>
            <p:cNvSpPr>
              <a:spLocks noChangeAspect="1" noChangeArrowheads="1"/>
            </p:cNvSpPr>
            <p:nvPr/>
          </p:nvSpPr>
          <p:spPr bwMode="auto">
            <a:xfrm>
              <a:off x="1463675" y="6347192"/>
              <a:ext cx="90000" cy="90000"/>
            </a:xfrm>
            <a:prstGeom prst="flowChartConnector">
              <a:avLst/>
            </a:prstGeom>
            <a:gradFill rotWithShape="1">
              <a:gsLst>
                <a:gs pos="0">
                  <a:srgbClr val="00FF00">
                    <a:gamma/>
                    <a:shade val="46275"/>
                    <a:invGamma/>
                  </a:srgbClr>
                </a:gs>
                <a:gs pos="50000">
                  <a:srgbClr val="00FF00"/>
                </a:gs>
                <a:gs pos="100000">
                  <a:srgbClr val="00FF00">
                    <a:gamma/>
                    <a:shade val="46275"/>
                    <a:invGamma/>
                  </a:srgbClr>
                </a:gs>
              </a:gsLst>
              <a:lin ang="5400000" scaled="1"/>
            </a:gradFill>
            <a:ln w="12700" cap="sq">
              <a:noFill/>
              <a:round/>
              <a:headEnd type="none" w="sm" len="sm"/>
              <a:tailEnd type="none" w="sm" len="sm"/>
            </a:ln>
            <a:effectLst/>
          </p:spPr>
          <p:txBody>
            <a:bodyPr wrap="none" anchor="ctr"/>
            <a:lstStyle/>
            <a:p>
              <a:pPr eaLnBrk="0" hangingPunct="0">
                <a:spcBef>
                  <a:spcPct val="0"/>
                </a:spcBef>
              </a:pPr>
              <a:endParaRPr lang="en-GB" sz="1400" u="none">
                <a:solidFill>
                  <a:srgbClr val="000080"/>
                </a:solidFill>
                <a:latin typeface="Verdana" pitchFamily="34" charset="0"/>
              </a:endParaRPr>
            </a:p>
          </p:txBody>
        </p:sp>
      </p:grpSp>
      <p:grpSp>
        <p:nvGrpSpPr>
          <p:cNvPr id="29" name="Gruppo 37"/>
          <p:cNvGrpSpPr/>
          <p:nvPr/>
        </p:nvGrpSpPr>
        <p:grpSpPr>
          <a:xfrm>
            <a:off x="114778" y="6154371"/>
            <a:ext cx="2676277" cy="276999"/>
            <a:chOff x="1463675" y="6525544"/>
            <a:chExt cx="2676277" cy="276999"/>
          </a:xfrm>
        </p:grpSpPr>
        <p:sp>
          <p:nvSpPr>
            <p:cNvPr id="30" name="Text Box 11"/>
            <p:cNvSpPr txBox="1">
              <a:spLocks noChangeArrowheads="1"/>
            </p:cNvSpPr>
            <p:nvPr/>
          </p:nvSpPr>
          <p:spPr bwMode="auto">
            <a:xfrm>
              <a:off x="1560513" y="6525544"/>
              <a:ext cx="2579439" cy="276999"/>
            </a:xfrm>
            <a:prstGeom prst="rect">
              <a:avLst/>
            </a:prstGeom>
            <a:noFill/>
            <a:ln w="12700" cap="sq">
              <a:noFill/>
              <a:miter lim="800000"/>
              <a:headEnd type="none" w="sm" len="sm"/>
              <a:tailEnd type="none" w="sm" len="sm"/>
            </a:ln>
            <a:effectLst/>
          </p:spPr>
          <p:txBody>
            <a:bodyPr wrap="square">
              <a:spAutoFit/>
            </a:bodyPr>
            <a:lstStyle/>
            <a:p>
              <a:pPr eaLnBrk="0" hangingPunct="0">
                <a:spcBef>
                  <a:spcPct val="10000"/>
                </a:spcBef>
              </a:pPr>
              <a:r>
                <a:rPr lang="en-GB" sz="1200" i="1" dirty="0" smtClean="0">
                  <a:solidFill>
                    <a:srgbClr val="290893"/>
                  </a:solidFill>
                  <a:latin typeface="Verdana" pitchFamily="34" charset="0"/>
                </a:rPr>
                <a:t>barely /in no way effective</a:t>
              </a:r>
              <a:endParaRPr lang="en-GB" sz="1200" i="1" u="none" dirty="0">
                <a:solidFill>
                  <a:srgbClr val="000080"/>
                </a:solidFill>
                <a:latin typeface="Verdana" pitchFamily="34" charset="0"/>
              </a:endParaRPr>
            </a:p>
          </p:txBody>
        </p:sp>
        <p:sp>
          <p:nvSpPr>
            <p:cNvPr id="31" name="AutoShape 12"/>
            <p:cNvSpPr>
              <a:spLocks noChangeAspect="1" noChangeArrowheads="1"/>
            </p:cNvSpPr>
            <p:nvPr/>
          </p:nvSpPr>
          <p:spPr bwMode="auto">
            <a:xfrm>
              <a:off x="1463675" y="6634432"/>
              <a:ext cx="90000" cy="90000"/>
            </a:xfrm>
            <a:prstGeom prst="flowChartConnector">
              <a:avLst/>
            </a:prstGeom>
            <a:gradFill rotWithShape="1">
              <a:gsLst>
                <a:gs pos="0">
                  <a:srgbClr val="FF6600">
                    <a:gamma/>
                    <a:shade val="46275"/>
                    <a:invGamma/>
                  </a:srgbClr>
                </a:gs>
                <a:gs pos="50000">
                  <a:srgbClr val="FF6600"/>
                </a:gs>
                <a:gs pos="100000">
                  <a:srgbClr val="FF6600">
                    <a:gamma/>
                    <a:shade val="46275"/>
                    <a:invGamma/>
                  </a:srgbClr>
                </a:gs>
              </a:gsLst>
              <a:lin ang="5400000" scaled="1"/>
            </a:gradFill>
            <a:ln w="12700" cap="sq">
              <a:noFill/>
              <a:round/>
              <a:headEnd type="none" w="sm" len="sm"/>
              <a:tailEnd type="none" w="sm" len="sm"/>
            </a:ln>
            <a:effectLst/>
          </p:spPr>
          <p:txBody>
            <a:bodyPr wrap="none" anchor="ctr"/>
            <a:lstStyle/>
            <a:p>
              <a:pPr eaLnBrk="0" hangingPunct="0">
                <a:spcBef>
                  <a:spcPct val="0"/>
                </a:spcBef>
              </a:pPr>
              <a:endParaRPr lang="en-GB" sz="1400" u="none">
                <a:solidFill>
                  <a:srgbClr val="000080"/>
                </a:solidFill>
                <a:latin typeface="Verdana" pitchFamily="34" charset="0"/>
              </a:endParaRPr>
            </a:p>
          </p:txBody>
        </p:sp>
      </p:grpSp>
      <p:sp>
        <p:nvSpPr>
          <p:cNvPr id="32" name="Text Box 34"/>
          <p:cNvSpPr txBox="1">
            <a:spLocks noChangeArrowheads="1"/>
          </p:cNvSpPr>
          <p:nvPr/>
        </p:nvSpPr>
        <p:spPr bwMode="auto">
          <a:xfrm>
            <a:off x="0" y="3344611"/>
            <a:ext cx="1273176" cy="2123658"/>
          </a:xfrm>
          <a:prstGeom prst="rect">
            <a:avLst/>
          </a:prstGeom>
          <a:noFill/>
          <a:ln w="12700">
            <a:noFill/>
            <a:miter lim="800000"/>
            <a:headEnd type="none" w="sm" len="sm"/>
            <a:tailEnd type="none" w="sm" len="sm"/>
          </a:ln>
          <a:effectLst/>
        </p:spPr>
        <p:txBody>
          <a:bodyPr>
            <a:spAutoFit/>
          </a:bodyPr>
          <a:lstStyle/>
          <a:p>
            <a:pPr algn="l"/>
            <a:endParaRPr lang="en-GB" sz="1100" b="1" i="1" u="none" dirty="0" smtClean="0">
              <a:solidFill>
                <a:srgbClr val="000080"/>
              </a:solidFill>
              <a:latin typeface="Verdana" pitchFamily="34" charset="0"/>
            </a:endParaRPr>
          </a:p>
          <a:p>
            <a:pPr algn="l"/>
            <a:r>
              <a:rPr lang="en-GB" sz="1100" i="1" dirty="0" smtClean="0">
                <a:solidFill>
                  <a:srgbClr val="000080"/>
                </a:solidFill>
                <a:latin typeface="Verdana" pitchFamily="34" charset="0"/>
              </a:rPr>
              <a:t>the percentage values refer </a:t>
            </a:r>
            <a:br>
              <a:rPr lang="en-GB" sz="1100" i="1" dirty="0" smtClean="0">
                <a:solidFill>
                  <a:srgbClr val="000080"/>
                </a:solidFill>
                <a:latin typeface="Verdana" pitchFamily="34" charset="0"/>
              </a:rPr>
            </a:br>
            <a:r>
              <a:rPr lang="en-GB" sz="1100" i="1" dirty="0" smtClean="0">
                <a:solidFill>
                  <a:srgbClr val="000080"/>
                </a:solidFill>
                <a:latin typeface="Verdana" pitchFamily="34" charset="0"/>
              </a:rPr>
              <a:t>to graduates for whom </a:t>
            </a:r>
            <a:br>
              <a:rPr lang="en-GB" sz="1100" i="1" dirty="0" smtClean="0">
                <a:solidFill>
                  <a:srgbClr val="000080"/>
                </a:solidFill>
                <a:latin typeface="Verdana" pitchFamily="34" charset="0"/>
              </a:rPr>
            </a:br>
            <a:r>
              <a:rPr lang="en-GB" sz="1100" i="1" dirty="0" smtClean="0">
                <a:solidFill>
                  <a:srgbClr val="000080"/>
                </a:solidFill>
                <a:latin typeface="Verdana" pitchFamily="34" charset="0"/>
              </a:rPr>
              <a:t>the degree </a:t>
            </a:r>
            <a:br>
              <a:rPr lang="en-GB" sz="1100" i="1" dirty="0" smtClean="0">
                <a:solidFill>
                  <a:srgbClr val="000080"/>
                </a:solidFill>
                <a:latin typeface="Verdana" pitchFamily="34" charset="0"/>
              </a:rPr>
            </a:br>
            <a:r>
              <a:rPr lang="en-GB" sz="1100" i="1" dirty="0" smtClean="0">
                <a:solidFill>
                  <a:srgbClr val="000080"/>
                </a:solidFill>
                <a:latin typeface="Verdana" pitchFamily="34" charset="0"/>
              </a:rPr>
              <a:t>is considered at least “fairly effective”</a:t>
            </a:r>
          </a:p>
          <a:p>
            <a:pPr algn="l"/>
            <a:endParaRPr lang="en-GB" sz="1100" i="1" u="none" dirty="0">
              <a:solidFill>
                <a:srgbClr val="000080"/>
              </a:solidFill>
              <a:latin typeface="Verdana" pitchFamily="34" charset="0"/>
            </a:endParaRPr>
          </a:p>
        </p:txBody>
      </p:sp>
      <p:sp>
        <p:nvSpPr>
          <p:cNvPr id="33" name="Rectangle 15"/>
          <p:cNvSpPr>
            <a:spLocks noChangeArrowheads="1"/>
          </p:cNvSpPr>
          <p:nvPr/>
        </p:nvSpPr>
        <p:spPr bwMode="auto">
          <a:xfrm>
            <a:off x="-15875" y="889172"/>
            <a:ext cx="1026243" cy="430887"/>
          </a:xfrm>
          <a:prstGeom prst="rect">
            <a:avLst/>
          </a:prstGeom>
          <a:noFill/>
          <a:ln w="12700" cap="sq" algn="ctr">
            <a:noFill/>
            <a:miter lim="800000"/>
            <a:headEnd/>
            <a:tailEnd/>
          </a:ln>
          <a:effectLst/>
        </p:spPr>
        <p:txBody>
          <a:bodyPr wrap="none">
            <a:spAutoFit/>
          </a:bodyPr>
          <a:lstStyle/>
          <a:p>
            <a:pPr>
              <a:spcBef>
                <a:spcPct val="0"/>
              </a:spcBef>
            </a:pPr>
            <a:r>
              <a:rPr lang="en-GB" sz="1100" b="1" dirty="0" smtClean="0">
                <a:solidFill>
                  <a:srgbClr val="000080"/>
                </a:solidFill>
                <a:latin typeface="Verdana" pitchFamily="34" charset="0"/>
              </a:rPr>
              <a:t>MASTER’S </a:t>
            </a:r>
          </a:p>
          <a:p>
            <a:pPr>
              <a:spcBef>
                <a:spcPct val="0"/>
              </a:spcBef>
            </a:pPr>
            <a:r>
              <a:rPr lang="en-GB" sz="1100" b="1" dirty="0" smtClean="0">
                <a:solidFill>
                  <a:srgbClr val="000080"/>
                </a:solidFill>
                <a:latin typeface="Verdana" pitchFamily="34" charset="0"/>
              </a:rPr>
              <a:t>DEGREE</a:t>
            </a:r>
            <a:endParaRPr lang="en-GB" sz="1100" b="1" dirty="0">
              <a:solidFill>
                <a:srgbClr val="000080"/>
              </a:solidFill>
              <a:latin typeface="Verdana" pitchFamily="34" charset="0"/>
            </a:endParaRPr>
          </a:p>
        </p:txBody>
      </p:sp>
    </p:spTree>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dissolve">
                                      <p:cBhvr>
                                        <p:cTn id="13" dur="500"/>
                                        <p:tgtEl>
                                          <p:spTgt spid="16"/>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dissolve">
                                      <p:cBhvr>
                                        <p:cTn id="16" dur="500"/>
                                        <p:tgtEl>
                                          <p:spTgt spid="17"/>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dissolve">
                                      <p:cBhvr>
                                        <p:cTn id="19" dur="500"/>
                                        <p:tgtEl>
                                          <p:spTgt spid="20"/>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dissolve">
                                      <p:cBhvr>
                                        <p:cTn id="22" dur="500"/>
                                        <p:tgtEl>
                                          <p:spTgt spid="15"/>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dissolve">
                                      <p:cBhvr>
                                        <p:cTn id="25" dur="500"/>
                                        <p:tgtEl>
                                          <p:spTgt spid="14"/>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dissolve">
                                      <p:cBhvr>
                                        <p:cTn id="28" dur="500"/>
                                        <p:tgtEl>
                                          <p:spTgt spid="19"/>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dissolve">
                                      <p:cBhvr>
                                        <p:cTn id="31" dur="500"/>
                                        <p:tgtEl>
                                          <p:spTgt spid="13"/>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ssolve">
                                      <p:cBhvr>
                                        <p:cTn id="34" dur="500"/>
                                        <p:tgtEl>
                                          <p:spTgt spid="12"/>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dissolve">
                                      <p:cBhvr>
                                        <p:cTn id="37" dur="500"/>
                                        <p:tgtEl>
                                          <p:spTgt spid="11"/>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dissolve">
                                      <p:cBhvr>
                                        <p:cTn id="40" dur="500"/>
                                        <p:tgtEl>
                                          <p:spTgt spid="10"/>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dissolve">
                                      <p:cBhvr>
                                        <p:cTn id="43" dur="500"/>
                                        <p:tgtEl>
                                          <p:spTgt spid="9"/>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dissolve">
                                      <p:cBhvr>
                                        <p:cTn id="46" dur="500"/>
                                        <p:tgtEl>
                                          <p:spTgt spid="8"/>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dissolve">
                                      <p:cBhvr>
                                        <p:cTn id="49" dur="500"/>
                                        <p:tgtEl>
                                          <p:spTgt spid="7"/>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dissolve">
                                      <p:cBhvr>
                                        <p:cTn id="52" dur="500"/>
                                        <p:tgtEl>
                                          <p:spTgt spid="6"/>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dissolve">
                                      <p:cBhvr>
                                        <p:cTn id="5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2708920"/>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26</a:t>
            </a:fld>
            <a:endParaRPr lang="it-IT"/>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0" y="-72008"/>
            <a:ext cx="9144000" cy="692696"/>
          </a:xfrm>
        </p:spPr>
        <p:txBody>
          <a:bodyPr/>
          <a:lstStyle/>
          <a:p>
            <a:pPr lvl="1">
              <a:defRPr/>
            </a:pPr>
            <a:r>
              <a:rPr lang="it-IT" sz="1600" u="sng" dirty="0" smtClean="0"/>
              <a:t/>
            </a:r>
            <a:br>
              <a:rPr lang="it-IT" sz="1600" u="sng" dirty="0" smtClean="0"/>
            </a:br>
            <a:r>
              <a:rPr lang="it-IT" sz="1600" u="sng" dirty="0" smtClean="0"/>
              <a:t/>
            </a:r>
            <a:br>
              <a:rPr lang="it-IT" sz="1600" u="sng" dirty="0" smtClean="0"/>
            </a:br>
            <a:r>
              <a:rPr lang="it-IT" sz="1600" u="sng" dirty="0" smtClean="0"/>
              <a:t/>
            </a:r>
            <a:br>
              <a:rPr lang="it-IT" sz="1600" u="sng" dirty="0" smtClean="0"/>
            </a:br>
            <a:r>
              <a:rPr lang="it-IT" sz="1800" u="sng" dirty="0" err="1" smtClean="0">
                <a:effectLst/>
              </a:rPr>
              <a:t>Services</a:t>
            </a:r>
            <a:r>
              <a:rPr lang="it-IT" sz="1800" u="sng" dirty="0" smtClean="0">
                <a:effectLst/>
              </a:rPr>
              <a:t> </a:t>
            </a:r>
            <a:r>
              <a:rPr lang="it-IT" sz="1800" u="sng" dirty="0" err="1" smtClean="0">
                <a:effectLst/>
              </a:rPr>
              <a:t>for</a:t>
            </a:r>
            <a:r>
              <a:rPr lang="it-IT" sz="1800" u="sng" dirty="0" smtClean="0">
                <a:effectLst/>
              </a:rPr>
              <a:t> </a:t>
            </a:r>
            <a:r>
              <a:rPr lang="it-IT" sz="1800" u="sng" dirty="0" err="1" smtClean="0">
                <a:effectLst/>
              </a:rPr>
              <a:t>Graduates</a:t>
            </a:r>
            <a:r>
              <a:rPr lang="it-IT" sz="1800" u="sng" dirty="0" smtClean="0">
                <a:effectLst/>
              </a:rPr>
              <a:t>  </a:t>
            </a:r>
            <a:r>
              <a:rPr lang="en-US" sz="1800" dirty="0" smtClean="0">
                <a:effectLst/>
              </a:rPr>
              <a:t>Access to job offer published by companies and instantaneous transmission of CV in AL format</a:t>
            </a:r>
            <a:r>
              <a:rPr lang="en-US" sz="1800" dirty="0" smtClean="0"/>
              <a:t/>
            </a:r>
            <a:br>
              <a:rPr lang="en-US" sz="1800" dirty="0" smtClean="0"/>
            </a:br>
            <a:r>
              <a:rPr lang="fr-FR" dirty="0" smtClean="0"/>
              <a:t/>
            </a:r>
            <a:br>
              <a:rPr lang="fr-FR" dirty="0" smtClean="0"/>
            </a:br>
            <a:endParaRPr lang="fr-FR" sz="1600" u="sng" dirty="0"/>
          </a:p>
        </p:txBody>
      </p:sp>
      <p:sp>
        <p:nvSpPr>
          <p:cNvPr id="10" name="Segnaposto numero diapositiva 9"/>
          <p:cNvSpPr>
            <a:spLocks noGrp="1"/>
          </p:cNvSpPr>
          <p:nvPr>
            <p:ph type="sldNum" sz="quarter" idx="11"/>
          </p:nvPr>
        </p:nvSpPr>
        <p:spPr/>
        <p:txBody>
          <a:bodyPr/>
          <a:lstStyle/>
          <a:p>
            <a:pPr>
              <a:defRPr/>
            </a:pPr>
            <a:fld id="{E7AA14C7-5C3E-4FB7-BDAE-305BE1420987}" type="slidenum">
              <a:rPr lang="fr-FR" smtClean="0"/>
              <a:pPr>
                <a:defRPr/>
              </a:pPr>
              <a:t>27</a:t>
            </a:fld>
            <a:endParaRPr lang="fr-FR" dirty="0"/>
          </a:p>
        </p:txBody>
      </p:sp>
      <p:pic>
        <p:nvPicPr>
          <p:cNvPr id="5" name="Picture 2"/>
          <p:cNvPicPr>
            <a:picLocks noChangeAspect="1" noChangeArrowheads="1"/>
          </p:cNvPicPr>
          <p:nvPr/>
        </p:nvPicPr>
        <p:blipFill>
          <a:blip r:embed="rId2" cstate="print"/>
          <a:srcRect/>
          <a:stretch>
            <a:fillRect/>
          </a:stretch>
        </p:blipFill>
        <p:spPr bwMode="auto">
          <a:xfrm>
            <a:off x="1219200" y="971550"/>
            <a:ext cx="4894263" cy="5762625"/>
          </a:xfrm>
          <a:prstGeom prst="rect">
            <a:avLst/>
          </a:prstGeom>
          <a:noFill/>
          <a:ln w="9525">
            <a:noFill/>
            <a:miter lim="800000"/>
            <a:headEnd/>
            <a:tailEnd/>
          </a:ln>
        </p:spPr>
      </p:pic>
      <p:sp>
        <p:nvSpPr>
          <p:cNvPr id="6" name="CasellaDiTesto 5"/>
          <p:cNvSpPr txBox="1"/>
          <p:nvPr/>
        </p:nvSpPr>
        <p:spPr>
          <a:xfrm>
            <a:off x="1187624" y="908720"/>
            <a:ext cx="1990725" cy="400110"/>
          </a:xfrm>
          <a:prstGeom prst="rect">
            <a:avLst/>
          </a:prstGeom>
          <a:solidFill>
            <a:schemeClr val="bg1"/>
          </a:solidFill>
          <a:ln w="28575">
            <a:solidFill>
              <a:srgbClr val="FF0000"/>
            </a:solidFill>
          </a:ln>
        </p:spPr>
        <p:txBody>
          <a:bodyPr>
            <a:spAutoFit/>
          </a:bodyPr>
          <a:lstStyle/>
          <a:p>
            <a:pPr algn="ctr"/>
            <a:r>
              <a:rPr lang="fr-FR" sz="2000" b="1" dirty="0" smtClean="0">
                <a:solidFill>
                  <a:srgbClr val="6B6BCF"/>
                </a:solidFill>
              </a:rPr>
              <a:t>Job </a:t>
            </a:r>
            <a:r>
              <a:rPr lang="fr-FR" sz="2000" b="1" dirty="0" err="1" smtClean="0">
                <a:solidFill>
                  <a:srgbClr val="6B6BCF"/>
                </a:solidFill>
              </a:rPr>
              <a:t>offer</a:t>
            </a:r>
            <a:endParaRPr lang="fr-FR" sz="2000" b="1" dirty="0">
              <a:solidFill>
                <a:srgbClr val="6B6BCF"/>
              </a:solidFill>
            </a:endParaRPr>
          </a:p>
        </p:txBody>
      </p:sp>
      <p:sp>
        <p:nvSpPr>
          <p:cNvPr id="7" name="CasellaDiTesto 6"/>
          <p:cNvSpPr txBox="1"/>
          <p:nvPr/>
        </p:nvSpPr>
        <p:spPr>
          <a:xfrm>
            <a:off x="611560" y="1628800"/>
            <a:ext cx="1943100" cy="1384995"/>
          </a:xfrm>
          <a:prstGeom prst="rect">
            <a:avLst/>
          </a:prstGeom>
          <a:solidFill>
            <a:schemeClr val="bg1"/>
          </a:solidFill>
          <a:ln w="28575">
            <a:solidFill>
              <a:srgbClr val="FF0000"/>
            </a:solidFill>
          </a:ln>
        </p:spPr>
        <p:txBody>
          <a:bodyPr>
            <a:spAutoFit/>
          </a:bodyPr>
          <a:lstStyle/>
          <a:p>
            <a:pPr algn="r"/>
            <a:r>
              <a:rPr lang="it-IT" sz="1400" dirty="0" smtClean="0">
                <a:solidFill>
                  <a:srgbClr val="2D2D8A"/>
                </a:solidFill>
                <a:latin typeface="Trebuchet MS" pitchFamily="34" charset="0"/>
              </a:rPr>
              <a:t>Business </a:t>
            </a:r>
            <a:r>
              <a:rPr lang="it-IT" sz="1400" dirty="0" err="1" smtClean="0">
                <a:solidFill>
                  <a:srgbClr val="2D2D8A"/>
                </a:solidFill>
                <a:latin typeface="Trebuchet MS" pitchFamily="34" charset="0"/>
              </a:rPr>
              <a:t>sector</a:t>
            </a:r>
            <a:endParaRPr lang="it-IT" sz="1400" dirty="0">
              <a:solidFill>
                <a:srgbClr val="2D2D8A"/>
              </a:solidFill>
              <a:latin typeface="Trebuchet MS" pitchFamily="34" charset="0"/>
            </a:endParaRPr>
          </a:p>
          <a:p>
            <a:pPr algn="r"/>
            <a:r>
              <a:rPr lang="it-IT" sz="1400" dirty="0" smtClean="0">
                <a:solidFill>
                  <a:srgbClr val="2D2D8A"/>
                </a:solidFill>
                <a:latin typeface="Trebuchet MS" pitchFamily="34" charset="0"/>
              </a:rPr>
              <a:t>Business area</a:t>
            </a:r>
            <a:endParaRPr lang="it-IT" sz="1400" dirty="0">
              <a:solidFill>
                <a:srgbClr val="2D2D8A"/>
              </a:solidFill>
              <a:latin typeface="Trebuchet MS" pitchFamily="34" charset="0"/>
            </a:endParaRPr>
          </a:p>
          <a:p>
            <a:pPr algn="r"/>
            <a:r>
              <a:rPr lang="it-IT" sz="1400" dirty="0" err="1" smtClean="0">
                <a:solidFill>
                  <a:srgbClr val="2D2D8A"/>
                </a:solidFill>
                <a:latin typeface="Trebuchet MS" pitchFamily="34" charset="0"/>
              </a:rPr>
              <a:t>Type</a:t>
            </a:r>
            <a:r>
              <a:rPr lang="it-IT" sz="1400" dirty="0" smtClean="0">
                <a:solidFill>
                  <a:srgbClr val="2D2D8A"/>
                </a:solidFill>
                <a:latin typeface="Trebuchet MS" pitchFamily="34" charset="0"/>
              </a:rPr>
              <a:t> </a:t>
            </a:r>
            <a:r>
              <a:rPr lang="it-IT" sz="1400" dirty="0" err="1" smtClean="0">
                <a:solidFill>
                  <a:srgbClr val="2D2D8A"/>
                </a:solidFill>
                <a:latin typeface="Trebuchet MS" pitchFamily="34" charset="0"/>
              </a:rPr>
              <a:t>of</a:t>
            </a:r>
            <a:r>
              <a:rPr lang="it-IT" sz="1400" dirty="0" smtClean="0">
                <a:solidFill>
                  <a:srgbClr val="2D2D8A"/>
                </a:solidFill>
                <a:latin typeface="Trebuchet MS" pitchFamily="34" charset="0"/>
              </a:rPr>
              <a:t> </a:t>
            </a:r>
            <a:r>
              <a:rPr lang="it-IT" sz="1400" dirty="0" err="1" smtClean="0">
                <a:solidFill>
                  <a:srgbClr val="2D2D8A"/>
                </a:solidFill>
                <a:latin typeface="Trebuchet MS" pitchFamily="34" charset="0"/>
              </a:rPr>
              <a:t>degree</a:t>
            </a:r>
            <a:endParaRPr lang="it-IT" sz="1400" dirty="0">
              <a:solidFill>
                <a:srgbClr val="2D2D8A"/>
              </a:solidFill>
              <a:latin typeface="Trebuchet MS" pitchFamily="34" charset="0"/>
            </a:endParaRPr>
          </a:p>
          <a:p>
            <a:pPr algn="r"/>
            <a:r>
              <a:rPr lang="it-IT" sz="1400" dirty="0" err="1" smtClean="0">
                <a:solidFill>
                  <a:srgbClr val="2D2D8A"/>
                </a:solidFill>
                <a:latin typeface="Trebuchet MS" pitchFamily="34" charset="0"/>
              </a:rPr>
              <a:t>Subject</a:t>
            </a:r>
            <a:r>
              <a:rPr lang="it-IT" sz="1400" dirty="0" smtClean="0">
                <a:solidFill>
                  <a:srgbClr val="2D2D8A"/>
                </a:solidFill>
                <a:latin typeface="Trebuchet MS" pitchFamily="34" charset="0"/>
              </a:rPr>
              <a:t> area</a:t>
            </a:r>
            <a:endParaRPr lang="it-IT" sz="1400" dirty="0">
              <a:solidFill>
                <a:srgbClr val="2D2D8A"/>
              </a:solidFill>
              <a:latin typeface="Trebuchet MS" pitchFamily="34" charset="0"/>
            </a:endParaRPr>
          </a:p>
          <a:p>
            <a:pPr algn="r"/>
            <a:r>
              <a:rPr lang="it-IT" sz="1400" dirty="0" err="1" smtClean="0">
                <a:solidFill>
                  <a:srgbClr val="2D2D8A"/>
                </a:solidFill>
                <a:latin typeface="Trebuchet MS" pitchFamily="34" charset="0"/>
              </a:rPr>
              <a:t>Region</a:t>
            </a:r>
            <a:endParaRPr lang="it-IT" sz="1400" dirty="0">
              <a:solidFill>
                <a:srgbClr val="2D2D8A"/>
              </a:solidFill>
              <a:latin typeface="Trebuchet MS" pitchFamily="34" charset="0"/>
            </a:endParaRPr>
          </a:p>
          <a:p>
            <a:pPr algn="ctr"/>
            <a:endParaRPr lang="it-IT" sz="1400" dirty="0">
              <a:solidFill>
                <a:srgbClr val="2D2D8A"/>
              </a:solidFill>
              <a:latin typeface="Trebuchet MS" pitchFamily="34" charset="0"/>
            </a:endParaRPr>
          </a:p>
        </p:txBody>
      </p:sp>
      <p:pic>
        <p:nvPicPr>
          <p:cNvPr id="8" name="Picture 5"/>
          <p:cNvPicPr>
            <a:picLocks noChangeAspect="1" noChangeArrowheads="1"/>
          </p:cNvPicPr>
          <p:nvPr/>
        </p:nvPicPr>
        <p:blipFill>
          <a:blip r:embed="rId3" cstate="print"/>
          <a:srcRect/>
          <a:stretch>
            <a:fillRect/>
          </a:stretch>
        </p:blipFill>
        <p:spPr bwMode="auto">
          <a:xfrm>
            <a:off x="6205538" y="3624263"/>
            <a:ext cx="2695575" cy="2714625"/>
          </a:xfrm>
          <a:prstGeom prst="rect">
            <a:avLst/>
          </a:prstGeom>
          <a:noFill/>
          <a:ln w="9525">
            <a:noFill/>
            <a:miter lim="800000"/>
            <a:headEnd/>
            <a:tailEnd/>
          </a:ln>
        </p:spPr>
      </p:pic>
      <p:sp>
        <p:nvSpPr>
          <p:cNvPr id="9" name="CasellaDiTesto 8"/>
          <p:cNvSpPr txBox="1"/>
          <p:nvPr/>
        </p:nvSpPr>
        <p:spPr>
          <a:xfrm>
            <a:off x="6181725" y="2857500"/>
            <a:ext cx="2609850" cy="738664"/>
          </a:xfrm>
          <a:prstGeom prst="rect">
            <a:avLst/>
          </a:prstGeom>
          <a:solidFill>
            <a:schemeClr val="bg1"/>
          </a:solidFill>
          <a:ln w="28575">
            <a:solidFill>
              <a:srgbClr val="FF0000"/>
            </a:solidFill>
          </a:ln>
        </p:spPr>
        <p:txBody>
          <a:bodyPr>
            <a:spAutoFit/>
          </a:bodyPr>
          <a:lstStyle/>
          <a:p>
            <a:pPr algn="ctr">
              <a:defRPr/>
            </a:pPr>
            <a:r>
              <a:rPr lang="en-US" sz="1400" b="1" dirty="0" smtClean="0">
                <a:solidFill>
                  <a:schemeClr val="accent6"/>
                </a:solidFill>
                <a:latin typeface="+mj-lt"/>
              </a:rPr>
              <a:t>Application through certified AL CV compatible with </a:t>
            </a:r>
            <a:r>
              <a:rPr lang="en-US" sz="1400" b="1" dirty="0" err="1" smtClean="0">
                <a:solidFill>
                  <a:schemeClr val="accent6"/>
                </a:solidFill>
              </a:rPr>
              <a:t>Europass</a:t>
            </a:r>
            <a:r>
              <a:rPr lang="en-US" sz="1400" b="1" dirty="0" smtClean="0">
                <a:solidFill>
                  <a:schemeClr val="accent6"/>
                </a:solidFill>
              </a:rPr>
              <a:t> format </a:t>
            </a:r>
            <a:endParaRPr lang="en-US" sz="1400" b="1" dirty="0" smtClean="0">
              <a:solidFill>
                <a:schemeClr val="accent6"/>
              </a:solidFill>
              <a:latin typeface="+mj-lt"/>
            </a:endParaRPr>
          </a:p>
        </p:txBody>
      </p:sp>
    </p:spTree>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447675" y="1124744"/>
            <a:ext cx="3533775" cy="5119688"/>
          </a:xfrm>
          <a:prstGeom prst="rect">
            <a:avLst/>
          </a:prstGeom>
          <a:noFill/>
          <a:ln w="9525">
            <a:noFill/>
            <a:miter lim="800000"/>
            <a:headEnd/>
            <a:tailEnd/>
          </a:ln>
        </p:spPr>
      </p:pic>
      <p:sp>
        <p:nvSpPr>
          <p:cNvPr id="5" name="Titolo 1"/>
          <p:cNvSpPr>
            <a:spLocks noGrp="1"/>
          </p:cNvSpPr>
          <p:nvPr>
            <p:ph type="title"/>
          </p:nvPr>
        </p:nvSpPr>
        <p:spPr>
          <a:xfrm>
            <a:off x="0" y="144016"/>
            <a:ext cx="9144000" cy="692696"/>
          </a:xfrm>
        </p:spPr>
        <p:txBody>
          <a:bodyPr/>
          <a:lstStyle/>
          <a:p>
            <a:r>
              <a:rPr lang="it-IT" sz="1800" u="sng" dirty="0" err="1" smtClean="0">
                <a:effectLst/>
              </a:rPr>
              <a:t>Services</a:t>
            </a:r>
            <a:r>
              <a:rPr lang="it-IT" sz="1800" u="sng" dirty="0" smtClean="0">
                <a:effectLst/>
              </a:rPr>
              <a:t> </a:t>
            </a:r>
            <a:r>
              <a:rPr lang="it-IT" sz="1800" u="sng" dirty="0" err="1" smtClean="0">
                <a:effectLst/>
              </a:rPr>
              <a:t>for</a:t>
            </a:r>
            <a:r>
              <a:rPr lang="it-IT" sz="1800" u="sng" dirty="0" smtClean="0">
                <a:effectLst/>
              </a:rPr>
              <a:t> </a:t>
            </a:r>
            <a:r>
              <a:rPr lang="it-IT" sz="1800" u="sng" dirty="0" err="1" smtClean="0">
                <a:effectLst/>
              </a:rPr>
              <a:t>Graduates</a:t>
            </a:r>
            <a:r>
              <a:rPr lang="it-IT" sz="1800" dirty="0" smtClean="0">
                <a:effectLst/>
              </a:rPr>
              <a:t>  </a:t>
            </a:r>
            <a:r>
              <a:rPr lang="it-IT" sz="2000" dirty="0" err="1" smtClean="0">
                <a:effectLst/>
              </a:rPr>
              <a:t>Post-graduate</a:t>
            </a:r>
            <a:r>
              <a:rPr lang="it-IT" sz="2000" dirty="0" smtClean="0">
                <a:effectLst/>
              </a:rPr>
              <a:t> </a:t>
            </a:r>
            <a:r>
              <a:rPr lang="it-IT" sz="2000" dirty="0" err="1" smtClean="0">
                <a:effectLst/>
              </a:rPr>
              <a:t>studies</a:t>
            </a:r>
            <a:r>
              <a:rPr lang="it-IT" sz="2000" dirty="0" smtClean="0">
                <a:effectLst/>
              </a:rPr>
              <a:t>  and </a:t>
            </a:r>
            <a:r>
              <a:rPr lang="en-US" sz="2000" dirty="0" smtClean="0">
                <a:effectLst/>
              </a:rPr>
              <a:t>Job/Internship  search </a:t>
            </a:r>
            <a:r>
              <a:rPr lang="en-US" sz="2000" dirty="0" smtClean="0"/>
              <a:t/>
            </a:r>
            <a:br>
              <a:rPr lang="en-US" sz="2000" dirty="0" smtClean="0"/>
            </a:br>
            <a:endParaRPr lang="fr-FR" sz="2000" dirty="0" smtClean="0"/>
          </a:p>
        </p:txBody>
      </p:sp>
      <p:sp>
        <p:nvSpPr>
          <p:cNvPr id="10" name="Segnaposto numero diapositiva 9"/>
          <p:cNvSpPr>
            <a:spLocks noGrp="1"/>
          </p:cNvSpPr>
          <p:nvPr>
            <p:ph type="sldNum" sz="quarter" idx="11"/>
          </p:nvPr>
        </p:nvSpPr>
        <p:spPr/>
        <p:txBody>
          <a:bodyPr/>
          <a:lstStyle/>
          <a:p>
            <a:pPr>
              <a:defRPr/>
            </a:pPr>
            <a:fld id="{E7AA14C7-5C3E-4FB7-BDAE-305BE1420987}" type="slidenum">
              <a:rPr lang="fr-FR" smtClean="0"/>
              <a:pPr>
                <a:defRPr/>
              </a:pPr>
              <a:t>28</a:t>
            </a:fld>
            <a:endParaRPr lang="fr-FR" dirty="0"/>
          </a:p>
        </p:txBody>
      </p:sp>
      <p:sp>
        <p:nvSpPr>
          <p:cNvPr id="6" name="CasellaDiTesto 5"/>
          <p:cNvSpPr txBox="1">
            <a:spLocks noChangeArrowheads="1"/>
          </p:cNvSpPr>
          <p:nvPr/>
        </p:nvSpPr>
        <p:spPr bwMode="auto">
          <a:xfrm>
            <a:off x="827584" y="1191072"/>
            <a:ext cx="6508750" cy="307777"/>
          </a:xfrm>
          <a:prstGeom prst="rect">
            <a:avLst/>
          </a:prstGeom>
          <a:solidFill>
            <a:schemeClr val="bg1"/>
          </a:solidFill>
          <a:ln w="28575">
            <a:solidFill>
              <a:srgbClr val="FF0000"/>
            </a:solidFill>
          </a:ln>
        </p:spPr>
        <p:txBody>
          <a:bodyPr>
            <a:spAutoFit/>
          </a:bodyPr>
          <a:lstStyle/>
          <a:p>
            <a:pPr algn="ctr">
              <a:defRPr/>
            </a:pPr>
            <a:r>
              <a:rPr lang="fr-FR" sz="1400" b="1" dirty="0" err="1" smtClean="0">
                <a:solidFill>
                  <a:schemeClr val="accent6"/>
                </a:solidFill>
                <a:latin typeface="+mj-lt"/>
              </a:rPr>
              <a:t>Search</a:t>
            </a:r>
            <a:r>
              <a:rPr lang="fr-FR" sz="1400" b="1" dirty="0" smtClean="0">
                <a:solidFill>
                  <a:schemeClr val="accent6"/>
                </a:solidFill>
                <a:latin typeface="+mj-lt"/>
              </a:rPr>
              <a:t> Post-</a:t>
            </a:r>
            <a:r>
              <a:rPr lang="fr-FR" sz="1400" b="1" dirty="0" err="1" smtClean="0">
                <a:solidFill>
                  <a:schemeClr val="accent6"/>
                </a:solidFill>
                <a:latin typeface="+mj-lt"/>
              </a:rPr>
              <a:t>graduate</a:t>
            </a:r>
            <a:r>
              <a:rPr lang="fr-FR" sz="1400" b="1" dirty="0" smtClean="0">
                <a:solidFill>
                  <a:schemeClr val="accent6"/>
                </a:solidFill>
                <a:latin typeface="+mj-lt"/>
              </a:rPr>
              <a:t> </a:t>
            </a:r>
            <a:r>
              <a:rPr lang="fr-FR" sz="1400" b="1" dirty="0" err="1" smtClean="0">
                <a:solidFill>
                  <a:schemeClr val="accent6"/>
                </a:solidFill>
                <a:latin typeface="+mj-lt"/>
              </a:rPr>
              <a:t>studies</a:t>
            </a:r>
            <a:endParaRPr lang="fr-FR" sz="1400" b="1" dirty="0">
              <a:solidFill>
                <a:schemeClr val="accent6"/>
              </a:solidFill>
              <a:latin typeface="+mj-lt"/>
              <a:cs typeface="+mn-cs"/>
            </a:endParaRPr>
          </a:p>
        </p:txBody>
      </p:sp>
      <p:sp>
        <p:nvSpPr>
          <p:cNvPr id="7" name="CasellaDiTesto 6"/>
          <p:cNvSpPr txBox="1">
            <a:spLocks noChangeArrowheads="1"/>
          </p:cNvSpPr>
          <p:nvPr/>
        </p:nvSpPr>
        <p:spPr bwMode="auto">
          <a:xfrm>
            <a:off x="447675" y="2124075"/>
            <a:ext cx="2195513" cy="179388"/>
          </a:xfrm>
          <a:prstGeom prst="rect">
            <a:avLst/>
          </a:prstGeom>
          <a:noFill/>
          <a:ln w="9525">
            <a:solidFill>
              <a:srgbClr val="FF0000"/>
            </a:solidFill>
            <a:miter lim="800000"/>
            <a:headEnd/>
            <a:tailEnd/>
          </a:ln>
        </p:spPr>
        <p:txBody>
          <a:bodyPr>
            <a:spAutoFit/>
          </a:bodyPr>
          <a:lstStyle/>
          <a:p>
            <a:pPr algn="ctr"/>
            <a:endParaRPr lang="fr-FR"/>
          </a:p>
        </p:txBody>
      </p:sp>
      <p:sp>
        <p:nvSpPr>
          <p:cNvPr id="8" name="CasellaDiTesto 7"/>
          <p:cNvSpPr txBox="1"/>
          <p:nvPr/>
        </p:nvSpPr>
        <p:spPr>
          <a:xfrm>
            <a:off x="3383606" y="2251447"/>
            <a:ext cx="5076826" cy="307777"/>
          </a:xfrm>
          <a:prstGeom prst="rect">
            <a:avLst/>
          </a:prstGeom>
          <a:solidFill>
            <a:schemeClr val="bg1"/>
          </a:solidFill>
          <a:ln w="28575">
            <a:solidFill>
              <a:srgbClr val="FF0000"/>
            </a:solidFill>
          </a:ln>
        </p:spPr>
        <p:txBody>
          <a:bodyPr wrap="square">
            <a:spAutoFit/>
          </a:bodyPr>
          <a:lstStyle/>
          <a:p>
            <a:pPr algn="ctr">
              <a:defRPr/>
            </a:pPr>
            <a:r>
              <a:rPr lang="fr-FR" sz="1400" b="1" dirty="0" smtClean="0">
                <a:solidFill>
                  <a:schemeClr val="accent6"/>
                </a:solidFill>
                <a:latin typeface="+mj-lt"/>
                <a:cs typeface="+mn-cs"/>
              </a:rPr>
              <a:t>Advanced </a:t>
            </a:r>
            <a:r>
              <a:rPr lang="fr-FR" sz="1400" b="1" dirty="0" err="1" smtClean="0">
                <a:solidFill>
                  <a:schemeClr val="accent6"/>
                </a:solidFill>
                <a:latin typeface="+mj-lt"/>
                <a:cs typeface="+mn-cs"/>
              </a:rPr>
              <a:t>search</a:t>
            </a:r>
            <a:r>
              <a:rPr lang="fr-FR" sz="1400" b="1" dirty="0" smtClean="0">
                <a:solidFill>
                  <a:schemeClr val="accent6"/>
                </a:solidFill>
                <a:latin typeface="+mj-lt"/>
                <a:cs typeface="+mn-cs"/>
              </a:rPr>
              <a:t> of post-</a:t>
            </a:r>
            <a:r>
              <a:rPr lang="fr-FR" sz="1400" b="1" dirty="0" err="1" smtClean="0">
                <a:solidFill>
                  <a:schemeClr val="accent6"/>
                </a:solidFill>
                <a:latin typeface="+mj-lt"/>
                <a:cs typeface="+mn-cs"/>
              </a:rPr>
              <a:t>graduate</a:t>
            </a:r>
            <a:r>
              <a:rPr lang="fr-FR" sz="1400" b="1" dirty="0" smtClean="0">
                <a:solidFill>
                  <a:schemeClr val="accent6"/>
                </a:solidFill>
                <a:latin typeface="+mj-lt"/>
                <a:cs typeface="+mn-cs"/>
              </a:rPr>
              <a:t> </a:t>
            </a:r>
            <a:r>
              <a:rPr lang="fr-FR" sz="1400" b="1" dirty="0" err="1" smtClean="0">
                <a:solidFill>
                  <a:schemeClr val="accent6"/>
                </a:solidFill>
                <a:latin typeface="+mj-lt"/>
                <a:cs typeface="+mn-cs"/>
              </a:rPr>
              <a:t>studies</a:t>
            </a:r>
            <a:endParaRPr lang="fr-FR" sz="1400" b="1" dirty="0">
              <a:solidFill>
                <a:schemeClr val="accent6"/>
              </a:solidFill>
              <a:latin typeface="+mj-lt"/>
              <a:cs typeface="+mn-cs"/>
            </a:endParaRPr>
          </a:p>
        </p:txBody>
      </p:sp>
      <p:sp>
        <p:nvSpPr>
          <p:cNvPr id="9" name="CasellaDiTesto 8"/>
          <p:cNvSpPr txBox="1"/>
          <p:nvPr/>
        </p:nvSpPr>
        <p:spPr>
          <a:xfrm>
            <a:off x="4788024" y="3639344"/>
            <a:ext cx="2016224" cy="2031325"/>
          </a:xfrm>
          <a:prstGeom prst="rect">
            <a:avLst/>
          </a:prstGeom>
          <a:solidFill>
            <a:schemeClr val="bg1"/>
          </a:solidFill>
          <a:ln w="28575">
            <a:solidFill>
              <a:srgbClr val="FF0000"/>
            </a:solidFill>
          </a:ln>
        </p:spPr>
        <p:txBody>
          <a:bodyPr wrap="square">
            <a:spAutoFit/>
          </a:bodyPr>
          <a:lstStyle/>
          <a:p>
            <a:pPr>
              <a:defRPr/>
            </a:pPr>
            <a:r>
              <a:rPr lang="fr-FR" sz="1400" dirty="0" smtClean="0">
                <a:solidFill>
                  <a:schemeClr val="accent6"/>
                </a:solidFill>
                <a:effectLst>
                  <a:outerShdw blurRad="38100" dist="38100" dir="2700000" algn="tl">
                    <a:srgbClr val="000000">
                      <a:alpha val="43137"/>
                    </a:srgbClr>
                  </a:outerShdw>
                </a:effectLst>
                <a:latin typeface="+mj-lt"/>
                <a:cs typeface="+mn-cs"/>
              </a:rPr>
              <a:t>     </a:t>
            </a:r>
            <a:r>
              <a:rPr lang="fr-FR" sz="1400" dirty="0" err="1" smtClean="0">
                <a:solidFill>
                  <a:schemeClr val="accent6"/>
                </a:solidFill>
                <a:effectLst>
                  <a:outerShdw blurRad="38100" dist="38100" dir="2700000" algn="tl">
                    <a:srgbClr val="000000">
                      <a:alpha val="43137"/>
                    </a:srgbClr>
                  </a:outerShdw>
                </a:effectLst>
                <a:latin typeface="+mj-lt"/>
                <a:cs typeface="+mn-cs"/>
              </a:rPr>
              <a:t>Search</a:t>
            </a:r>
            <a:r>
              <a:rPr lang="fr-FR" sz="1400" dirty="0" smtClean="0">
                <a:solidFill>
                  <a:schemeClr val="accent6"/>
                </a:solidFill>
                <a:effectLst>
                  <a:outerShdw blurRad="38100" dist="38100" dir="2700000" algn="tl">
                    <a:srgbClr val="000000">
                      <a:alpha val="43137"/>
                    </a:srgbClr>
                  </a:outerShdw>
                </a:effectLst>
                <a:latin typeface="+mj-lt"/>
                <a:cs typeface="+mn-cs"/>
              </a:rPr>
              <a:t> </a:t>
            </a:r>
            <a:r>
              <a:rPr lang="fr-FR" sz="1400" dirty="0" err="1" smtClean="0">
                <a:solidFill>
                  <a:schemeClr val="accent6"/>
                </a:solidFill>
                <a:effectLst>
                  <a:outerShdw blurRad="38100" dist="38100" dir="2700000" algn="tl">
                    <a:srgbClr val="000000">
                      <a:alpha val="43137"/>
                    </a:srgbClr>
                  </a:outerShdw>
                </a:effectLst>
                <a:latin typeface="+mj-lt"/>
                <a:cs typeface="+mn-cs"/>
              </a:rPr>
              <a:t>criteria</a:t>
            </a:r>
            <a:endParaRPr lang="fr-FR" sz="1400" dirty="0" smtClean="0">
              <a:solidFill>
                <a:schemeClr val="accent6"/>
              </a:solidFill>
              <a:effectLst>
                <a:outerShdw blurRad="38100" dist="38100" dir="2700000" algn="tl">
                  <a:srgbClr val="000000">
                    <a:alpha val="43137"/>
                  </a:srgbClr>
                </a:outerShdw>
              </a:effectLst>
              <a:latin typeface="+mj-lt"/>
              <a:cs typeface="+mn-cs"/>
            </a:endParaRPr>
          </a:p>
          <a:p>
            <a:pPr>
              <a:defRPr/>
            </a:pPr>
            <a:endParaRPr lang="fr-FR" sz="1400" dirty="0">
              <a:solidFill>
                <a:schemeClr val="accent6"/>
              </a:solidFill>
              <a:latin typeface="+mj-lt"/>
              <a:cs typeface="+mn-cs"/>
            </a:endParaRPr>
          </a:p>
          <a:p>
            <a:pPr lvl="1">
              <a:buFont typeface="Arial" charset="0"/>
              <a:buChar char="•"/>
              <a:defRPr/>
            </a:pPr>
            <a:r>
              <a:rPr lang="fr-FR" sz="1400" dirty="0" err="1" smtClean="0">
                <a:solidFill>
                  <a:schemeClr val="accent6"/>
                </a:solidFill>
                <a:latin typeface="+mj-lt"/>
                <a:cs typeface="+mn-cs"/>
              </a:rPr>
              <a:t>university</a:t>
            </a:r>
            <a:endParaRPr lang="fr-FR" sz="1400" dirty="0">
              <a:solidFill>
                <a:schemeClr val="accent6"/>
              </a:solidFill>
              <a:latin typeface="+mj-lt"/>
              <a:cs typeface="+mn-cs"/>
            </a:endParaRPr>
          </a:p>
          <a:p>
            <a:pPr lvl="1">
              <a:buFont typeface="Arial" charset="0"/>
              <a:buChar char="•"/>
              <a:defRPr/>
            </a:pPr>
            <a:r>
              <a:rPr lang="fr-FR" sz="1400" dirty="0" smtClean="0">
                <a:solidFill>
                  <a:schemeClr val="accent6"/>
                </a:solidFill>
                <a:latin typeface="+mj-lt"/>
                <a:cs typeface="+mn-cs"/>
              </a:rPr>
              <a:t>location</a:t>
            </a:r>
            <a:endParaRPr lang="fr-FR" sz="1400" dirty="0">
              <a:solidFill>
                <a:schemeClr val="accent6"/>
              </a:solidFill>
              <a:latin typeface="+mj-lt"/>
              <a:cs typeface="+mn-cs"/>
            </a:endParaRPr>
          </a:p>
          <a:p>
            <a:pPr lvl="1">
              <a:buFont typeface="Arial" charset="0"/>
              <a:buChar char="•"/>
              <a:defRPr/>
            </a:pPr>
            <a:r>
              <a:rPr lang="fr-FR" sz="1400" dirty="0" err="1" smtClean="0">
                <a:solidFill>
                  <a:schemeClr val="accent6"/>
                </a:solidFill>
                <a:latin typeface="+mj-lt"/>
                <a:cs typeface="+mn-cs"/>
              </a:rPr>
              <a:t>field</a:t>
            </a:r>
            <a:r>
              <a:rPr lang="fr-FR" sz="1400" dirty="0" smtClean="0">
                <a:solidFill>
                  <a:schemeClr val="accent6"/>
                </a:solidFill>
                <a:latin typeface="+mj-lt"/>
                <a:cs typeface="+mn-cs"/>
              </a:rPr>
              <a:t> of </a:t>
            </a:r>
            <a:r>
              <a:rPr lang="fr-FR" sz="1400" dirty="0" err="1" smtClean="0">
                <a:solidFill>
                  <a:schemeClr val="accent6"/>
                </a:solidFill>
                <a:latin typeface="+mj-lt"/>
                <a:cs typeface="+mn-cs"/>
              </a:rPr>
              <a:t>study</a:t>
            </a:r>
            <a:endParaRPr lang="fr-FR" sz="1400" dirty="0">
              <a:solidFill>
                <a:schemeClr val="accent6"/>
              </a:solidFill>
              <a:latin typeface="+mj-lt"/>
              <a:cs typeface="+mn-cs"/>
            </a:endParaRPr>
          </a:p>
          <a:p>
            <a:pPr lvl="1">
              <a:buFont typeface="Arial" charset="0"/>
              <a:buChar char="•"/>
              <a:defRPr/>
            </a:pPr>
            <a:r>
              <a:rPr lang="fr-FR" sz="1400" dirty="0" smtClean="0">
                <a:solidFill>
                  <a:schemeClr val="accent6"/>
                </a:solidFill>
                <a:latin typeface="+mj-lt"/>
                <a:cs typeface="+mn-cs"/>
              </a:rPr>
              <a:t>type of course</a:t>
            </a:r>
            <a:endParaRPr lang="fr-FR" sz="1400" dirty="0">
              <a:solidFill>
                <a:schemeClr val="accent6"/>
              </a:solidFill>
              <a:latin typeface="+mj-lt"/>
              <a:cs typeface="+mn-cs"/>
            </a:endParaRPr>
          </a:p>
          <a:p>
            <a:pPr lvl="1">
              <a:buFont typeface="Arial" charset="0"/>
              <a:buChar char="•"/>
              <a:defRPr/>
            </a:pPr>
            <a:r>
              <a:rPr lang="fr-FR" sz="1400" dirty="0" err="1" smtClean="0">
                <a:solidFill>
                  <a:schemeClr val="accent6"/>
                </a:solidFill>
                <a:latin typeface="+mj-lt"/>
                <a:cs typeface="+mn-cs"/>
              </a:rPr>
              <a:t>academic</a:t>
            </a:r>
            <a:r>
              <a:rPr lang="fr-FR" sz="1400" dirty="0" smtClean="0">
                <a:solidFill>
                  <a:schemeClr val="accent6"/>
                </a:solidFill>
                <a:latin typeface="+mj-lt"/>
                <a:cs typeface="+mn-cs"/>
              </a:rPr>
              <a:t> </a:t>
            </a:r>
            <a:r>
              <a:rPr lang="fr-FR" sz="1400" dirty="0" err="1" smtClean="0">
                <a:solidFill>
                  <a:schemeClr val="accent6"/>
                </a:solidFill>
                <a:latin typeface="+mj-lt"/>
                <a:cs typeface="+mn-cs"/>
              </a:rPr>
              <a:t>year</a:t>
            </a:r>
            <a:endParaRPr lang="fr-FR" sz="1400" dirty="0">
              <a:solidFill>
                <a:schemeClr val="accent6"/>
              </a:solidFill>
              <a:latin typeface="+mj-lt"/>
              <a:cs typeface="+mn-cs"/>
            </a:endParaRPr>
          </a:p>
          <a:p>
            <a:pPr lvl="1">
              <a:buFont typeface="Arial" charset="0"/>
              <a:buChar char="•"/>
              <a:defRPr/>
            </a:pPr>
            <a:r>
              <a:rPr lang="fr-FR" sz="1400" dirty="0" err="1" smtClean="0">
                <a:solidFill>
                  <a:schemeClr val="accent6"/>
                </a:solidFill>
                <a:latin typeface="+mj-lt"/>
                <a:cs typeface="+mn-cs"/>
              </a:rPr>
              <a:t>costs</a:t>
            </a:r>
            <a:r>
              <a:rPr lang="fr-FR" sz="1400" dirty="0" smtClean="0">
                <a:solidFill>
                  <a:schemeClr val="accent6"/>
                </a:solidFill>
                <a:latin typeface="+mj-lt"/>
                <a:cs typeface="+mn-cs"/>
              </a:rPr>
              <a:t> of the course</a:t>
            </a:r>
            <a:endParaRPr lang="fr-FR" sz="1400" dirty="0">
              <a:solidFill>
                <a:schemeClr val="accent6"/>
              </a:solidFill>
              <a:latin typeface="+mj-lt"/>
              <a:cs typeface="+mn-cs"/>
            </a:endParaRPr>
          </a:p>
        </p:txBody>
      </p:sp>
    </p:spTree>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up)">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03200" y="1700808"/>
            <a:ext cx="8940800" cy="5428580"/>
          </a:xfrm>
        </p:spPr>
        <p:txBody>
          <a:bodyPr/>
          <a:lstStyle/>
          <a:p>
            <a:r>
              <a:rPr lang="it-IT" sz="3200" b="1" dirty="0" err="1" smtClean="0">
                <a:solidFill>
                  <a:srgbClr val="000080"/>
                </a:solidFill>
                <a:latin typeface="Calibri" pitchFamily="34" charset="0"/>
              </a:rPr>
              <a:t>Robust</a:t>
            </a:r>
            <a:r>
              <a:rPr lang="it-IT" sz="3200" b="1" dirty="0" smtClean="0">
                <a:solidFill>
                  <a:srgbClr val="000080"/>
                </a:solidFill>
                <a:latin typeface="Calibri" pitchFamily="34" charset="0"/>
              </a:rPr>
              <a:t> </a:t>
            </a:r>
            <a:r>
              <a:rPr lang="it-IT" sz="3200" b="1" dirty="0" err="1" smtClean="0">
                <a:solidFill>
                  <a:srgbClr val="000080"/>
                </a:solidFill>
                <a:latin typeface="Calibri" pitchFamily="34" charset="0"/>
              </a:rPr>
              <a:t>empirical</a:t>
            </a:r>
            <a:r>
              <a:rPr lang="it-IT" sz="3200" b="1" dirty="0" smtClean="0">
                <a:solidFill>
                  <a:srgbClr val="000080"/>
                </a:solidFill>
                <a:latin typeface="Calibri" pitchFamily="34" charset="0"/>
              </a:rPr>
              <a:t> </a:t>
            </a:r>
            <a:r>
              <a:rPr lang="it-IT" sz="3200" b="1" dirty="0" err="1" smtClean="0">
                <a:solidFill>
                  <a:srgbClr val="000080"/>
                </a:solidFill>
                <a:latin typeface="Calibri" pitchFamily="34" charset="0"/>
              </a:rPr>
              <a:t>evidence</a:t>
            </a:r>
            <a:r>
              <a:rPr lang="it-IT" sz="3200" b="1" dirty="0" smtClean="0">
                <a:solidFill>
                  <a:srgbClr val="000080"/>
                </a:solidFill>
                <a:latin typeface="Calibri" pitchFamily="34" charset="0"/>
              </a:rPr>
              <a:t> </a:t>
            </a:r>
            <a:r>
              <a:rPr lang="it-IT" sz="3200" dirty="0" err="1" smtClean="0">
                <a:solidFill>
                  <a:srgbClr val="000080"/>
                </a:solidFill>
                <a:latin typeface="Calibri" pitchFamily="34" charset="0"/>
              </a:rPr>
              <a:t>shows</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that</a:t>
            </a:r>
            <a:r>
              <a:rPr lang="it-IT" sz="3200" dirty="0" smtClean="0">
                <a:solidFill>
                  <a:srgbClr val="000080"/>
                </a:solidFill>
                <a:latin typeface="Calibri" pitchFamily="34" charset="0"/>
              </a:rPr>
              <a:t> the </a:t>
            </a:r>
            <a:r>
              <a:rPr lang="it-IT" sz="3200" b="1" dirty="0" err="1" smtClean="0">
                <a:solidFill>
                  <a:srgbClr val="000080"/>
                </a:solidFill>
                <a:latin typeface="Calibri" pitchFamily="34" charset="0"/>
              </a:rPr>
              <a:t>probability</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of</a:t>
            </a:r>
            <a:r>
              <a:rPr lang="it-IT" sz="3200" dirty="0" smtClean="0">
                <a:solidFill>
                  <a:srgbClr val="000080"/>
                </a:solidFill>
                <a:latin typeface="Calibri" pitchFamily="34" charset="0"/>
              </a:rPr>
              <a:t> </a:t>
            </a:r>
            <a:r>
              <a:rPr lang="it-IT" sz="3200" b="1" dirty="0" err="1" smtClean="0">
                <a:solidFill>
                  <a:srgbClr val="000080"/>
                </a:solidFill>
                <a:latin typeface="Calibri" pitchFamily="34" charset="0"/>
              </a:rPr>
              <a:t>being</a:t>
            </a:r>
            <a:r>
              <a:rPr lang="it-IT" sz="3200" b="1" dirty="0" smtClean="0">
                <a:solidFill>
                  <a:srgbClr val="000080"/>
                </a:solidFill>
                <a:latin typeface="Calibri" pitchFamily="34" charset="0"/>
              </a:rPr>
              <a:t> </a:t>
            </a:r>
            <a:r>
              <a:rPr lang="it-IT" sz="3200" b="1" dirty="0" err="1" smtClean="0">
                <a:solidFill>
                  <a:srgbClr val="000080"/>
                </a:solidFill>
                <a:latin typeface="Calibri" pitchFamily="34" charset="0"/>
              </a:rPr>
              <a:t>employed</a:t>
            </a:r>
            <a:r>
              <a:rPr lang="it-IT" sz="3200" b="1" dirty="0" smtClean="0">
                <a:solidFill>
                  <a:srgbClr val="000080"/>
                </a:solidFill>
                <a:latin typeface="Calibri" pitchFamily="34" charset="0"/>
              </a:rPr>
              <a:t> </a:t>
            </a:r>
            <a:r>
              <a:rPr lang="it-IT" sz="3200" b="1" dirty="0" err="1" smtClean="0">
                <a:solidFill>
                  <a:srgbClr val="000080"/>
                </a:solidFill>
                <a:latin typeface="Calibri" pitchFamily="34" charset="0"/>
              </a:rPr>
              <a:t>of</a:t>
            </a:r>
            <a:r>
              <a:rPr lang="it-IT" sz="3200" b="1" dirty="0" smtClean="0">
                <a:solidFill>
                  <a:srgbClr val="000080"/>
                </a:solidFill>
                <a:latin typeface="Calibri" pitchFamily="34" charset="0"/>
              </a:rPr>
              <a:t> </a:t>
            </a:r>
            <a:r>
              <a:rPr lang="it-IT" sz="3200" b="1" dirty="0" err="1" smtClean="0">
                <a:solidFill>
                  <a:srgbClr val="000080"/>
                </a:solidFill>
                <a:latin typeface="Calibri" pitchFamily="34" charset="0"/>
              </a:rPr>
              <a:t>graduates</a:t>
            </a:r>
            <a:r>
              <a:rPr lang="it-IT" sz="3200" b="1" dirty="0" smtClean="0">
                <a:solidFill>
                  <a:srgbClr val="000080"/>
                </a:solidFill>
                <a:latin typeface="Calibri" pitchFamily="34" charset="0"/>
              </a:rPr>
              <a:t> </a:t>
            </a:r>
            <a:r>
              <a:rPr lang="it-IT" sz="3200" dirty="0" err="1" smtClean="0">
                <a:solidFill>
                  <a:srgbClr val="000080"/>
                </a:solidFill>
                <a:latin typeface="Calibri" pitchFamily="34" charset="0"/>
              </a:rPr>
              <a:t>from</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universities</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belonging</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to</a:t>
            </a:r>
            <a:r>
              <a:rPr lang="it-IT" sz="3200" dirty="0" smtClean="0">
                <a:solidFill>
                  <a:srgbClr val="000080"/>
                </a:solidFill>
                <a:latin typeface="Calibri" pitchFamily="34" charset="0"/>
              </a:rPr>
              <a:t> the </a:t>
            </a:r>
            <a:r>
              <a:rPr lang="it-IT" sz="3200" dirty="0" err="1" smtClean="0">
                <a:solidFill>
                  <a:srgbClr val="000080"/>
                </a:solidFill>
                <a:latin typeface="Calibri" pitchFamily="34" charset="0"/>
              </a:rPr>
              <a:t>AlmaLaurea</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Consortium</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is</a:t>
            </a:r>
            <a:r>
              <a:rPr lang="it-IT" sz="3200" dirty="0" smtClean="0">
                <a:solidFill>
                  <a:srgbClr val="000080"/>
                </a:solidFill>
                <a:latin typeface="Calibri" pitchFamily="34" charset="0"/>
              </a:rPr>
              <a:t> </a:t>
            </a:r>
            <a:r>
              <a:rPr lang="it-IT" sz="3200" b="1" dirty="0" smtClean="0">
                <a:solidFill>
                  <a:srgbClr val="000080"/>
                </a:solidFill>
                <a:latin typeface="Calibri" pitchFamily="34" charset="0"/>
              </a:rPr>
              <a:t>3% </a:t>
            </a:r>
            <a:r>
              <a:rPr lang="it-IT" sz="3200" dirty="0" err="1" smtClean="0">
                <a:solidFill>
                  <a:srgbClr val="000080"/>
                </a:solidFill>
                <a:latin typeface="Calibri" pitchFamily="34" charset="0"/>
              </a:rPr>
              <a:t>higher</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than</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for</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other</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graduates</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Sylos</a:t>
            </a:r>
            <a:r>
              <a:rPr lang="it-IT" sz="3200" dirty="0" smtClean="0">
                <a:solidFill>
                  <a:srgbClr val="000080"/>
                </a:solidFill>
                <a:latin typeface="Calibri" pitchFamily="34" charset="0"/>
              </a:rPr>
              <a:t> </a:t>
            </a:r>
            <a:r>
              <a:rPr lang="it-IT" sz="3200" dirty="0" err="1" smtClean="0">
                <a:solidFill>
                  <a:srgbClr val="000080"/>
                </a:solidFill>
                <a:latin typeface="Calibri" pitchFamily="34" charset="0"/>
              </a:rPr>
              <a:t>Labini</a:t>
            </a:r>
            <a:r>
              <a:rPr lang="it-IT" sz="3200" dirty="0" smtClean="0">
                <a:solidFill>
                  <a:srgbClr val="000080"/>
                </a:solidFill>
                <a:latin typeface="Calibri" pitchFamily="34" charset="0"/>
              </a:rPr>
              <a:t>, 2008)</a:t>
            </a:r>
          </a:p>
          <a:p>
            <a:endParaRPr lang="it-IT" dirty="0"/>
          </a:p>
        </p:txBody>
      </p:sp>
      <p:sp>
        <p:nvSpPr>
          <p:cNvPr id="2" name="Titolo 1"/>
          <p:cNvSpPr>
            <a:spLocks noGrp="1"/>
          </p:cNvSpPr>
          <p:nvPr>
            <p:ph type="title"/>
          </p:nvPr>
        </p:nvSpPr>
        <p:spPr/>
        <p:txBody>
          <a:bodyPr/>
          <a:lstStyle/>
          <a:p>
            <a:r>
              <a:rPr lang="it-IT" dirty="0" smtClean="0">
                <a:effectLst/>
              </a:rPr>
              <a:t>The </a:t>
            </a:r>
            <a:r>
              <a:rPr lang="it-IT" i="1" dirty="0" smtClean="0">
                <a:effectLst/>
              </a:rPr>
              <a:t>private</a:t>
            </a:r>
            <a:r>
              <a:rPr lang="it-IT" dirty="0" smtClean="0">
                <a:effectLst/>
              </a:rPr>
              <a:t> </a:t>
            </a:r>
            <a:r>
              <a:rPr lang="it-IT" dirty="0" err="1" smtClean="0">
                <a:effectLst/>
              </a:rPr>
              <a:t>benefits</a:t>
            </a:r>
            <a:r>
              <a:rPr lang="it-IT" dirty="0" smtClean="0">
                <a:effectLst/>
              </a:rPr>
              <a:t> </a:t>
            </a:r>
            <a:r>
              <a:rPr lang="it-IT" dirty="0" err="1" smtClean="0">
                <a:effectLst/>
              </a:rPr>
              <a:t>of</a:t>
            </a:r>
            <a:r>
              <a:rPr lang="it-IT" dirty="0" smtClean="0">
                <a:effectLst/>
              </a:rPr>
              <a:t> </a:t>
            </a:r>
            <a:r>
              <a:rPr lang="it-IT" dirty="0" err="1" smtClean="0">
                <a:effectLst/>
              </a:rPr>
              <a:t>being</a:t>
            </a:r>
            <a:r>
              <a:rPr lang="it-IT" dirty="0" smtClean="0">
                <a:effectLst/>
              </a:rPr>
              <a:t> </a:t>
            </a:r>
            <a:r>
              <a:rPr lang="it-IT" dirty="0" err="1" smtClean="0">
                <a:effectLst/>
              </a:rPr>
              <a:t>an</a:t>
            </a:r>
            <a:r>
              <a:rPr lang="it-IT" dirty="0" smtClean="0">
                <a:effectLst/>
              </a:rPr>
              <a:t> </a:t>
            </a:r>
            <a:r>
              <a:rPr lang="it-IT" dirty="0" err="1" smtClean="0">
                <a:effectLst/>
              </a:rPr>
              <a:t>AlmaLaurea</a:t>
            </a:r>
            <a:r>
              <a:rPr lang="it-IT" dirty="0" smtClean="0">
                <a:effectLst/>
              </a:rPr>
              <a:t> graduate</a:t>
            </a:r>
            <a:endParaRPr lang="it-IT" dirty="0">
              <a:effectLst/>
            </a:endParaRPr>
          </a:p>
        </p:txBody>
      </p:sp>
      <p:sp>
        <p:nvSpPr>
          <p:cNvPr id="4" name="Segnaposto numero diapositiva 3"/>
          <p:cNvSpPr>
            <a:spLocks noGrp="1"/>
          </p:cNvSpPr>
          <p:nvPr>
            <p:ph type="sldNum" sz="quarter" idx="11"/>
          </p:nvPr>
        </p:nvSpPr>
        <p:spPr/>
        <p:txBody>
          <a:bodyPr/>
          <a:lstStyle/>
          <a:p>
            <a:pPr>
              <a:defRPr/>
            </a:pPr>
            <a:fld id="{E7AA14C7-5C3E-4FB7-BDAE-305BE1420987}" type="slidenum">
              <a:rPr lang="fr-FR" smtClean="0"/>
              <a:pPr>
                <a:defRPr/>
              </a:pPr>
              <a:t>29</a:t>
            </a:fld>
            <a:endParaRPr lang="fr-FR" dirty="0"/>
          </a:p>
        </p:txBody>
      </p:sp>
    </p:spTree>
  </p:cSld>
  <p:clrMapOvr>
    <a:masterClrMapping/>
  </p:clrMapOvr>
  <p:transition spd="med">
    <p:spli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1412776"/>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sz="1800" dirty="0" smtClean="0"/>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3</a:t>
            </a:fld>
            <a:endParaRPr lang="it-IT"/>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180975" y="947738"/>
            <a:ext cx="4491038" cy="4491037"/>
          </a:xfrm>
          <a:prstGeom prst="rect">
            <a:avLst/>
          </a:prstGeom>
          <a:noFill/>
          <a:ln w="9525">
            <a:solidFill>
              <a:srgbClr val="FF0000"/>
            </a:solidFill>
            <a:miter lim="800000"/>
            <a:headEnd/>
            <a:tailEnd/>
          </a:ln>
        </p:spPr>
      </p:pic>
      <p:sp>
        <p:nvSpPr>
          <p:cNvPr id="5" name="CasellaDiTesto 4"/>
          <p:cNvSpPr txBox="1">
            <a:spLocks noChangeArrowheads="1"/>
          </p:cNvSpPr>
          <p:nvPr/>
        </p:nvSpPr>
        <p:spPr bwMode="auto">
          <a:xfrm>
            <a:off x="355600" y="1000125"/>
            <a:ext cx="2349500" cy="179388"/>
          </a:xfrm>
          <a:prstGeom prst="rect">
            <a:avLst/>
          </a:prstGeom>
          <a:solidFill>
            <a:srgbClr val="FFC000"/>
          </a:solidFill>
          <a:ln w="9525">
            <a:noFill/>
            <a:miter lim="800000"/>
            <a:headEnd/>
            <a:tailEnd/>
          </a:ln>
        </p:spPr>
        <p:txBody>
          <a:bodyPr>
            <a:spAutoFit/>
          </a:bodyPr>
          <a:lstStyle/>
          <a:p>
            <a:pPr algn="ctr"/>
            <a:r>
              <a:rPr lang="fr-FR" sz="800">
                <a:solidFill>
                  <a:schemeClr val="bg1"/>
                </a:solidFill>
              </a:rPr>
              <a:t>ALMALAUREA NEWS-UNIVERSITY</a:t>
            </a:r>
          </a:p>
        </p:txBody>
      </p:sp>
      <p:pic>
        <p:nvPicPr>
          <p:cNvPr id="6" name="Picture 4"/>
          <p:cNvPicPr>
            <a:picLocks noChangeAspect="1" noChangeArrowheads="1"/>
          </p:cNvPicPr>
          <p:nvPr/>
        </p:nvPicPr>
        <p:blipFill>
          <a:blip r:embed="rId3" cstate="print"/>
          <a:srcRect/>
          <a:stretch>
            <a:fillRect/>
          </a:stretch>
        </p:blipFill>
        <p:spPr bwMode="auto">
          <a:xfrm>
            <a:off x="2486025" y="1262063"/>
            <a:ext cx="4749800" cy="4424362"/>
          </a:xfrm>
          <a:prstGeom prst="rect">
            <a:avLst/>
          </a:prstGeom>
          <a:noFill/>
          <a:ln w="9525">
            <a:solidFill>
              <a:srgbClr val="FF0000"/>
            </a:solidFill>
            <a:miter lim="800000"/>
            <a:headEnd/>
            <a:tailEnd/>
          </a:ln>
        </p:spPr>
      </p:pic>
      <p:sp>
        <p:nvSpPr>
          <p:cNvPr id="7" name="Titolo 1"/>
          <p:cNvSpPr>
            <a:spLocks noGrp="1"/>
          </p:cNvSpPr>
          <p:nvPr>
            <p:ph type="title"/>
          </p:nvPr>
        </p:nvSpPr>
        <p:spPr>
          <a:xfrm>
            <a:off x="-324544" y="-26397"/>
            <a:ext cx="9144000" cy="745490"/>
          </a:xfrm>
        </p:spPr>
        <p:txBody>
          <a:bodyPr wrap="square">
            <a:spAutoFit/>
          </a:bodyPr>
          <a:lstStyle/>
          <a:p>
            <a:pPr marL="342900" indent="-342900"/>
            <a:r>
              <a:rPr lang="it-IT" sz="1600" dirty="0" smtClean="0"/>
              <a:t>      </a:t>
            </a:r>
            <a:r>
              <a:rPr lang="it-IT" sz="1800" u="sng" dirty="0" err="1" smtClean="0">
                <a:effectLst/>
              </a:rPr>
              <a:t>Services</a:t>
            </a:r>
            <a:r>
              <a:rPr lang="it-IT" sz="1800" u="sng" dirty="0" smtClean="0">
                <a:effectLst/>
              </a:rPr>
              <a:t> </a:t>
            </a:r>
            <a:r>
              <a:rPr lang="it-IT" sz="1800" u="sng" dirty="0" err="1" smtClean="0">
                <a:effectLst/>
              </a:rPr>
              <a:t>for</a:t>
            </a:r>
            <a:r>
              <a:rPr lang="it-IT" sz="1800" u="sng" dirty="0" smtClean="0">
                <a:effectLst/>
              </a:rPr>
              <a:t> </a:t>
            </a:r>
            <a:r>
              <a:rPr lang="it-IT" sz="1800" u="sng" dirty="0" err="1" smtClean="0">
                <a:effectLst/>
              </a:rPr>
              <a:t>Graduates</a:t>
            </a:r>
            <a:r>
              <a:rPr lang="it-IT" sz="1800" dirty="0" smtClean="0">
                <a:effectLst/>
              </a:rPr>
              <a:t>   </a:t>
            </a:r>
            <a:r>
              <a:rPr lang="fr-FR" sz="1800" dirty="0" err="1" smtClean="0">
                <a:effectLst/>
              </a:rPr>
              <a:t>AlmaLaurea</a:t>
            </a:r>
            <a:r>
              <a:rPr lang="fr-FR" sz="1800" dirty="0" smtClean="0">
                <a:effectLst/>
              </a:rPr>
              <a:t> NEWS to </a:t>
            </a:r>
            <a:r>
              <a:rPr lang="fr-FR" sz="1800" dirty="0" err="1" smtClean="0">
                <a:effectLst/>
              </a:rPr>
              <a:t>provide</a:t>
            </a:r>
            <a:r>
              <a:rPr lang="fr-FR" sz="1800" dirty="0" smtClean="0">
                <a:effectLst/>
              </a:rPr>
              <a:t> information on </a:t>
            </a:r>
            <a:r>
              <a:rPr lang="fr-FR" sz="1800" dirty="0" err="1" smtClean="0">
                <a:effectLst/>
              </a:rPr>
              <a:t>university</a:t>
            </a:r>
            <a:r>
              <a:rPr lang="fr-FR" sz="1800" dirty="0" smtClean="0">
                <a:effectLst/>
              </a:rPr>
              <a:t> and labour </a:t>
            </a:r>
            <a:r>
              <a:rPr lang="fr-FR" sz="1800" dirty="0" err="1" smtClean="0">
                <a:effectLst/>
              </a:rPr>
              <a:t>market</a:t>
            </a:r>
            <a:endParaRPr lang="fr-FR" sz="1800" dirty="0" smtClean="0">
              <a:effectLst/>
            </a:endParaRPr>
          </a:p>
        </p:txBody>
      </p:sp>
      <p:sp>
        <p:nvSpPr>
          <p:cNvPr id="10" name="Segnaposto numero diapositiva 9"/>
          <p:cNvSpPr>
            <a:spLocks noGrp="1"/>
          </p:cNvSpPr>
          <p:nvPr>
            <p:ph type="sldNum" sz="quarter" idx="11"/>
          </p:nvPr>
        </p:nvSpPr>
        <p:spPr/>
        <p:txBody>
          <a:bodyPr/>
          <a:lstStyle/>
          <a:p>
            <a:pPr>
              <a:defRPr/>
            </a:pPr>
            <a:fld id="{E7AA14C7-5C3E-4FB7-BDAE-305BE1420987}" type="slidenum">
              <a:rPr lang="fr-FR" smtClean="0"/>
              <a:pPr>
                <a:defRPr/>
              </a:pPr>
              <a:t>30</a:t>
            </a:fld>
            <a:endParaRPr lang="fr-FR" dirty="0"/>
          </a:p>
        </p:txBody>
      </p:sp>
      <p:pic>
        <p:nvPicPr>
          <p:cNvPr id="8" name="Picture 2"/>
          <p:cNvPicPr>
            <a:picLocks noChangeAspect="1" noChangeArrowheads="1"/>
          </p:cNvPicPr>
          <p:nvPr/>
        </p:nvPicPr>
        <p:blipFill>
          <a:blip r:embed="rId4" cstate="print"/>
          <a:srcRect/>
          <a:stretch>
            <a:fillRect/>
          </a:stretch>
        </p:blipFill>
        <p:spPr bwMode="auto">
          <a:xfrm>
            <a:off x="3900488" y="1562100"/>
            <a:ext cx="4776787" cy="5000625"/>
          </a:xfrm>
          <a:prstGeom prst="rect">
            <a:avLst/>
          </a:prstGeom>
          <a:noFill/>
          <a:ln w="9525">
            <a:solidFill>
              <a:srgbClr val="FF0000"/>
            </a:solidFill>
            <a:miter lim="800000"/>
            <a:headEnd/>
            <a:tailEnd/>
          </a:ln>
        </p:spPr>
      </p:pic>
      <p:sp>
        <p:nvSpPr>
          <p:cNvPr id="9" name="CasellaDiTesto 8"/>
          <p:cNvSpPr txBox="1">
            <a:spLocks noChangeArrowheads="1"/>
          </p:cNvSpPr>
          <p:nvPr/>
        </p:nvSpPr>
        <p:spPr bwMode="auto">
          <a:xfrm>
            <a:off x="2724150" y="1295400"/>
            <a:ext cx="1944688" cy="179388"/>
          </a:xfrm>
          <a:prstGeom prst="rect">
            <a:avLst/>
          </a:prstGeom>
          <a:solidFill>
            <a:srgbClr val="FFC000"/>
          </a:solidFill>
          <a:ln w="9525">
            <a:noFill/>
            <a:miter lim="800000"/>
            <a:headEnd/>
            <a:tailEnd/>
          </a:ln>
        </p:spPr>
        <p:txBody>
          <a:bodyPr>
            <a:spAutoFit/>
          </a:bodyPr>
          <a:lstStyle/>
          <a:p>
            <a:pPr algn="ctr"/>
            <a:r>
              <a:rPr lang="fr-FR" sz="800">
                <a:solidFill>
                  <a:schemeClr val="bg1"/>
                </a:solidFill>
              </a:rPr>
              <a:t>ALMALAUREA NEWS-JOB</a:t>
            </a:r>
          </a:p>
        </p:txBody>
      </p:sp>
    </p:spTree>
  </p:cSld>
  <p:clrMapOvr>
    <a:masterClrMapping/>
  </p:clrMapOvr>
  <p:transition spd="med">
    <p:spli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3068960"/>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31</a:t>
            </a:fld>
            <a:endParaRPr lang="it-IT"/>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2"/>
          <p:cNvSpPr>
            <a:spLocks noGrp="1"/>
          </p:cNvSpPr>
          <p:nvPr>
            <p:ph idx="1"/>
          </p:nvPr>
        </p:nvSpPr>
        <p:spPr>
          <a:xfrm>
            <a:off x="101600" y="1168772"/>
            <a:ext cx="8940800" cy="5428580"/>
          </a:xfrm>
          <a:ln>
            <a:solidFill>
              <a:schemeClr val="bg1"/>
            </a:solidFill>
          </a:ln>
        </p:spPr>
        <p:txBody>
          <a:bodyPr/>
          <a:lstStyle/>
          <a:p>
            <a:pPr eaLnBrk="1" hangingPunct="1">
              <a:lnSpc>
                <a:spcPct val="90000"/>
              </a:lnSpc>
              <a:spcAft>
                <a:spcPct val="20000"/>
              </a:spcAft>
            </a:pPr>
            <a:r>
              <a:rPr lang="en-US" sz="1800" b="1" dirty="0" smtClean="0"/>
              <a:t>Guidance services </a:t>
            </a:r>
            <a:r>
              <a:rPr lang="en-US" sz="1800" dirty="0" smtClean="0"/>
              <a:t>to enrolling students </a:t>
            </a:r>
            <a:endParaRPr lang="en-US" sz="1800" dirty="0" smtClean="0"/>
          </a:p>
          <a:p>
            <a:pPr lvl="1" eaLnBrk="1" hangingPunct="1">
              <a:lnSpc>
                <a:spcPct val="90000"/>
              </a:lnSpc>
              <a:spcAft>
                <a:spcPct val="20000"/>
              </a:spcAft>
            </a:pPr>
            <a:r>
              <a:rPr lang="fr-FR" sz="1600" b="1" dirty="0" err="1" smtClean="0">
                <a:hlinkClick r:id="rId2"/>
              </a:rPr>
              <a:t>AlmaOrièntati</a:t>
            </a:r>
            <a:r>
              <a:rPr lang="fr-FR" sz="1600" b="1" dirty="0" smtClean="0"/>
              <a:t>  </a:t>
            </a:r>
            <a:r>
              <a:rPr lang="fr-FR" sz="1600" dirty="0" smtClean="0"/>
              <a:t>–the </a:t>
            </a:r>
            <a:r>
              <a:rPr lang="fr-FR" sz="1600" dirty="0" err="1" smtClean="0"/>
              <a:t>higher</a:t>
            </a:r>
            <a:r>
              <a:rPr lang="fr-FR" sz="1600" dirty="0" smtClean="0"/>
              <a:t> </a:t>
            </a:r>
            <a:r>
              <a:rPr lang="fr-FR" sz="1600" dirty="0" err="1" smtClean="0"/>
              <a:t>education</a:t>
            </a:r>
            <a:r>
              <a:rPr lang="fr-FR" sz="1600" dirty="0" smtClean="0"/>
              <a:t> guidance </a:t>
            </a:r>
            <a:r>
              <a:rPr lang="fr-FR" sz="1600" dirty="0" err="1" smtClean="0"/>
              <a:t>tool</a:t>
            </a:r>
            <a:r>
              <a:rPr lang="fr-FR" sz="1600" dirty="0" smtClean="0"/>
              <a:t> </a:t>
            </a:r>
            <a:r>
              <a:rPr lang="fr-FR" sz="1600" dirty="0" err="1" smtClean="0"/>
              <a:t>aimed</a:t>
            </a:r>
            <a:r>
              <a:rPr lang="fr-FR" sz="1600" dirty="0" smtClean="0"/>
              <a:t> to </a:t>
            </a:r>
            <a:r>
              <a:rPr lang="fr-FR" sz="1600" dirty="0" err="1" smtClean="0"/>
              <a:t>assess</a:t>
            </a:r>
            <a:r>
              <a:rPr lang="fr-FR" sz="1600" dirty="0" smtClean="0"/>
              <a:t> </a:t>
            </a:r>
            <a:r>
              <a:rPr lang="fr-FR" sz="1600" dirty="0" err="1" smtClean="0"/>
              <a:t>students</a:t>
            </a:r>
            <a:r>
              <a:rPr lang="fr-FR" sz="1600" dirty="0" smtClean="0"/>
              <a:t> </a:t>
            </a:r>
            <a:r>
              <a:rPr lang="fr-FR" sz="1600" dirty="0" err="1" smtClean="0"/>
              <a:t>strenghts</a:t>
            </a:r>
            <a:r>
              <a:rPr lang="fr-FR" sz="1600" dirty="0" smtClean="0"/>
              <a:t>, </a:t>
            </a:r>
            <a:r>
              <a:rPr lang="fr-FR" sz="1600" dirty="0" err="1" smtClean="0"/>
              <a:t>helping</a:t>
            </a:r>
            <a:r>
              <a:rPr lang="fr-FR" sz="1600" dirty="0" smtClean="0"/>
              <a:t> in </a:t>
            </a:r>
            <a:r>
              <a:rPr lang="fr-FR" sz="1600" dirty="0" err="1" smtClean="0"/>
              <a:t>university</a:t>
            </a:r>
            <a:r>
              <a:rPr lang="fr-FR" sz="1600" dirty="0" smtClean="0"/>
              <a:t> </a:t>
            </a:r>
            <a:r>
              <a:rPr lang="fr-FR" sz="1600" dirty="0" err="1" smtClean="0"/>
              <a:t>choices</a:t>
            </a:r>
            <a:r>
              <a:rPr lang="fr-FR" sz="1600" dirty="0" smtClean="0"/>
              <a:t> and </a:t>
            </a:r>
            <a:r>
              <a:rPr lang="fr-FR" sz="1600" dirty="0" err="1" smtClean="0"/>
              <a:t>better</a:t>
            </a:r>
            <a:r>
              <a:rPr lang="fr-FR" sz="1600" dirty="0" smtClean="0"/>
              <a:t> </a:t>
            </a:r>
            <a:r>
              <a:rPr lang="fr-FR" sz="1600" dirty="0" err="1" smtClean="0"/>
              <a:t>understanding</a:t>
            </a:r>
            <a:r>
              <a:rPr lang="fr-FR" sz="1600" dirty="0" smtClean="0"/>
              <a:t> of </a:t>
            </a:r>
            <a:r>
              <a:rPr lang="fr-FR" sz="1600" dirty="0" smtClean="0"/>
              <a:t>labour </a:t>
            </a:r>
            <a:r>
              <a:rPr lang="fr-FR" sz="1600" dirty="0" err="1" smtClean="0"/>
              <a:t>market</a:t>
            </a:r>
            <a:r>
              <a:rPr lang="fr-FR" sz="1600" dirty="0" smtClean="0"/>
              <a:t> </a:t>
            </a:r>
            <a:endParaRPr lang="en-US" sz="1600" dirty="0" smtClean="0"/>
          </a:p>
          <a:p>
            <a:pPr eaLnBrk="1" hangingPunct="1">
              <a:lnSpc>
                <a:spcPct val="90000"/>
              </a:lnSpc>
              <a:spcAft>
                <a:spcPct val="20000"/>
              </a:spcAft>
            </a:pPr>
            <a:r>
              <a:rPr lang="en-US" sz="1800" b="1" dirty="0" smtClean="0"/>
              <a:t>Information</a:t>
            </a:r>
            <a:r>
              <a:rPr lang="en-US" sz="1800" dirty="0" smtClean="0"/>
              <a:t> about University’s internal and external effectiveness and efficiency aimed at enhancing quality assurance processes. </a:t>
            </a:r>
            <a:endParaRPr lang="en-GB" sz="1800" dirty="0" smtClean="0"/>
          </a:p>
          <a:p>
            <a:pPr lvl="1" eaLnBrk="1" hangingPunct="1">
              <a:lnSpc>
                <a:spcPct val="50000"/>
              </a:lnSpc>
              <a:spcBef>
                <a:spcPct val="30000"/>
              </a:spcBef>
              <a:spcAft>
                <a:spcPct val="20000"/>
              </a:spcAft>
            </a:pPr>
            <a:r>
              <a:rPr lang="en-GB" sz="1800" dirty="0" smtClean="0">
                <a:solidFill>
                  <a:srgbClr val="2D2D8A"/>
                </a:solidFill>
                <a:latin typeface="+mn-lt"/>
              </a:rPr>
              <a:t>Annual surveys</a:t>
            </a:r>
          </a:p>
          <a:p>
            <a:pPr lvl="1" eaLnBrk="1" hangingPunct="1">
              <a:lnSpc>
                <a:spcPct val="50000"/>
              </a:lnSpc>
              <a:spcBef>
                <a:spcPct val="30000"/>
              </a:spcBef>
              <a:spcAft>
                <a:spcPct val="20000"/>
              </a:spcAft>
            </a:pPr>
            <a:r>
              <a:rPr lang="en-GB" sz="1800" dirty="0" smtClean="0">
                <a:solidFill>
                  <a:srgbClr val="2D2D8A"/>
                </a:solidFill>
                <a:latin typeface="+mn-lt"/>
                <a:hlinkClick r:id="rId3"/>
              </a:rPr>
              <a:t>Graduates' Profile</a:t>
            </a:r>
            <a:endParaRPr lang="en-GB" sz="1800" dirty="0" smtClean="0">
              <a:solidFill>
                <a:srgbClr val="2D2D8A"/>
              </a:solidFill>
              <a:latin typeface="+mn-lt"/>
            </a:endParaRPr>
          </a:p>
          <a:p>
            <a:pPr lvl="1" eaLnBrk="1" hangingPunct="1">
              <a:lnSpc>
                <a:spcPct val="50000"/>
              </a:lnSpc>
              <a:spcBef>
                <a:spcPct val="30000"/>
              </a:spcBef>
              <a:spcAft>
                <a:spcPct val="20000"/>
              </a:spcAft>
            </a:pPr>
            <a:r>
              <a:rPr lang="en-GB" sz="1800" dirty="0" smtClean="0">
                <a:solidFill>
                  <a:srgbClr val="2D2D8A"/>
                </a:solidFill>
                <a:latin typeface="+mn-lt"/>
                <a:hlinkClick r:id="rId4"/>
              </a:rPr>
              <a:t>Graduates' Employment </a:t>
            </a:r>
            <a:r>
              <a:rPr lang="en-GB" sz="1800" dirty="0" smtClean="0">
                <a:solidFill>
                  <a:srgbClr val="2D2D8A"/>
                </a:solidFill>
                <a:latin typeface="+mn-lt"/>
                <a:hlinkClick r:id="rId4"/>
              </a:rPr>
              <a:t>Condition</a:t>
            </a:r>
            <a:endParaRPr lang="en-GB" sz="1800" dirty="0" smtClean="0">
              <a:solidFill>
                <a:srgbClr val="2D2D8A"/>
              </a:solidFill>
              <a:latin typeface="+mn-lt"/>
            </a:endParaRPr>
          </a:p>
          <a:p>
            <a:pPr lvl="1" eaLnBrk="1" hangingPunct="1">
              <a:lnSpc>
                <a:spcPct val="50000"/>
              </a:lnSpc>
              <a:spcBef>
                <a:spcPct val="30000"/>
              </a:spcBef>
              <a:spcAft>
                <a:spcPct val="20000"/>
              </a:spcAft>
              <a:buFontTx/>
              <a:buNone/>
            </a:pPr>
            <a:endParaRPr lang="en-GB" sz="1800" dirty="0" smtClean="0">
              <a:solidFill>
                <a:srgbClr val="2D2D8A"/>
              </a:solidFill>
              <a:latin typeface="+mn-lt"/>
            </a:endParaRPr>
          </a:p>
          <a:p>
            <a:pPr lvl="1" eaLnBrk="1" hangingPunct="1">
              <a:lnSpc>
                <a:spcPct val="50000"/>
              </a:lnSpc>
              <a:spcBef>
                <a:spcPct val="30000"/>
              </a:spcBef>
              <a:spcAft>
                <a:spcPct val="20000"/>
              </a:spcAft>
            </a:pPr>
            <a:r>
              <a:rPr lang="en-GB" sz="1800" dirty="0" smtClean="0">
                <a:solidFill>
                  <a:srgbClr val="2D2D8A"/>
                </a:solidFill>
                <a:latin typeface="+mn-lt"/>
              </a:rPr>
              <a:t>Other Publication</a:t>
            </a:r>
            <a:endParaRPr lang="en-GB" sz="1800" dirty="0" smtClean="0">
              <a:latin typeface="+mn-lt"/>
            </a:endParaRPr>
          </a:p>
          <a:p>
            <a:pPr lvl="1" eaLnBrk="1" hangingPunct="1">
              <a:lnSpc>
                <a:spcPct val="50000"/>
              </a:lnSpc>
              <a:spcBef>
                <a:spcPct val="30000"/>
              </a:spcBef>
              <a:spcAft>
                <a:spcPct val="20000"/>
              </a:spcAft>
            </a:pPr>
            <a:r>
              <a:rPr lang="en-GB" sz="1800" dirty="0" smtClean="0">
                <a:latin typeface="+mn-lt"/>
                <a:hlinkClick r:id="rId5"/>
              </a:rPr>
              <a:t>Working paper series</a:t>
            </a:r>
            <a:endParaRPr lang="en-GB" sz="1800" dirty="0" smtClean="0">
              <a:latin typeface="+mn-lt"/>
            </a:endParaRPr>
          </a:p>
          <a:p>
            <a:pPr lvl="1" eaLnBrk="1" hangingPunct="1">
              <a:lnSpc>
                <a:spcPct val="50000"/>
              </a:lnSpc>
              <a:spcBef>
                <a:spcPct val="30000"/>
              </a:spcBef>
              <a:spcAft>
                <a:spcPct val="20000"/>
              </a:spcAft>
            </a:pPr>
            <a:r>
              <a:rPr lang="en-GB" sz="1800" dirty="0" smtClean="0">
                <a:latin typeface="+mn-lt"/>
                <a:hlinkClick r:id="rId6"/>
              </a:rPr>
              <a:t>Publication</a:t>
            </a:r>
            <a:endParaRPr lang="en-GB" sz="1800" dirty="0" smtClean="0">
              <a:latin typeface="+mn-lt"/>
            </a:endParaRPr>
          </a:p>
          <a:p>
            <a:pPr lvl="1" eaLnBrk="1" hangingPunct="1">
              <a:lnSpc>
                <a:spcPct val="50000"/>
              </a:lnSpc>
              <a:spcBef>
                <a:spcPct val="30000"/>
              </a:spcBef>
              <a:spcAft>
                <a:spcPct val="20000"/>
              </a:spcAft>
              <a:buFontTx/>
              <a:buNone/>
            </a:pPr>
            <a:endParaRPr lang="en-GB" sz="1800" dirty="0" smtClean="0">
              <a:latin typeface="+mn-lt"/>
            </a:endParaRPr>
          </a:p>
          <a:p>
            <a:pPr eaLnBrk="1" hangingPunct="1">
              <a:lnSpc>
                <a:spcPct val="90000"/>
              </a:lnSpc>
              <a:spcAft>
                <a:spcPct val="20000"/>
              </a:spcAft>
            </a:pPr>
            <a:r>
              <a:rPr lang="en-GB" sz="1800" dirty="0" smtClean="0"/>
              <a:t>Availability of a complete archive of </a:t>
            </a:r>
            <a:r>
              <a:rPr lang="en-GB" sz="1800" b="1" dirty="0" smtClean="0"/>
              <a:t>graduates’ dissertation</a:t>
            </a:r>
          </a:p>
          <a:p>
            <a:pPr eaLnBrk="1" hangingPunct="1">
              <a:lnSpc>
                <a:spcPct val="90000"/>
              </a:lnSpc>
              <a:spcAft>
                <a:spcPct val="20000"/>
              </a:spcAft>
            </a:pPr>
            <a:r>
              <a:rPr lang="en-US" sz="1800" b="1" dirty="0" err="1" smtClean="0"/>
              <a:t>AlmaLaurea</a:t>
            </a:r>
            <a:r>
              <a:rPr lang="en-US" sz="1800" b="1" dirty="0" smtClean="0"/>
              <a:t> Desk </a:t>
            </a:r>
            <a:r>
              <a:rPr lang="en-US" sz="1800" dirty="0" smtClean="0"/>
              <a:t>for the monitoring and the promotion of direct relationships with local companies</a:t>
            </a:r>
            <a:endParaRPr lang="en-GB" sz="1800" dirty="0" smtClean="0"/>
          </a:p>
          <a:p>
            <a:pPr eaLnBrk="1" hangingPunct="1">
              <a:lnSpc>
                <a:spcPct val="90000"/>
              </a:lnSpc>
              <a:spcAft>
                <a:spcPct val="20000"/>
              </a:spcAft>
              <a:buNone/>
            </a:pPr>
            <a:endParaRPr lang="it-IT" dirty="0" smtClean="0"/>
          </a:p>
        </p:txBody>
      </p:sp>
      <p:sp>
        <p:nvSpPr>
          <p:cNvPr id="2" name="Titolo 1"/>
          <p:cNvSpPr>
            <a:spLocks noGrp="1"/>
          </p:cNvSpPr>
          <p:nvPr>
            <p:ph type="title"/>
          </p:nvPr>
        </p:nvSpPr>
        <p:spPr/>
        <p:txBody>
          <a:bodyPr/>
          <a:lstStyle/>
          <a:p>
            <a:r>
              <a:rPr lang="fr-FR" dirty="0" smtClean="0">
                <a:effectLst/>
              </a:rPr>
              <a:t>Services for </a:t>
            </a:r>
            <a:r>
              <a:rPr lang="fr-FR" dirty="0" err="1" smtClean="0">
                <a:effectLst/>
              </a:rPr>
              <a:t>Universities</a:t>
            </a:r>
            <a:endParaRPr lang="fr-FR" dirty="0">
              <a:effectLst/>
            </a:endParaRPr>
          </a:p>
        </p:txBody>
      </p:sp>
      <p:sp>
        <p:nvSpPr>
          <p:cNvPr id="5" name="Segnaposto numero diapositiva 4"/>
          <p:cNvSpPr>
            <a:spLocks noGrp="1"/>
          </p:cNvSpPr>
          <p:nvPr>
            <p:ph type="sldNum" sz="quarter" idx="11"/>
          </p:nvPr>
        </p:nvSpPr>
        <p:spPr/>
        <p:txBody>
          <a:bodyPr/>
          <a:lstStyle/>
          <a:p>
            <a:pPr>
              <a:defRPr/>
            </a:pPr>
            <a:fld id="{E7AA14C7-5C3E-4FB7-BDAE-305BE1420987}" type="slidenum">
              <a:rPr lang="fr-FR" smtClean="0"/>
              <a:pPr>
                <a:defRPr/>
              </a:pPr>
              <a:t>32</a:t>
            </a:fld>
            <a:endParaRPr lang="fr-FR" dirty="0"/>
          </a:p>
        </p:txBody>
      </p:sp>
    </p:spTree>
  </p:cSld>
  <p:clrMapOvr>
    <a:masterClrMapping/>
  </p:clrMapOvr>
  <p:transition spd="med">
    <p:spli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3429000"/>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33</a:t>
            </a:fld>
            <a:endParaRPr lang="it-IT"/>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egnaposto contenuto 2"/>
          <p:cNvSpPr>
            <a:spLocks noGrp="1"/>
          </p:cNvSpPr>
          <p:nvPr>
            <p:ph idx="1"/>
          </p:nvPr>
        </p:nvSpPr>
        <p:spPr>
          <a:xfrm>
            <a:off x="101600" y="1168772"/>
            <a:ext cx="8940800" cy="5428580"/>
          </a:xfrm>
        </p:spPr>
        <p:txBody>
          <a:bodyPr/>
          <a:lstStyle/>
          <a:p>
            <a:r>
              <a:rPr lang="en-US" b="1" dirty="0" smtClean="0">
                <a:latin typeface="+mj-lt"/>
              </a:rPr>
              <a:t>Search for the Graduate</a:t>
            </a:r>
          </a:p>
          <a:p>
            <a:pPr lvl="1">
              <a:buFont typeface="Wingdings" pitchFamily="2" charset="2"/>
              <a:buChar char="Ø"/>
            </a:pPr>
            <a:r>
              <a:rPr lang="en-US" dirty="0" smtClean="0">
                <a:latin typeface="+mj-lt"/>
              </a:rPr>
              <a:t>110 information items recorded immediately before they finished their studies. </a:t>
            </a:r>
          </a:p>
          <a:p>
            <a:pPr lvl="1">
              <a:buFont typeface="Wingdings" pitchFamily="2" charset="2"/>
              <a:buChar char="Ø"/>
            </a:pPr>
            <a:r>
              <a:rPr lang="en-US" dirty="0" smtClean="0">
                <a:latin typeface="+mj-lt"/>
              </a:rPr>
              <a:t>Additional information updates made directly by graduates on work experiences after graduation </a:t>
            </a:r>
          </a:p>
          <a:p>
            <a:r>
              <a:rPr lang="en-US" b="1" dirty="0" smtClean="0">
                <a:latin typeface="+mj-lt"/>
              </a:rPr>
              <a:t>ALMALAUREA desk </a:t>
            </a:r>
            <a:r>
              <a:rPr lang="en-US" dirty="0" smtClean="0">
                <a:latin typeface="+mj-lt"/>
              </a:rPr>
              <a:t>for database queries support, retrieval and selection of the required profiles </a:t>
            </a:r>
          </a:p>
          <a:p>
            <a:r>
              <a:rPr lang="en-US" b="1" dirty="0" smtClean="0">
                <a:latin typeface="+mj-lt"/>
              </a:rPr>
              <a:t>Candidate pre-screening service </a:t>
            </a:r>
            <a:r>
              <a:rPr lang="en-US" dirty="0" smtClean="0">
                <a:latin typeface="+mj-lt"/>
              </a:rPr>
              <a:t>to reduce employers time in personnel recruitment</a:t>
            </a:r>
          </a:p>
          <a:p>
            <a:r>
              <a:rPr lang="en-US" b="1" dirty="0" smtClean="0">
                <a:latin typeface="+mj-lt"/>
              </a:rPr>
              <a:t>Publication of job and internships postings </a:t>
            </a:r>
            <a:r>
              <a:rPr lang="en-US" dirty="0" smtClean="0">
                <a:latin typeface="+mj-lt"/>
              </a:rPr>
              <a:t>on the ALMALAUREA website and candidate CVs delivery</a:t>
            </a:r>
          </a:p>
          <a:p>
            <a:endParaRPr lang="en-US" dirty="0" smtClean="0"/>
          </a:p>
          <a:p>
            <a:pPr>
              <a:buNone/>
            </a:pPr>
            <a:endParaRPr lang="it-IT" dirty="0" smtClean="0"/>
          </a:p>
        </p:txBody>
      </p:sp>
      <p:sp>
        <p:nvSpPr>
          <p:cNvPr id="6" name="Titolo 1"/>
          <p:cNvSpPr>
            <a:spLocks noGrp="1"/>
          </p:cNvSpPr>
          <p:nvPr>
            <p:ph type="title"/>
          </p:nvPr>
        </p:nvSpPr>
        <p:spPr/>
        <p:txBody>
          <a:bodyPr/>
          <a:lstStyle/>
          <a:p>
            <a:r>
              <a:rPr lang="fr-FR" dirty="0" smtClean="0">
                <a:solidFill>
                  <a:srgbClr val="2D2D8A"/>
                </a:solidFill>
                <a:effectLst/>
                <a:latin typeface="+mn-lt"/>
              </a:rPr>
              <a:t>Services for Business</a:t>
            </a:r>
            <a:r>
              <a:rPr lang="fr-FR" sz="2000" dirty="0" smtClean="0">
                <a:effectLst/>
                <a:latin typeface="+mn-lt"/>
              </a:rPr>
              <a:t>		</a:t>
            </a:r>
            <a:r>
              <a:rPr lang="fr-FR" sz="2000" dirty="0" smtClean="0">
                <a:effectLst/>
              </a:rPr>
              <a:t>	</a:t>
            </a:r>
            <a:endParaRPr lang="it-IT" dirty="0" smtClean="0">
              <a:effectLst/>
            </a:endParaRPr>
          </a:p>
        </p:txBody>
      </p:sp>
      <p:sp>
        <p:nvSpPr>
          <p:cNvPr id="4" name="Segnaposto numero diapositiva 3"/>
          <p:cNvSpPr>
            <a:spLocks noGrp="1"/>
          </p:cNvSpPr>
          <p:nvPr>
            <p:ph type="sldNum" sz="quarter" idx="11"/>
          </p:nvPr>
        </p:nvSpPr>
        <p:spPr/>
        <p:txBody>
          <a:bodyPr/>
          <a:lstStyle/>
          <a:p>
            <a:pPr>
              <a:defRPr/>
            </a:pPr>
            <a:fld id="{E7AA14C7-5C3E-4FB7-BDAE-305BE1420987}" type="slidenum">
              <a:rPr lang="fr-FR" smtClean="0"/>
              <a:pPr>
                <a:defRPr/>
              </a:pPr>
              <a:t>34</a:t>
            </a:fld>
            <a:endParaRPr lang="fr-FR" dirty="0"/>
          </a:p>
        </p:txBody>
      </p:sp>
    </p:spTree>
  </p:cSld>
  <p:clrMapOvr>
    <a:masterClrMapping/>
  </p:clrMapOvr>
  <p:transition spd="med">
    <p:spli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2"/>
          <p:cNvSpPr>
            <a:spLocks noGrp="1"/>
          </p:cNvSpPr>
          <p:nvPr>
            <p:ph idx="1"/>
          </p:nvPr>
        </p:nvSpPr>
        <p:spPr>
          <a:xfrm>
            <a:off x="101600" y="1844824"/>
            <a:ext cx="8940800" cy="5428580"/>
          </a:xfrm>
        </p:spPr>
        <p:txBody>
          <a:bodyPr/>
          <a:lstStyle/>
          <a:p>
            <a:pPr>
              <a:buNone/>
            </a:pPr>
            <a:r>
              <a:rPr lang="en-US" sz="1800" b="1" dirty="0" err="1" smtClean="0"/>
              <a:t>AlmaDiploma</a:t>
            </a:r>
            <a:endParaRPr lang="en-US" sz="1800" b="1" dirty="0" smtClean="0"/>
          </a:p>
          <a:p>
            <a:pPr>
              <a:buNone/>
            </a:pPr>
            <a:r>
              <a:rPr lang="en-US" sz="1800" dirty="0" smtClean="0"/>
              <a:t> </a:t>
            </a:r>
          </a:p>
          <a:p>
            <a:r>
              <a:rPr lang="en-US" dirty="0" smtClean="0">
                <a:latin typeface="+mj-lt"/>
              </a:rPr>
              <a:t>Provide tools for </a:t>
            </a:r>
            <a:r>
              <a:rPr lang="en-US" b="1" dirty="0" smtClean="0">
                <a:latin typeface="+mj-lt"/>
              </a:rPr>
              <a:t>secondary school</a:t>
            </a:r>
            <a:r>
              <a:rPr lang="en-US" dirty="0" smtClean="0">
                <a:latin typeface="+mj-lt"/>
              </a:rPr>
              <a:t> degrees evaluation and self-evaluation</a:t>
            </a:r>
          </a:p>
          <a:p>
            <a:endParaRPr lang="en-US" dirty="0" smtClean="0">
              <a:latin typeface="+mj-lt"/>
            </a:endParaRPr>
          </a:p>
          <a:p>
            <a:r>
              <a:rPr lang="en-US" dirty="0" smtClean="0">
                <a:latin typeface="+mj-lt"/>
              </a:rPr>
              <a:t>Assess both internal and external education effectiveness and efficiency in the member secondary education institutes</a:t>
            </a:r>
          </a:p>
          <a:p>
            <a:pPr>
              <a:buNone/>
            </a:pPr>
            <a:endParaRPr lang="en-US" dirty="0" smtClean="0">
              <a:latin typeface="+mj-lt"/>
            </a:endParaRPr>
          </a:p>
          <a:p>
            <a:r>
              <a:rPr lang="en-US" dirty="0" smtClean="0">
                <a:latin typeface="+mj-lt"/>
              </a:rPr>
              <a:t>Supply useful information for curricular planning and post graduates’ education supply</a:t>
            </a:r>
          </a:p>
          <a:p>
            <a:pPr>
              <a:buNone/>
            </a:pPr>
            <a:endParaRPr lang="en-US" dirty="0" smtClean="0">
              <a:latin typeface="+mj-lt"/>
            </a:endParaRPr>
          </a:p>
          <a:p>
            <a:r>
              <a:rPr lang="en-US" dirty="0" smtClean="0">
                <a:latin typeface="+mj-lt"/>
              </a:rPr>
              <a:t>  eases graduates’ job insertion in the </a:t>
            </a:r>
            <a:r>
              <a:rPr lang="en-US" dirty="0" err="1" smtClean="0">
                <a:latin typeface="+mj-lt"/>
              </a:rPr>
              <a:t>labour</a:t>
            </a:r>
            <a:r>
              <a:rPr lang="en-US" dirty="0" smtClean="0">
                <a:latin typeface="+mj-lt"/>
              </a:rPr>
              <a:t> market</a:t>
            </a:r>
          </a:p>
          <a:p>
            <a:pPr>
              <a:buNone/>
            </a:pPr>
            <a:endParaRPr lang="it-IT" dirty="0"/>
          </a:p>
        </p:txBody>
      </p:sp>
      <p:sp>
        <p:nvSpPr>
          <p:cNvPr id="4" name="Titolo 1"/>
          <p:cNvSpPr>
            <a:spLocks noGrp="1"/>
          </p:cNvSpPr>
          <p:nvPr>
            <p:ph type="title"/>
          </p:nvPr>
        </p:nvSpPr>
        <p:spPr/>
        <p:txBody>
          <a:bodyPr/>
          <a:lstStyle/>
          <a:p>
            <a:r>
              <a:rPr lang="en-US" sz="2000" dirty="0" err="1" smtClean="0">
                <a:solidFill>
                  <a:schemeClr val="accent6"/>
                </a:solidFill>
                <a:effectLst/>
              </a:rPr>
              <a:t>AlmaDiploma</a:t>
            </a:r>
            <a:r>
              <a:rPr lang="it-IT" sz="2000" dirty="0" smtClean="0">
                <a:solidFill>
                  <a:schemeClr val="accent6"/>
                </a:solidFill>
                <a:effectLst/>
              </a:rPr>
              <a:t>: a </a:t>
            </a:r>
            <a:r>
              <a:rPr lang="it-IT" sz="2000" dirty="0" err="1" smtClean="0">
                <a:solidFill>
                  <a:schemeClr val="accent6"/>
                </a:solidFill>
                <a:effectLst/>
              </a:rPr>
              <a:t>tool</a:t>
            </a:r>
            <a:r>
              <a:rPr lang="it-IT" sz="2000" dirty="0" smtClean="0">
                <a:solidFill>
                  <a:schemeClr val="accent6"/>
                </a:solidFill>
                <a:effectLst/>
              </a:rPr>
              <a:t> </a:t>
            </a:r>
            <a:r>
              <a:rPr lang="it-IT" sz="2000" dirty="0" err="1" smtClean="0">
                <a:solidFill>
                  <a:schemeClr val="accent6"/>
                </a:solidFill>
                <a:effectLst/>
              </a:rPr>
              <a:t>for</a:t>
            </a:r>
            <a:r>
              <a:rPr lang="it-IT" sz="2000" dirty="0" smtClean="0">
                <a:solidFill>
                  <a:schemeClr val="accent6"/>
                </a:solidFill>
                <a:effectLst/>
              </a:rPr>
              <a:t> the </a:t>
            </a:r>
            <a:r>
              <a:rPr lang="it-IT" sz="2000" dirty="0" err="1" smtClean="0">
                <a:solidFill>
                  <a:schemeClr val="accent6"/>
                </a:solidFill>
                <a:effectLst/>
              </a:rPr>
              <a:t>assessment</a:t>
            </a:r>
            <a:r>
              <a:rPr lang="it-IT" sz="2000" dirty="0" smtClean="0">
                <a:solidFill>
                  <a:schemeClr val="accent6"/>
                </a:solidFill>
                <a:effectLst/>
              </a:rPr>
              <a:t> </a:t>
            </a:r>
            <a:r>
              <a:rPr lang="it-IT" sz="2000" dirty="0" err="1" smtClean="0">
                <a:solidFill>
                  <a:schemeClr val="accent6"/>
                </a:solidFill>
                <a:effectLst/>
              </a:rPr>
              <a:t>of</a:t>
            </a:r>
            <a:r>
              <a:rPr lang="it-IT" sz="2000" dirty="0" smtClean="0">
                <a:solidFill>
                  <a:schemeClr val="accent6"/>
                </a:solidFill>
                <a:effectLst/>
              </a:rPr>
              <a:t> </a:t>
            </a:r>
            <a:r>
              <a:rPr lang="it-IT" sz="2000" i="1" dirty="0" err="1" smtClean="0">
                <a:solidFill>
                  <a:schemeClr val="accent6"/>
                </a:solidFill>
                <a:effectLst/>
              </a:rPr>
              <a:t>secondary</a:t>
            </a:r>
            <a:r>
              <a:rPr lang="it-IT" sz="2000" i="1" dirty="0" smtClean="0">
                <a:solidFill>
                  <a:schemeClr val="accent6"/>
                </a:solidFill>
                <a:effectLst/>
              </a:rPr>
              <a:t> </a:t>
            </a:r>
            <a:r>
              <a:rPr lang="it-IT" sz="2000" i="1" dirty="0" err="1" smtClean="0">
                <a:solidFill>
                  <a:schemeClr val="accent6"/>
                </a:solidFill>
                <a:effectLst/>
              </a:rPr>
              <a:t>school</a:t>
            </a:r>
            <a:r>
              <a:rPr lang="it-IT" sz="2000" i="1" dirty="0" smtClean="0">
                <a:solidFill>
                  <a:schemeClr val="accent6"/>
                </a:solidFill>
                <a:effectLst/>
              </a:rPr>
              <a:t> system </a:t>
            </a:r>
            <a:r>
              <a:rPr lang="it-IT" sz="2000" dirty="0" smtClean="0">
                <a:solidFill>
                  <a:schemeClr val="accent6"/>
                </a:solidFill>
                <a:effectLst/>
              </a:rPr>
              <a:t>and </a:t>
            </a:r>
            <a:r>
              <a:rPr lang="it-IT" sz="2000" i="1" dirty="0" smtClean="0">
                <a:solidFill>
                  <a:schemeClr val="accent6"/>
                </a:solidFill>
                <a:effectLst/>
              </a:rPr>
              <a:t>career </a:t>
            </a:r>
            <a:r>
              <a:rPr lang="it-IT" sz="2000" i="1" dirty="0" err="1" smtClean="0">
                <a:solidFill>
                  <a:schemeClr val="accent6"/>
                </a:solidFill>
                <a:effectLst/>
              </a:rPr>
              <a:t>guidance</a:t>
            </a:r>
            <a:r>
              <a:rPr lang="it-IT" sz="2000" i="1" dirty="0" smtClean="0">
                <a:solidFill>
                  <a:schemeClr val="accent6"/>
                </a:solidFill>
                <a:effectLst/>
              </a:rPr>
              <a:t>  </a:t>
            </a:r>
            <a:endParaRPr lang="it-IT" sz="2000" i="1" dirty="0">
              <a:solidFill>
                <a:schemeClr val="accent6"/>
              </a:solidFill>
              <a:effectLst/>
            </a:endParaRPr>
          </a:p>
        </p:txBody>
      </p:sp>
      <p:sp>
        <p:nvSpPr>
          <p:cNvPr id="7" name="Segnaposto numero diapositiva 6"/>
          <p:cNvSpPr>
            <a:spLocks noGrp="1"/>
          </p:cNvSpPr>
          <p:nvPr>
            <p:ph type="sldNum" sz="quarter" idx="11"/>
          </p:nvPr>
        </p:nvSpPr>
        <p:spPr/>
        <p:txBody>
          <a:bodyPr/>
          <a:lstStyle/>
          <a:p>
            <a:pPr>
              <a:defRPr/>
            </a:pPr>
            <a:fld id="{E7AA14C7-5C3E-4FB7-BDAE-305BE1420987}" type="slidenum">
              <a:rPr lang="fr-FR" smtClean="0"/>
              <a:pPr>
                <a:defRPr/>
              </a:pPr>
              <a:t>35</a:t>
            </a:fld>
            <a:endParaRPr lang="fr-FR" dirty="0"/>
          </a:p>
        </p:txBody>
      </p:sp>
      <p:sp>
        <p:nvSpPr>
          <p:cNvPr id="6" name="CasellaDiTesto 5"/>
          <p:cNvSpPr txBox="1"/>
          <p:nvPr/>
        </p:nvSpPr>
        <p:spPr>
          <a:xfrm>
            <a:off x="735052" y="973177"/>
            <a:ext cx="7134152" cy="707886"/>
          </a:xfrm>
          <a:prstGeom prst="rect">
            <a:avLst/>
          </a:prstGeom>
          <a:solidFill>
            <a:srgbClr val="FFC000"/>
          </a:solidFill>
          <a:ln>
            <a:solidFill>
              <a:schemeClr val="accent6"/>
            </a:solidFill>
          </a:ln>
        </p:spPr>
        <p:txBody>
          <a:bodyPr wrap="square" rtlCol="0">
            <a:spAutoFit/>
          </a:bodyPr>
          <a:lstStyle/>
          <a:p>
            <a:pPr algn="ctr"/>
            <a:r>
              <a:rPr lang="it-IT" sz="2000" dirty="0" smtClean="0">
                <a:solidFill>
                  <a:srgbClr val="000099"/>
                </a:solidFill>
                <a:latin typeface="+mj-lt"/>
              </a:rPr>
              <a:t>The </a:t>
            </a:r>
            <a:r>
              <a:rPr lang="it-IT" sz="2000" dirty="0" err="1" smtClean="0">
                <a:solidFill>
                  <a:srgbClr val="000099"/>
                </a:solidFill>
                <a:latin typeface="+mj-lt"/>
              </a:rPr>
              <a:t>same</a:t>
            </a:r>
            <a:r>
              <a:rPr lang="it-IT" sz="2000" dirty="0" smtClean="0">
                <a:solidFill>
                  <a:srgbClr val="000099"/>
                </a:solidFill>
                <a:latin typeface="+mj-lt"/>
              </a:rPr>
              <a:t> System and relative </a:t>
            </a:r>
            <a:r>
              <a:rPr lang="it-IT" sz="2000" dirty="0" err="1" smtClean="0">
                <a:solidFill>
                  <a:srgbClr val="000099"/>
                </a:solidFill>
                <a:latin typeface="+mj-lt"/>
              </a:rPr>
              <a:t>Services</a:t>
            </a:r>
            <a:r>
              <a:rPr lang="it-IT" sz="2000" dirty="0" smtClean="0">
                <a:solidFill>
                  <a:srgbClr val="000099"/>
                </a:solidFill>
                <a:latin typeface="+mj-lt"/>
              </a:rPr>
              <a:t> </a:t>
            </a:r>
            <a:r>
              <a:rPr lang="it-IT" sz="2000" dirty="0" err="1" smtClean="0">
                <a:solidFill>
                  <a:srgbClr val="000099"/>
                </a:solidFill>
                <a:latin typeface="+mj-lt"/>
              </a:rPr>
              <a:t>provided</a:t>
            </a:r>
            <a:r>
              <a:rPr lang="it-IT" sz="2000" dirty="0" smtClean="0">
                <a:solidFill>
                  <a:srgbClr val="000099"/>
                </a:solidFill>
                <a:latin typeface="+mj-lt"/>
              </a:rPr>
              <a:t> </a:t>
            </a:r>
            <a:r>
              <a:rPr lang="it-IT" sz="2000" dirty="0" err="1" smtClean="0">
                <a:solidFill>
                  <a:srgbClr val="000099"/>
                </a:solidFill>
                <a:latin typeface="+mj-lt"/>
              </a:rPr>
              <a:t>by</a:t>
            </a:r>
            <a:r>
              <a:rPr lang="it-IT" sz="2000" dirty="0" smtClean="0">
                <a:solidFill>
                  <a:srgbClr val="000099"/>
                </a:solidFill>
                <a:latin typeface="+mj-lt"/>
              </a:rPr>
              <a:t> </a:t>
            </a:r>
            <a:r>
              <a:rPr lang="it-IT" sz="2000" dirty="0" err="1" smtClean="0">
                <a:solidFill>
                  <a:srgbClr val="000099"/>
                </a:solidFill>
                <a:latin typeface="+mj-lt"/>
              </a:rPr>
              <a:t>AlmaLaurea</a:t>
            </a:r>
            <a:r>
              <a:rPr lang="it-IT" sz="2000" dirty="0" smtClean="0">
                <a:solidFill>
                  <a:srgbClr val="000099"/>
                </a:solidFill>
                <a:latin typeface="+mj-lt"/>
              </a:rPr>
              <a:t> are </a:t>
            </a:r>
            <a:r>
              <a:rPr lang="it-IT" sz="2000" dirty="0" err="1" smtClean="0">
                <a:solidFill>
                  <a:srgbClr val="000099"/>
                </a:solidFill>
                <a:latin typeface="+mj-lt"/>
              </a:rPr>
              <a:t>replicable</a:t>
            </a:r>
            <a:r>
              <a:rPr lang="it-IT" sz="2000" dirty="0" smtClean="0">
                <a:solidFill>
                  <a:srgbClr val="000099"/>
                </a:solidFill>
                <a:latin typeface="+mj-lt"/>
              </a:rPr>
              <a:t> at </a:t>
            </a:r>
            <a:r>
              <a:rPr lang="it-IT" sz="2000" dirty="0" err="1" smtClean="0">
                <a:solidFill>
                  <a:srgbClr val="000099"/>
                </a:solidFill>
                <a:latin typeface="+mj-lt"/>
              </a:rPr>
              <a:t>secondary</a:t>
            </a:r>
            <a:r>
              <a:rPr lang="it-IT" sz="2000" dirty="0" smtClean="0">
                <a:solidFill>
                  <a:srgbClr val="000099"/>
                </a:solidFill>
                <a:latin typeface="+mj-lt"/>
              </a:rPr>
              <a:t> </a:t>
            </a:r>
            <a:r>
              <a:rPr lang="it-IT" sz="2000" dirty="0" err="1" smtClean="0">
                <a:solidFill>
                  <a:srgbClr val="000099"/>
                </a:solidFill>
                <a:latin typeface="+mj-lt"/>
              </a:rPr>
              <a:t>school</a:t>
            </a:r>
            <a:r>
              <a:rPr lang="it-IT" sz="2000" dirty="0" smtClean="0">
                <a:solidFill>
                  <a:srgbClr val="000099"/>
                </a:solidFill>
                <a:latin typeface="+mj-lt"/>
              </a:rPr>
              <a:t> </a:t>
            </a:r>
            <a:r>
              <a:rPr lang="it-IT" sz="2000" dirty="0" err="1" smtClean="0">
                <a:solidFill>
                  <a:srgbClr val="000099"/>
                </a:solidFill>
                <a:latin typeface="+mj-lt"/>
              </a:rPr>
              <a:t>level</a:t>
            </a:r>
            <a:endParaRPr lang="it-IT" sz="2000" dirty="0" smtClean="0">
              <a:solidFill>
                <a:srgbClr val="000099"/>
              </a:solidFill>
              <a:latin typeface="+mj-lt"/>
            </a:endParaRPr>
          </a:p>
        </p:txBody>
      </p:sp>
    </p:spTree>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wipe(down)">
                                      <p:cBhvr>
                                        <p:cTn id="10" dur="500"/>
                                        <p:tgtEl>
                                          <p:spTgt spid="5">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wipe(down)">
                                      <p:cBhvr>
                                        <p:cTn id="13" dur="500"/>
                                        <p:tgtEl>
                                          <p:spTgt spid="5">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wipe(down)">
                                      <p:cBhvr>
                                        <p:cTn id="16" dur="500"/>
                                        <p:tgtEl>
                                          <p:spTgt spid="5">
                                            <p:txEl>
                                              <p:pRg st="4" end="4"/>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Effect transition="in" filter="wipe(down)">
                                      <p:cBhvr>
                                        <p:cTn id="19" dur="500"/>
                                        <p:tgtEl>
                                          <p:spTgt spid="5">
                                            <p:txEl>
                                              <p:pRg st="6" end="6"/>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5">
                                            <p:txEl>
                                              <p:pRg st="8" end="8"/>
                                            </p:txEl>
                                          </p:spTgt>
                                        </p:tgtEl>
                                        <p:attrNameLst>
                                          <p:attrName>style.visibility</p:attrName>
                                        </p:attrNameLst>
                                      </p:cBhvr>
                                      <p:to>
                                        <p:strVal val="visible"/>
                                      </p:to>
                                    </p:set>
                                    <p:animEffect transition="in" filter="wipe(down)">
                                      <p:cBhvr>
                                        <p:cTn id="22"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4077072"/>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36</a:t>
            </a:fld>
            <a:endParaRPr lang="it-IT"/>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03200" y="1268760"/>
            <a:ext cx="8940800" cy="5428580"/>
          </a:xfrm>
        </p:spPr>
        <p:txBody>
          <a:bodyPr/>
          <a:lstStyle/>
          <a:p>
            <a:pPr eaLnBrk="1" hangingPunct="1">
              <a:buNone/>
            </a:pPr>
            <a:r>
              <a:rPr lang="en-GB" sz="2000" dirty="0" err="1" smtClean="0"/>
              <a:t>AlmaLaurea</a:t>
            </a:r>
            <a:r>
              <a:rPr lang="en-GB" sz="2000" dirty="0" smtClean="0"/>
              <a:t> commitment: </a:t>
            </a:r>
          </a:p>
          <a:p>
            <a:pPr eaLnBrk="1" hangingPunct="1">
              <a:buNone/>
            </a:pPr>
            <a:endParaRPr lang="en-GB" sz="2000" dirty="0" smtClean="0"/>
          </a:p>
          <a:p>
            <a:pPr eaLnBrk="1" hangingPunct="1">
              <a:buNone/>
            </a:pPr>
            <a:r>
              <a:rPr lang="en-GB" sz="2400" i="1" dirty="0" smtClean="0">
                <a:solidFill>
                  <a:srgbClr val="FF0000"/>
                </a:solidFill>
              </a:rPr>
              <a:t>“enforcing know how provision to local governments and universities for the governance of HE system and labour market; enhancing the linkages between HE, economy and society; innovating the HE system; cooperating in developing better conditions in labour markets and society”</a:t>
            </a:r>
          </a:p>
          <a:p>
            <a:pPr>
              <a:buNone/>
            </a:pPr>
            <a:endParaRPr lang="en-GB" sz="2000" dirty="0"/>
          </a:p>
        </p:txBody>
      </p:sp>
      <p:sp>
        <p:nvSpPr>
          <p:cNvPr id="2" name="Titolo 1"/>
          <p:cNvSpPr>
            <a:spLocks noGrp="1"/>
          </p:cNvSpPr>
          <p:nvPr>
            <p:ph type="title"/>
          </p:nvPr>
        </p:nvSpPr>
        <p:spPr/>
        <p:txBody>
          <a:bodyPr/>
          <a:lstStyle/>
          <a:p>
            <a:r>
              <a:rPr lang="it-IT" dirty="0" smtClean="0">
                <a:effectLst/>
              </a:rPr>
              <a:t>International </a:t>
            </a:r>
            <a:r>
              <a:rPr lang="it-IT" dirty="0" err="1" smtClean="0">
                <a:effectLst/>
              </a:rPr>
              <a:t>Cooperation</a:t>
            </a:r>
            <a:endParaRPr lang="fr-FR" dirty="0">
              <a:effectLst/>
            </a:endParaRPr>
          </a:p>
        </p:txBody>
      </p:sp>
      <p:sp>
        <p:nvSpPr>
          <p:cNvPr id="4" name="Segnaposto numero diapositiva 3"/>
          <p:cNvSpPr>
            <a:spLocks noGrp="1"/>
          </p:cNvSpPr>
          <p:nvPr>
            <p:ph type="sldNum" sz="quarter" idx="11"/>
          </p:nvPr>
        </p:nvSpPr>
        <p:spPr/>
        <p:txBody>
          <a:bodyPr/>
          <a:lstStyle/>
          <a:p>
            <a:pPr>
              <a:defRPr/>
            </a:pPr>
            <a:fld id="{E7AA14C7-5C3E-4FB7-BDAE-305BE1420987}" type="slidenum">
              <a:rPr lang="fr-FR" smtClean="0"/>
              <a:pPr>
                <a:defRPr/>
              </a:pPr>
              <a:t>37</a:t>
            </a:fld>
            <a:endParaRPr lang="fr-FR" dirty="0"/>
          </a:p>
        </p:txBody>
      </p:sp>
    </p:spTree>
  </p:cSld>
  <p:clrMapOvr>
    <a:masterClrMapping/>
  </p:clrMapOvr>
  <p:transition spd="med">
    <p:spli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01600" y="1916832"/>
            <a:ext cx="8940800" cy="3168352"/>
          </a:xfrm>
        </p:spPr>
        <p:txBody>
          <a:bodyPr/>
          <a:lstStyle/>
          <a:p>
            <a:pPr eaLnBrk="1" hangingPunct="1">
              <a:spcAft>
                <a:spcPts val="1800"/>
              </a:spcAft>
            </a:pPr>
            <a:r>
              <a:rPr lang="en-GB" sz="2400" dirty="0" smtClean="0"/>
              <a:t>diffusion of </a:t>
            </a:r>
            <a:r>
              <a:rPr lang="en-GB" sz="2400" dirty="0" err="1" smtClean="0"/>
              <a:t>AlmaLaurea</a:t>
            </a:r>
            <a:r>
              <a:rPr lang="en-GB" sz="2400" dirty="0" smtClean="0"/>
              <a:t> experiences and best practices in European and international context;</a:t>
            </a:r>
          </a:p>
          <a:p>
            <a:pPr eaLnBrk="1" hangingPunct="1">
              <a:spcAft>
                <a:spcPts val="1800"/>
              </a:spcAft>
            </a:pPr>
            <a:r>
              <a:rPr lang="en-GB" sz="2400" dirty="0" smtClean="0"/>
              <a:t>cooperation for graduates database’s planning in foreign countries according to local socio-economic environment and needs;</a:t>
            </a:r>
          </a:p>
          <a:p>
            <a:pPr eaLnBrk="1" hangingPunct="1">
              <a:spcAft>
                <a:spcPts val="1800"/>
              </a:spcAft>
            </a:pPr>
            <a:r>
              <a:rPr lang="en-GB" sz="2400" dirty="0" smtClean="0"/>
              <a:t>promotion of international networks of bodies and institutions with similar </a:t>
            </a:r>
            <a:r>
              <a:rPr lang="en-GB" sz="2400" dirty="0" smtClean="0"/>
              <a:t>competences.</a:t>
            </a:r>
            <a:endParaRPr lang="en-GB" sz="2400" dirty="0" smtClean="0"/>
          </a:p>
          <a:p>
            <a:pPr>
              <a:buNone/>
            </a:pPr>
            <a:endParaRPr lang="it-IT" dirty="0"/>
          </a:p>
        </p:txBody>
      </p:sp>
      <p:sp>
        <p:nvSpPr>
          <p:cNvPr id="5" name="Titolo 4"/>
          <p:cNvSpPr>
            <a:spLocks noGrp="1"/>
          </p:cNvSpPr>
          <p:nvPr>
            <p:ph type="title"/>
          </p:nvPr>
        </p:nvSpPr>
        <p:spPr/>
        <p:txBody>
          <a:bodyPr/>
          <a:lstStyle/>
          <a:p>
            <a:r>
              <a:rPr lang="it-IT" dirty="0" smtClean="0">
                <a:effectLst/>
              </a:rPr>
              <a:t>International </a:t>
            </a:r>
            <a:r>
              <a:rPr lang="it-IT" dirty="0" err="1" smtClean="0">
                <a:effectLst/>
              </a:rPr>
              <a:t>Cooperation</a:t>
            </a:r>
            <a:r>
              <a:rPr lang="it-IT" dirty="0" smtClean="0">
                <a:effectLst/>
              </a:rPr>
              <a:t> </a:t>
            </a:r>
            <a:r>
              <a:rPr lang="it-IT" dirty="0" err="1" smtClean="0">
                <a:effectLst/>
              </a:rPr>
              <a:t>Goals</a:t>
            </a:r>
            <a:endParaRPr lang="it-IT" dirty="0">
              <a:effectLst/>
            </a:endParaRPr>
          </a:p>
        </p:txBody>
      </p:sp>
      <p:sp>
        <p:nvSpPr>
          <p:cNvPr id="4" name="Segnaposto numero diapositiva 3"/>
          <p:cNvSpPr>
            <a:spLocks noGrp="1"/>
          </p:cNvSpPr>
          <p:nvPr>
            <p:ph type="sldNum" sz="quarter" idx="11"/>
          </p:nvPr>
        </p:nvSpPr>
        <p:spPr/>
        <p:txBody>
          <a:bodyPr/>
          <a:lstStyle/>
          <a:p>
            <a:pPr>
              <a:defRPr/>
            </a:pPr>
            <a:fld id="{E7AA14C7-5C3E-4FB7-BDAE-305BE1420987}" type="slidenum">
              <a:rPr lang="fr-FR" smtClean="0"/>
              <a:pPr>
                <a:defRPr/>
              </a:pPr>
              <a:t>38</a:t>
            </a:fld>
            <a:endParaRPr lang="fr-FR" dirty="0"/>
          </a:p>
        </p:txBody>
      </p:sp>
    </p:spTree>
  </p:cSld>
  <p:clrMapOvr>
    <a:masterClrMapping/>
  </p:clrMapOvr>
  <p:transition spd="med">
    <p:spli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4365104"/>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sz="1800" dirty="0" smtClean="0"/>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39</a:t>
            </a:fld>
            <a:endParaRPr lang="it-IT"/>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01600" y="1556792"/>
            <a:ext cx="8940800" cy="3528392"/>
          </a:xfrm>
        </p:spPr>
        <p:txBody>
          <a:bodyPr/>
          <a:lstStyle/>
          <a:p>
            <a:pPr algn="just"/>
            <a:endParaRPr lang="en-US" dirty="0" smtClean="0"/>
          </a:p>
          <a:p>
            <a:pPr algn="just"/>
            <a:r>
              <a:rPr lang="en-US" b="1" dirty="0" err="1" smtClean="0"/>
              <a:t>AlmaLaurea</a:t>
            </a:r>
            <a:r>
              <a:rPr lang="en-US" dirty="0" smtClean="0"/>
              <a:t> is an inter-university consortium set up in </a:t>
            </a:r>
            <a:r>
              <a:rPr lang="en-US" b="1" dirty="0" smtClean="0"/>
              <a:t>Italy</a:t>
            </a:r>
            <a:r>
              <a:rPr lang="en-US" dirty="0" smtClean="0"/>
              <a:t>, at the University of Bologna, in 1994. Since then it has experienced exponential growth, representing nowadays </a:t>
            </a:r>
            <a:r>
              <a:rPr lang="en-US" b="1" dirty="0" smtClean="0"/>
              <a:t>64 Universities in the Country</a:t>
            </a:r>
          </a:p>
          <a:p>
            <a:pPr algn="just"/>
            <a:endParaRPr lang="en-US" b="1" dirty="0" smtClean="0"/>
          </a:p>
          <a:p>
            <a:pPr algn="just"/>
            <a:r>
              <a:rPr lang="en-US" dirty="0" smtClean="0"/>
              <a:t>For 18 years </a:t>
            </a:r>
            <a:r>
              <a:rPr lang="en-US" dirty="0" err="1" smtClean="0"/>
              <a:t>AlmaLaurea</a:t>
            </a:r>
            <a:r>
              <a:rPr lang="en-US" dirty="0" smtClean="0"/>
              <a:t> (AL) has been a meeting point for </a:t>
            </a:r>
            <a:r>
              <a:rPr lang="en-US" b="1" dirty="0" smtClean="0"/>
              <a:t>graduates</a:t>
            </a:r>
            <a:r>
              <a:rPr lang="en-US" dirty="0" smtClean="0"/>
              <a:t>, </a:t>
            </a:r>
            <a:r>
              <a:rPr lang="en-US" b="1" dirty="0" smtClean="0"/>
              <a:t>universities</a:t>
            </a:r>
            <a:r>
              <a:rPr lang="en-US" dirty="0" smtClean="0"/>
              <a:t> and the </a:t>
            </a:r>
            <a:r>
              <a:rPr lang="en-US" b="1" dirty="0" smtClean="0"/>
              <a:t>business world</a:t>
            </a:r>
            <a:r>
              <a:rPr lang="en-US" dirty="0" smtClean="0"/>
              <a:t>. For its completeness, functionality and affordability, the </a:t>
            </a:r>
            <a:r>
              <a:rPr lang="en-US" dirty="0" err="1" smtClean="0"/>
              <a:t>AlmaLaurea</a:t>
            </a:r>
            <a:r>
              <a:rPr lang="en-US" dirty="0" smtClean="0"/>
              <a:t> model is regarded with increasing interest at both the European and the international level. </a:t>
            </a:r>
            <a:endParaRPr lang="it-IT" dirty="0" smtClean="0"/>
          </a:p>
          <a:p>
            <a:pPr algn="just"/>
            <a:endParaRPr lang="en-US" dirty="0" smtClean="0"/>
          </a:p>
        </p:txBody>
      </p:sp>
      <p:sp>
        <p:nvSpPr>
          <p:cNvPr id="3" name="Titolo 2"/>
          <p:cNvSpPr>
            <a:spLocks noGrp="1"/>
          </p:cNvSpPr>
          <p:nvPr>
            <p:ph type="title"/>
          </p:nvPr>
        </p:nvSpPr>
        <p:spPr/>
        <p:txBody>
          <a:bodyPr/>
          <a:lstStyle/>
          <a:p>
            <a:r>
              <a:rPr lang="it-IT" dirty="0" smtClean="0"/>
              <a:t>The </a:t>
            </a:r>
            <a:r>
              <a:rPr lang="it-IT" dirty="0" err="1" smtClean="0"/>
              <a:t>institutional</a:t>
            </a:r>
            <a:r>
              <a:rPr lang="it-IT" dirty="0" smtClean="0"/>
              <a:t> software: The </a:t>
            </a:r>
            <a:r>
              <a:rPr lang="it-IT" dirty="0" err="1" smtClean="0"/>
              <a:t>AlmaLaurea</a:t>
            </a:r>
            <a:r>
              <a:rPr lang="it-IT" dirty="0" smtClean="0"/>
              <a:t> </a:t>
            </a:r>
            <a:r>
              <a:rPr lang="it-IT" dirty="0" err="1" smtClean="0"/>
              <a:t>experience</a:t>
            </a:r>
            <a:endParaRPr lang="it-IT"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4</a:t>
            </a:fld>
            <a:endParaRPr lang="it-IT"/>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err="1" smtClean="0"/>
              <a:t>Ongoing</a:t>
            </a:r>
            <a:r>
              <a:rPr lang="it-IT" dirty="0" smtClean="0"/>
              <a:t> </a:t>
            </a:r>
            <a:r>
              <a:rPr lang="it-IT" dirty="0" err="1" smtClean="0"/>
              <a:t>projects</a:t>
            </a:r>
            <a:r>
              <a:rPr lang="it-IT" dirty="0" smtClean="0"/>
              <a:t> in the </a:t>
            </a:r>
            <a:r>
              <a:rPr lang="it-IT" dirty="0" err="1" smtClean="0"/>
              <a:t>Mediterranean</a:t>
            </a:r>
            <a:r>
              <a:rPr lang="it-IT" dirty="0" smtClean="0"/>
              <a:t> </a:t>
            </a:r>
            <a:r>
              <a:rPr lang="it-IT" dirty="0" err="1" smtClean="0"/>
              <a:t>Region</a:t>
            </a:r>
            <a:endParaRPr lang="it-IT" dirty="0"/>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40</a:t>
            </a:fld>
            <a:endParaRPr lang="it-IT"/>
          </a:p>
        </p:txBody>
      </p:sp>
      <p:pic>
        <p:nvPicPr>
          <p:cNvPr id="108546" name="Picture 2" descr="C:\Users\sgarzi\AppData\Roaming\PixelMetrics\CaptureWiz\Temp\1.png"/>
          <p:cNvPicPr>
            <a:picLocks noChangeAspect="1" noChangeArrowheads="1"/>
          </p:cNvPicPr>
          <p:nvPr/>
        </p:nvPicPr>
        <p:blipFill>
          <a:blip r:embed="rId2" cstate="print"/>
          <a:srcRect/>
          <a:stretch>
            <a:fillRect/>
          </a:stretch>
        </p:blipFill>
        <p:spPr bwMode="auto">
          <a:xfrm>
            <a:off x="323528" y="1124744"/>
            <a:ext cx="8424936" cy="4131976"/>
          </a:xfrm>
          <a:prstGeom prst="rect">
            <a:avLst/>
          </a:prstGeom>
          <a:noFill/>
        </p:spPr>
      </p:pic>
      <p:sp>
        <p:nvSpPr>
          <p:cNvPr id="6" name="Ovale 5"/>
          <p:cNvSpPr/>
          <p:nvPr/>
        </p:nvSpPr>
        <p:spPr bwMode="auto">
          <a:xfrm>
            <a:off x="611560" y="4077072"/>
            <a:ext cx="1584176" cy="1152128"/>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8" name="Ovale 7"/>
          <p:cNvSpPr/>
          <p:nvPr/>
        </p:nvSpPr>
        <p:spPr bwMode="auto">
          <a:xfrm>
            <a:off x="3203848" y="3573016"/>
            <a:ext cx="792088" cy="1152128"/>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9" name="Ovale 8"/>
          <p:cNvSpPr/>
          <p:nvPr/>
        </p:nvSpPr>
        <p:spPr bwMode="auto">
          <a:xfrm>
            <a:off x="4572000" y="2060848"/>
            <a:ext cx="792088" cy="1152128"/>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0" name="Ovale 9"/>
          <p:cNvSpPr/>
          <p:nvPr/>
        </p:nvSpPr>
        <p:spPr bwMode="auto">
          <a:xfrm>
            <a:off x="7740352" y="2780928"/>
            <a:ext cx="792088" cy="864096"/>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2" name="Rettangolo 11"/>
          <p:cNvSpPr/>
          <p:nvPr/>
        </p:nvSpPr>
        <p:spPr bwMode="auto">
          <a:xfrm rot="19773099">
            <a:off x="1152690" y="2024557"/>
            <a:ext cx="2946136" cy="1325409"/>
          </a:xfrm>
          <a:prstGeom prst="rect">
            <a:avLst/>
          </a:prstGeom>
          <a:noFill/>
          <a:ln w="50800" cap="flat" cmpd="sng" algn="ctr">
            <a:solidFill>
              <a:srgbClr val="FF0000"/>
            </a:solidFill>
            <a:prstDash val="sys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grpSp>
        <p:nvGrpSpPr>
          <p:cNvPr id="2" name="Gruppo 14"/>
          <p:cNvGrpSpPr/>
          <p:nvPr/>
        </p:nvGrpSpPr>
        <p:grpSpPr>
          <a:xfrm>
            <a:off x="1187624" y="5445224"/>
            <a:ext cx="7128792" cy="923330"/>
            <a:chOff x="467544" y="5373216"/>
            <a:chExt cx="7128792" cy="923330"/>
          </a:xfrm>
        </p:grpSpPr>
        <p:sp>
          <p:nvSpPr>
            <p:cNvPr id="11" name="Ovale 10"/>
            <p:cNvSpPr/>
            <p:nvPr/>
          </p:nvSpPr>
          <p:spPr bwMode="auto">
            <a:xfrm>
              <a:off x="467544" y="5373216"/>
              <a:ext cx="648072" cy="360040"/>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3" name="Rettangolo 12"/>
            <p:cNvSpPr/>
            <p:nvPr/>
          </p:nvSpPr>
          <p:spPr bwMode="auto">
            <a:xfrm>
              <a:off x="539552" y="5949280"/>
              <a:ext cx="504056" cy="280392"/>
            </a:xfrm>
            <a:prstGeom prst="rect">
              <a:avLst/>
            </a:prstGeom>
            <a:noFill/>
            <a:ln w="50800" cap="flat" cmpd="sng" algn="ctr">
              <a:solidFill>
                <a:srgbClr val="FF0000"/>
              </a:solidFill>
              <a:prstDash val="sys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4" name="CasellaDiTesto 13"/>
            <p:cNvSpPr txBox="1"/>
            <p:nvPr/>
          </p:nvSpPr>
          <p:spPr>
            <a:xfrm>
              <a:off x="1115616" y="5373216"/>
              <a:ext cx="6480720" cy="923330"/>
            </a:xfrm>
            <a:prstGeom prst="rect">
              <a:avLst/>
            </a:prstGeom>
            <a:noFill/>
          </p:spPr>
          <p:txBody>
            <a:bodyPr wrap="square" rtlCol="0">
              <a:spAutoFit/>
            </a:bodyPr>
            <a:lstStyle/>
            <a:p>
              <a:r>
                <a:rPr lang="en-GB" b="1" dirty="0" smtClean="0">
                  <a:solidFill>
                    <a:srgbClr val="000099"/>
                  </a:solidFill>
                </a:rPr>
                <a:t>EU neighbouring countries involved</a:t>
              </a:r>
            </a:p>
            <a:p>
              <a:endParaRPr lang="en-GB" b="1" dirty="0" smtClean="0">
                <a:solidFill>
                  <a:srgbClr val="000099"/>
                </a:solidFill>
              </a:endParaRPr>
            </a:p>
            <a:p>
              <a:r>
                <a:rPr lang="en-GB" b="1" dirty="0" smtClean="0">
                  <a:solidFill>
                    <a:srgbClr val="000099"/>
                  </a:solidFill>
                </a:rPr>
                <a:t>EU participating Partners</a:t>
              </a:r>
            </a:p>
          </p:txBody>
        </p:sp>
      </p:grpSp>
      <p:sp>
        <p:nvSpPr>
          <p:cNvPr id="5" name="CasellaDiTesto 4"/>
          <p:cNvSpPr txBox="1"/>
          <p:nvPr/>
        </p:nvSpPr>
        <p:spPr>
          <a:xfrm>
            <a:off x="7308304" y="3079993"/>
            <a:ext cx="873156" cy="276999"/>
          </a:xfrm>
          <a:prstGeom prst="rect">
            <a:avLst/>
          </a:prstGeom>
          <a:noFill/>
        </p:spPr>
        <p:txBody>
          <a:bodyPr wrap="none" rtlCol="0">
            <a:spAutoFit/>
          </a:bodyPr>
          <a:lstStyle/>
          <a:p>
            <a:r>
              <a:rPr lang="it-IT" sz="1200" b="1" dirty="0" err="1" smtClean="0"/>
              <a:t>Arrmenia</a:t>
            </a:r>
            <a:endParaRPr lang="it-IT" sz="1200" b="1"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03200" y="1052736"/>
            <a:ext cx="8940800" cy="5428580"/>
          </a:xfrm>
        </p:spPr>
        <p:txBody>
          <a:bodyPr/>
          <a:lstStyle/>
          <a:p>
            <a:pPr>
              <a:buNone/>
            </a:pPr>
            <a:r>
              <a:rPr lang="en-US" sz="1600" dirty="0" smtClean="0"/>
              <a:t>Over the last 40 years MENA countries were able to achieve nearly universal education and have closed the gender gap at primary level. Today, there is  awareness of the need to reshape the overall education system to face up to economic, demographic and financial challenges. </a:t>
            </a:r>
          </a:p>
          <a:p>
            <a:pPr>
              <a:buNone/>
            </a:pPr>
            <a:endParaRPr lang="en-US" sz="1600" dirty="0" smtClean="0"/>
          </a:p>
          <a:p>
            <a:pPr>
              <a:buFont typeface="Wingdings" pitchFamily="2" charset="2"/>
              <a:buChar char="Ø"/>
            </a:pPr>
            <a:r>
              <a:rPr lang="en-GB" sz="1600" dirty="0" smtClean="0"/>
              <a:t>More effective systems of governance are needed. </a:t>
            </a:r>
          </a:p>
          <a:p>
            <a:pPr marL="742950" lvl="2" indent="-342900">
              <a:buFont typeface="Wingdings" pitchFamily="2" charset="2"/>
              <a:buChar char="Ø"/>
            </a:pPr>
            <a:r>
              <a:rPr lang="en-GB" sz="1600" dirty="0" smtClean="0">
                <a:effectLst>
                  <a:outerShdw blurRad="38100" dist="38100" dir="2700000" algn="tl">
                    <a:srgbClr val="000000">
                      <a:alpha val="43137"/>
                    </a:srgbClr>
                  </a:outerShdw>
                </a:effectLst>
                <a:latin typeface="+mn-lt"/>
              </a:rPr>
              <a:t>“</a:t>
            </a:r>
            <a:r>
              <a:rPr lang="en-US" sz="1600" i="1" dirty="0" smtClean="0">
                <a:solidFill>
                  <a:srgbClr val="FF0000"/>
                </a:solidFill>
                <a:effectLst>
                  <a:outerShdw blurRad="38100" dist="38100" dir="2700000" algn="tl">
                    <a:srgbClr val="000000">
                      <a:alpha val="43137"/>
                    </a:srgbClr>
                  </a:outerShdw>
                </a:effectLst>
                <a:latin typeface="+mn-lt"/>
              </a:rPr>
              <a:t>Establishing national monitoring and evaluation systems based on objective data and quantitative and qualitative indicators to measure student learning and school performance</a:t>
            </a:r>
            <a:r>
              <a:rPr lang="en-US" sz="1600" i="1" dirty="0" smtClean="0">
                <a:effectLst>
                  <a:outerShdw blurRad="38100" dist="38100" dir="2700000" algn="tl">
                    <a:srgbClr val="000000">
                      <a:alpha val="43137"/>
                    </a:srgbClr>
                  </a:outerShdw>
                </a:effectLst>
                <a:latin typeface="+mn-lt"/>
              </a:rPr>
              <a:t>. This data will then be used by teachers to improve their performance, help decision-makers in making well-informed choices, and inform the community on the outcomes of the resources allocated to schools</a:t>
            </a:r>
            <a:r>
              <a:rPr lang="en-US" sz="1600" dirty="0" smtClean="0">
                <a:effectLst>
                  <a:outerShdw blurRad="38100" dist="38100" dir="2700000" algn="tl">
                    <a:srgbClr val="000000">
                      <a:alpha val="43137"/>
                    </a:srgbClr>
                  </a:outerShdw>
                </a:effectLst>
                <a:latin typeface="+mn-lt"/>
              </a:rPr>
              <a:t>” </a:t>
            </a:r>
            <a:r>
              <a:rPr lang="en-US" sz="1600" dirty="0" smtClean="0">
                <a:latin typeface="+mn-lt"/>
              </a:rPr>
              <a:t>(Doha Declaration, 2011).</a:t>
            </a:r>
          </a:p>
          <a:p>
            <a:pPr marL="742950" lvl="2" indent="-342900">
              <a:buFont typeface="Wingdings" pitchFamily="2" charset="2"/>
              <a:buChar char="Ø"/>
            </a:pPr>
            <a:r>
              <a:rPr lang="en-US" sz="1600" dirty="0" smtClean="0">
                <a:effectLst>
                  <a:outerShdw blurRad="38100" dist="38100" dir="2700000" algn="tl">
                    <a:srgbClr val="000000">
                      <a:alpha val="43137"/>
                    </a:srgbClr>
                  </a:outerShdw>
                </a:effectLst>
                <a:latin typeface="+mn-lt"/>
              </a:rPr>
              <a:t>About 40 millions jobs have to be created in MENA in the coming decade:</a:t>
            </a:r>
            <a:r>
              <a:rPr lang="en-US" sz="1600" i="1" dirty="0" smtClean="0">
                <a:effectLst>
                  <a:outerShdw blurRad="38100" dist="38100" dir="2700000" algn="tl">
                    <a:srgbClr val="000000">
                      <a:alpha val="43137"/>
                    </a:srgbClr>
                  </a:outerShdw>
                </a:effectLst>
                <a:latin typeface="+mn-lt"/>
              </a:rPr>
              <a:t> “</a:t>
            </a:r>
            <a:r>
              <a:rPr lang="en-US" sz="1600" i="1" dirty="0" smtClean="0">
                <a:solidFill>
                  <a:srgbClr val="FF0000"/>
                </a:solidFill>
                <a:effectLst>
                  <a:outerShdw blurRad="38100" dist="38100" dir="2700000" algn="tl">
                    <a:srgbClr val="000000">
                      <a:alpha val="43137"/>
                    </a:srgbClr>
                  </a:outerShdw>
                </a:effectLst>
                <a:latin typeface="+mn-lt"/>
              </a:rPr>
              <a:t>a young and increasing  well educated </a:t>
            </a:r>
            <a:r>
              <a:rPr lang="en-US" sz="1600" i="1" dirty="0" err="1" smtClean="0">
                <a:solidFill>
                  <a:srgbClr val="FF0000"/>
                </a:solidFill>
                <a:effectLst>
                  <a:outerShdw blurRad="38100" dist="38100" dir="2700000" algn="tl">
                    <a:srgbClr val="000000">
                      <a:alpha val="43137"/>
                    </a:srgbClr>
                  </a:outerShdw>
                </a:effectLst>
                <a:latin typeface="+mn-lt"/>
              </a:rPr>
              <a:t>labour</a:t>
            </a:r>
            <a:r>
              <a:rPr lang="en-US" sz="1600" i="1" dirty="0" smtClean="0">
                <a:solidFill>
                  <a:srgbClr val="FF0000"/>
                </a:solidFill>
                <a:effectLst>
                  <a:outerShdw blurRad="38100" dist="38100" dir="2700000" algn="tl">
                    <a:srgbClr val="000000">
                      <a:alpha val="43137"/>
                    </a:srgbClr>
                  </a:outerShdw>
                </a:effectLst>
                <a:latin typeface="+mn-lt"/>
              </a:rPr>
              <a:t> force is looking for opportunities to use their skills and creativity.</a:t>
            </a:r>
            <a:r>
              <a:rPr lang="en-US" sz="1600" i="1" dirty="0" smtClean="0">
                <a:effectLst>
                  <a:outerShdw blurRad="38100" dist="38100" dir="2700000" algn="tl">
                    <a:srgbClr val="000000">
                      <a:alpha val="43137"/>
                    </a:srgbClr>
                  </a:outerShdw>
                </a:effectLst>
                <a:latin typeface="+mn-lt"/>
              </a:rPr>
              <a:t> </a:t>
            </a:r>
            <a:r>
              <a:rPr lang="en-US" sz="1600" i="1" dirty="0" smtClean="0">
                <a:solidFill>
                  <a:srgbClr val="FF0000"/>
                </a:solidFill>
                <a:effectLst>
                  <a:outerShdw blurRad="38100" dist="38100" dir="2700000" algn="tl">
                    <a:srgbClr val="000000">
                      <a:alpha val="43137"/>
                    </a:srgbClr>
                  </a:outerShdw>
                </a:effectLst>
                <a:latin typeface="+mn-lt"/>
              </a:rPr>
              <a:t>The future of the region stays in the ability of countries to respond to this job creation challenge, through business-friendly policy reforms </a:t>
            </a:r>
            <a:r>
              <a:rPr lang="en-US" sz="1600" i="1" dirty="0" smtClean="0">
                <a:effectLst>
                  <a:outerShdw blurRad="38100" dist="38100" dir="2700000" algn="tl">
                    <a:srgbClr val="000000">
                      <a:alpha val="43137"/>
                    </a:srgbClr>
                  </a:outerShdw>
                </a:effectLst>
                <a:latin typeface="+mn-lt"/>
              </a:rPr>
              <a:t>… by encouraging institutional innovations to improve effective and equitable service delivery to businesses” </a:t>
            </a:r>
            <a:r>
              <a:rPr lang="en-US" sz="1600" dirty="0" smtClean="0">
                <a:effectLst>
                  <a:outerShdw blurRad="38100" dist="38100" dir="2700000" algn="tl">
                    <a:srgbClr val="000000">
                      <a:alpha val="43137"/>
                    </a:srgbClr>
                  </a:outerShdw>
                </a:effectLst>
                <a:latin typeface="+mn-lt"/>
              </a:rPr>
              <a:t>(</a:t>
            </a:r>
            <a:r>
              <a:rPr lang="en-US" sz="1600" dirty="0" smtClean="0">
                <a:latin typeface="+mn-lt"/>
              </a:rPr>
              <a:t>World Bank 2009</a:t>
            </a:r>
            <a:r>
              <a:rPr lang="en-US" sz="1600" dirty="0" smtClean="0">
                <a:effectLst>
                  <a:outerShdw blurRad="38100" dist="38100" dir="2700000" algn="tl">
                    <a:srgbClr val="000000">
                      <a:alpha val="43137"/>
                    </a:srgbClr>
                  </a:outerShdw>
                </a:effectLst>
                <a:latin typeface="+mn-lt"/>
              </a:rPr>
              <a:t>).</a:t>
            </a:r>
            <a:endParaRPr lang="en-US" sz="1600" dirty="0" smtClean="0">
              <a:latin typeface="+mn-lt"/>
            </a:endParaRPr>
          </a:p>
          <a:p>
            <a:pPr>
              <a:buNone/>
            </a:pPr>
            <a:endParaRPr lang="fr-FR" dirty="0"/>
          </a:p>
        </p:txBody>
      </p:sp>
      <p:sp>
        <p:nvSpPr>
          <p:cNvPr id="2" name="Titolo 1"/>
          <p:cNvSpPr>
            <a:spLocks noGrp="1"/>
          </p:cNvSpPr>
          <p:nvPr>
            <p:ph type="title"/>
          </p:nvPr>
        </p:nvSpPr>
        <p:spPr/>
        <p:txBody>
          <a:bodyPr/>
          <a:lstStyle/>
          <a:p>
            <a:r>
              <a:rPr lang="it-IT" dirty="0" smtClean="0">
                <a:effectLst/>
              </a:rPr>
              <a:t>AL in the </a:t>
            </a:r>
            <a:r>
              <a:rPr lang="it-IT" dirty="0" err="1" smtClean="0">
                <a:effectLst/>
              </a:rPr>
              <a:t>Mediterranean</a:t>
            </a:r>
            <a:r>
              <a:rPr lang="it-IT" dirty="0" smtClean="0">
                <a:effectLst/>
              </a:rPr>
              <a:t>: background and </a:t>
            </a:r>
            <a:r>
              <a:rPr lang="it-IT" dirty="0" err="1" smtClean="0">
                <a:effectLst/>
              </a:rPr>
              <a:t>rationale</a:t>
            </a:r>
            <a:endParaRPr lang="fr-FR" dirty="0">
              <a:effectLst/>
            </a:endParaRPr>
          </a:p>
        </p:txBody>
      </p:sp>
      <p:sp>
        <p:nvSpPr>
          <p:cNvPr id="4" name="Segnaposto numero diapositiva 3"/>
          <p:cNvSpPr>
            <a:spLocks noGrp="1"/>
          </p:cNvSpPr>
          <p:nvPr>
            <p:ph type="sldNum" sz="quarter" idx="11"/>
          </p:nvPr>
        </p:nvSpPr>
        <p:spPr/>
        <p:txBody>
          <a:bodyPr/>
          <a:lstStyle/>
          <a:p>
            <a:pPr>
              <a:defRPr/>
            </a:pPr>
            <a:fld id="{E7AA14C7-5C3E-4FB7-BDAE-305BE1420987}" type="slidenum">
              <a:rPr lang="fr-FR" smtClean="0"/>
              <a:pPr>
                <a:defRPr/>
              </a:pPr>
              <a:t>41</a:t>
            </a:fld>
            <a:endParaRPr lang="fr-FR" dirty="0"/>
          </a:p>
        </p:txBody>
      </p:sp>
    </p:spTree>
  </p:cSld>
  <p:clrMapOvr>
    <a:masterClrMapping/>
  </p:clrMapOvr>
  <p:transition spd="med">
    <p:spli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5013176"/>
            <a:ext cx="8352928" cy="648072"/>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it-IT" sz="1800" dirty="0" err="1" smtClean="0"/>
              <a:t>Introduction</a:t>
            </a:r>
            <a:endParaRPr lang="it-IT" sz="1800" dirty="0" smtClean="0"/>
          </a:p>
          <a:p>
            <a:r>
              <a:rPr lang="it-IT" sz="1800" dirty="0" err="1" smtClean="0"/>
              <a:t>What</a:t>
            </a:r>
            <a:r>
              <a:rPr lang="it-IT" sz="1800" dirty="0" smtClean="0"/>
              <a:t> </a:t>
            </a:r>
            <a:r>
              <a:rPr lang="it-IT" sz="1800" dirty="0" err="1" smtClean="0"/>
              <a:t>AlmaLaurea</a:t>
            </a:r>
            <a:r>
              <a:rPr lang="it-IT" sz="1800" dirty="0" smtClean="0"/>
              <a:t> </a:t>
            </a:r>
            <a:r>
              <a:rPr lang="it-IT" sz="1800" dirty="0" err="1" smtClean="0"/>
              <a:t>is</a:t>
            </a:r>
            <a:r>
              <a:rPr lang="it-IT" sz="1800" dirty="0" smtClean="0"/>
              <a:t> and </a:t>
            </a:r>
            <a:r>
              <a:rPr lang="it-IT" sz="1800" dirty="0" err="1" smtClean="0"/>
              <a:t>does</a:t>
            </a:r>
            <a:endParaRPr lang="it-IT" sz="1800" dirty="0" smtClean="0"/>
          </a:p>
          <a:p>
            <a:r>
              <a:rPr lang="it-IT" sz="1800" dirty="0" smtClean="0">
                <a:solidFill>
                  <a:srgbClr val="2D2D8A"/>
                </a:solidFill>
              </a:rPr>
              <a:t>The AL database: </a:t>
            </a:r>
            <a:r>
              <a:rPr lang="it-IT" sz="1800" dirty="0" err="1" smtClean="0">
                <a:solidFill>
                  <a:srgbClr val="2D2D8A"/>
                </a:solidFill>
              </a:rPr>
              <a:t>documentation</a:t>
            </a:r>
            <a:r>
              <a:rPr lang="it-IT" sz="1800" dirty="0" smtClean="0">
                <a:solidFill>
                  <a:srgbClr val="2D2D8A"/>
                </a:solidFill>
              </a:rPr>
              <a:t> </a:t>
            </a:r>
            <a:r>
              <a:rPr lang="it-IT" sz="1800" dirty="0" err="1" smtClean="0">
                <a:solidFill>
                  <a:srgbClr val="2D2D8A"/>
                </a:solidFill>
              </a:rPr>
              <a:t>collection</a:t>
            </a:r>
            <a:r>
              <a:rPr lang="it-IT" sz="1800" dirty="0" smtClean="0">
                <a:solidFill>
                  <a:srgbClr val="2D2D8A"/>
                </a:solidFill>
              </a:rPr>
              <a:t> </a:t>
            </a:r>
            <a:r>
              <a:rPr lang="it-IT" sz="1800" dirty="0" err="1" smtClean="0">
                <a:solidFill>
                  <a:srgbClr val="2D2D8A"/>
                </a:solidFill>
              </a:rPr>
              <a:t>method</a:t>
            </a:r>
            <a:r>
              <a:rPr lang="it-IT" sz="1800" dirty="0" smtClean="0">
                <a:solidFill>
                  <a:srgbClr val="2D2D8A"/>
                </a:solidFill>
              </a:rPr>
              <a:t> and </a:t>
            </a:r>
            <a:r>
              <a:rPr lang="it-IT" sz="1800" dirty="0" err="1" smtClean="0">
                <a:solidFill>
                  <a:srgbClr val="2D2D8A"/>
                </a:solidFill>
              </a:rPr>
              <a:t>use</a:t>
            </a:r>
            <a:endParaRPr lang="it-IT" sz="1800" dirty="0" smtClean="0"/>
          </a:p>
          <a:p>
            <a:r>
              <a:rPr lang="it-IT" sz="1800" dirty="0" err="1" smtClean="0"/>
              <a:t>Graduates</a:t>
            </a:r>
            <a:r>
              <a:rPr lang="it-IT" sz="1800" dirty="0" smtClean="0"/>
              <a:t>’ </a:t>
            </a:r>
            <a:r>
              <a:rPr lang="it-IT" sz="1800" dirty="0" err="1" smtClean="0"/>
              <a:t>Profile</a:t>
            </a:r>
            <a:r>
              <a:rPr lang="it-IT" sz="1800" dirty="0" smtClean="0"/>
              <a:t> </a:t>
            </a:r>
            <a:r>
              <a:rPr lang="it-IT" sz="1800" dirty="0" err="1" smtClean="0"/>
              <a:t>Survey</a:t>
            </a:r>
            <a:endParaRPr lang="it-IT" sz="1800" dirty="0" smtClean="0"/>
          </a:p>
          <a:p>
            <a:r>
              <a:rPr lang="it-IT" sz="1800" dirty="0" err="1" smtClean="0"/>
              <a:t>Graduates</a:t>
            </a:r>
            <a:r>
              <a:rPr lang="it-IT" sz="1800" dirty="0" smtClean="0"/>
              <a:t>’ </a:t>
            </a:r>
            <a:r>
              <a:rPr lang="it-IT" sz="1800" dirty="0" err="1" smtClean="0"/>
              <a:t>Employment</a:t>
            </a:r>
            <a:r>
              <a:rPr lang="it-IT" sz="1800" dirty="0" smtClean="0"/>
              <a:t> </a:t>
            </a:r>
            <a:r>
              <a:rPr lang="it-IT" sz="1800" dirty="0" err="1" smtClean="0"/>
              <a:t>Conditions</a:t>
            </a:r>
            <a:r>
              <a:rPr lang="it-IT" sz="1800" dirty="0" smtClean="0"/>
              <a:t> </a:t>
            </a:r>
            <a:r>
              <a:rPr lang="it-IT" sz="1800" dirty="0" err="1" smtClean="0"/>
              <a:t>Survey</a:t>
            </a:r>
            <a:endParaRPr lang="it-IT" sz="1800" dirty="0" smtClean="0"/>
          </a:p>
          <a:p>
            <a:r>
              <a:rPr lang="it-IT" sz="1800" dirty="0" err="1" smtClean="0"/>
              <a:t>Services</a:t>
            </a:r>
            <a:r>
              <a:rPr lang="it-IT" sz="1800" dirty="0" smtClean="0"/>
              <a:t> </a:t>
            </a:r>
            <a:r>
              <a:rPr lang="it-IT" sz="1800" dirty="0" err="1" smtClean="0"/>
              <a:t>for</a:t>
            </a:r>
            <a:r>
              <a:rPr lang="it-IT" sz="1800" dirty="0" smtClean="0"/>
              <a:t> </a:t>
            </a:r>
            <a:r>
              <a:rPr lang="it-IT" sz="1800" dirty="0" err="1" smtClean="0"/>
              <a:t>Graduates</a:t>
            </a:r>
            <a:endParaRPr lang="it-IT" sz="1800" dirty="0" smtClean="0"/>
          </a:p>
          <a:p>
            <a:r>
              <a:rPr lang="it-IT" sz="1800" dirty="0" err="1" smtClean="0"/>
              <a:t>Services</a:t>
            </a:r>
            <a:r>
              <a:rPr lang="it-IT" sz="1800" dirty="0" smtClean="0"/>
              <a:t> </a:t>
            </a:r>
            <a:r>
              <a:rPr lang="it-IT" sz="1800" dirty="0" err="1" smtClean="0"/>
              <a:t>for</a:t>
            </a:r>
            <a:r>
              <a:rPr lang="it-IT" sz="1800" dirty="0" smtClean="0"/>
              <a:t> </a:t>
            </a:r>
            <a:r>
              <a:rPr lang="it-IT" sz="1800" dirty="0" err="1" smtClean="0"/>
              <a:t>Universities</a:t>
            </a:r>
            <a:r>
              <a:rPr lang="it-IT" sz="1800" dirty="0" smtClean="0"/>
              <a:t> </a:t>
            </a:r>
          </a:p>
          <a:p>
            <a:r>
              <a:rPr lang="it-IT" sz="1800" dirty="0" err="1" smtClean="0"/>
              <a:t>Services</a:t>
            </a:r>
            <a:r>
              <a:rPr lang="it-IT" sz="1800" dirty="0" smtClean="0"/>
              <a:t> </a:t>
            </a:r>
            <a:r>
              <a:rPr lang="it-IT" sz="1800" dirty="0" err="1" smtClean="0"/>
              <a:t>for</a:t>
            </a:r>
            <a:r>
              <a:rPr lang="it-IT" sz="1800" dirty="0" smtClean="0"/>
              <a:t> Business</a:t>
            </a:r>
          </a:p>
          <a:p>
            <a:r>
              <a:rPr lang="it-IT" sz="1800" dirty="0" smtClean="0"/>
              <a:t>Some </a:t>
            </a:r>
            <a:r>
              <a:rPr lang="it-IT" sz="1800" dirty="0" err="1" smtClean="0"/>
              <a:t>empirical</a:t>
            </a:r>
            <a:r>
              <a:rPr lang="it-IT" sz="1800" dirty="0" smtClean="0"/>
              <a:t> </a:t>
            </a:r>
            <a:r>
              <a:rPr lang="it-IT" sz="1800" dirty="0" err="1" smtClean="0"/>
              <a:t>evidence</a:t>
            </a:r>
            <a:r>
              <a:rPr lang="it-IT" sz="1800" dirty="0" smtClean="0"/>
              <a:t> </a:t>
            </a:r>
            <a:r>
              <a:rPr lang="it-IT" sz="1800" dirty="0" err="1" smtClean="0"/>
              <a:t>based</a:t>
            </a:r>
            <a:r>
              <a:rPr lang="it-IT" sz="1800" dirty="0" smtClean="0"/>
              <a:t> on the </a:t>
            </a:r>
            <a:r>
              <a:rPr lang="it-IT" sz="1800" dirty="0" err="1" smtClean="0"/>
              <a:t>AlmaLaurea</a:t>
            </a:r>
            <a:r>
              <a:rPr lang="it-IT" sz="1800" dirty="0" smtClean="0"/>
              <a:t> </a:t>
            </a:r>
            <a:r>
              <a:rPr lang="it-IT" sz="1800" dirty="0" err="1" smtClean="0"/>
              <a:t>surveys</a:t>
            </a:r>
            <a:endParaRPr lang="it-IT" sz="1800" dirty="0" smtClean="0"/>
          </a:p>
          <a:p>
            <a:r>
              <a:rPr lang="it-IT" sz="1800" dirty="0" err="1" smtClean="0"/>
              <a:t>AlmaLaurea</a:t>
            </a:r>
            <a:r>
              <a:rPr lang="it-IT" sz="1800" dirty="0" smtClean="0"/>
              <a:t>’s International </a:t>
            </a:r>
            <a:r>
              <a:rPr lang="it-IT" sz="1800" dirty="0" err="1" smtClean="0"/>
              <a:t>Cooperation</a:t>
            </a:r>
            <a:r>
              <a:rPr lang="it-IT" sz="1800" dirty="0" smtClean="0"/>
              <a:t> </a:t>
            </a:r>
          </a:p>
          <a:p>
            <a:r>
              <a:rPr lang="it-IT" sz="1800" dirty="0" err="1" smtClean="0"/>
              <a:t>Overall</a:t>
            </a:r>
            <a:r>
              <a:rPr lang="it-IT" sz="1800" dirty="0" smtClean="0"/>
              <a:t> scenario:</a:t>
            </a:r>
            <a:r>
              <a:rPr lang="it-IT" sz="1800" dirty="0" err="1" smtClean="0"/>
              <a:t>Euromed</a:t>
            </a:r>
            <a:r>
              <a:rPr lang="it-IT" sz="1800" dirty="0" smtClean="0"/>
              <a:t> policy background</a:t>
            </a:r>
          </a:p>
          <a:p>
            <a:r>
              <a:rPr lang="it-IT" sz="1800" dirty="0" err="1" smtClean="0"/>
              <a:t>AlmaLaurea</a:t>
            </a:r>
            <a:r>
              <a:rPr lang="it-IT" sz="1800" dirty="0" smtClean="0"/>
              <a:t> in the </a:t>
            </a:r>
            <a:r>
              <a:rPr lang="it-IT" sz="1800" dirty="0" err="1" smtClean="0"/>
              <a:t>Mediterranean</a:t>
            </a:r>
            <a:r>
              <a:rPr lang="it-IT" sz="1800" dirty="0" smtClean="0"/>
              <a:t>: background and </a:t>
            </a:r>
            <a:r>
              <a:rPr lang="it-IT" sz="1800" dirty="0" err="1" smtClean="0"/>
              <a:t>rationale</a:t>
            </a:r>
            <a:endParaRPr lang="it-IT" sz="1800" dirty="0" smtClean="0"/>
          </a:p>
          <a:p>
            <a:r>
              <a:rPr lang="it-IT" sz="1800" dirty="0" err="1" smtClean="0"/>
              <a:t>Fostering</a:t>
            </a:r>
            <a:r>
              <a:rPr lang="it-IT" sz="1800" dirty="0" smtClean="0"/>
              <a:t> </a:t>
            </a:r>
            <a:r>
              <a:rPr lang="it-IT" sz="1800" dirty="0" err="1" smtClean="0"/>
              <a:t>graduates</a:t>
            </a:r>
            <a:r>
              <a:rPr lang="it-IT" sz="1800" dirty="0" smtClean="0"/>
              <a:t> </a:t>
            </a:r>
            <a:r>
              <a:rPr lang="it-IT" sz="1800" dirty="0" err="1" smtClean="0"/>
              <a:t>monitoring</a:t>
            </a:r>
            <a:r>
              <a:rPr lang="it-IT" sz="1800" dirty="0" smtClean="0"/>
              <a:t> and </a:t>
            </a:r>
            <a:r>
              <a:rPr lang="it-IT" sz="1800" dirty="0" err="1" smtClean="0"/>
              <a:t>employability</a:t>
            </a:r>
            <a:r>
              <a:rPr lang="it-IT" sz="1800" dirty="0" smtClean="0"/>
              <a:t> in the </a:t>
            </a:r>
            <a:r>
              <a:rPr lang="it-IT" sz="1800" dirty="0" err="1" smtClean="0"/>
              <a:t>Mediterranean</a:t>
            </a:r>
            <a:r>
              <a:rPr lang="it-IT" sz="1800" dirty="0" smtClean="0"/>
              <a:t>: the on </a:t>
            </a:r>
            <a:r>
              <a:rPr lang="it-IT" sz="1800" dirty="0" err="1" smtClean="0"/>
              <a:t>going</a:t>
            </a:r>
            <a:r>
              <a:rPr lang="it-IT" sz="1800" dirty="0" smtClean="0"/>
              <a:t> </a:t>
            </a:r>
            <a:r>
              <a:rPr lang="it-IT" sz="1800" dirty="0" err="1" smtClean="0"/>
              <a:t>Projects</a:t>
            </a:r>
            <a:endParaRPr lang="it-IT" sz="1800" dirty="0" smtClean="0"/>
          </a:p>
          <a:p>
            <a:pPr>
              <a:buNone/>
            </a:pPr>
            <a:endParaRPr lang="it-IT" dirty="0" smtClean="0"/>
          </a:p>
          <a:p>
            <a:endParaRPr lang="it-IT" dirty="0" smtClean="0"/>
          </a:p>
          <a:p>
            <a:pPr>
              <a:buNone/>
            </a:pPr>
            <a:endParaRPr lang="it-IT"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42</a:t>
            </a:fld>
            <a:endParaRPr lang="it-IT"/>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2"/>
          <p:cNvSpPr>
            <a:spLocks noGrp="1"/>
          </p:cNvSpPr>
          <p:nvPr>
            <p:ph idx="1"/>
          </p:nvPr>
        </p:nvSpPr>
        <p:spPr>
          <a:xfrm>
            <a:off x="101600" y="1960860"/>
            <a:ext cx="8940800" cy="5428580"/>
          </a:xfrm>
        </p:spPr>
        <p:txBody>
          <a:bodyPr/>
          <a:lstStyle/>
          <a:p>
            <a:pPr>
              <a:buNone/>
            </a:pPr>
            <a:r>
              <a:rPr lang="en-GB" sz="1800" b="1" dirty="0" smtClean="0"/>
              <a:t>Graduate's Insertion and Assessment as tools for Moroccan Higher Education Governance and Management-</a:t>
            </a:r>
            <a:r>
              <a:rPr lang="it-IT" sz="1800" dirty="0" smtClean="0"/>
              <a:t> </a:t>
            </a:r>
            <a:r>
              <a:rPr lang="it-IT" sz="1800" b="1" dirty="0" err="1" smtClean="0"/>
              <a:t>GrInsA</a:t>
            </a:r>
            <a:endParaRPr lang="it-IT" sz="1800" b="1" dirty="0" smtClean="0"/>
          </a:p>
          <a:p>
            <a:pPr>
              <a:buNone/>
            </a:pPr>
            <a:endParaRPr lang="en-GB" sz="1800" b="1" dirty="0" smtClean="0"/>
          </a:p>
          <a:p>
            <a:r>
              <a:rPr lang="en-GB" sz="1800" dirty="0" smtClean="0"/>
              <a:t>Since 2007 </a:t>
            </a:r>
            <a:r>
              <a:rPr lang="en-GB" sz="1800" dirty="0" err="1" smtClean="0"/>
              <a:t>AlmaLaurea</a:t>
            </a:r>
            <a:r>
              <a:rPr lang="en-GB" sz="1800" dirty="0" smtClean="0"/>
              <a:t> has set up a fruitful cooperation with the </a:t>
            </a:r>
            <a:r>
              <a:rPr lang="en-GB" sz="1800" b="1" dirty="0" smtClean="0"/>
              <a:t>Moroccan universities</a:t>
            </a:r>
            <a:r>
              <a:rPr lang="en-GB" sz="1800" dirty="0" smtClean="0"/>
              <a:t>, interested in build its own graduates system</a:t>
            </a:r>
          </a:p>
          <a:p>
            <a:r>
              <a:rPr lang="en-US" sz="1800" dirty="0" smtClean="0"/>
              <a:t>The basic ideas behind the project:</a:t>
            </a:r>
          </a:p>
          <a:p>
            <a:pPr lvl="1">
              <a:buFont typeface="Arial" pitchFamily="34" charset="0"/>
              <a:buChar char="•"/>
            </a:pPr>
            <a:r>
              <a:rPr lang="en-US" sz="1800" i="1" dirty="0" smtClean="0">
                <a:latin typeface="+mn-lt"/>
              </a:rPr>
              <a:t>enforcing </a:t>
            </a:r>
            <a:r>
              <a:rPr lang="en-US" sz="1800" dirty="0" smtClean="0">
                <a:latin typeface="+mn-lt"/>
              </a:rPr>
              <a:t>provision of data and information to local governments for the governance of HE system and </a:t>
            </a:r>
            <a:r>
              <a:rPr lang="en-US" sz="1800" dirty="0" err="1" smtClean="0">
                <a:latin typeface="+mn-lt"/>
              </a:rPr>
              <a:t>labour</a:t>
            </a:r>
            <a:r>
              <a:rPr lang="en-US" sz="1800" dirty="0" smtClean="0">
                <a:latin typeface="+mn-lt"/>
              </a:rPr>
              <a:t> market</a:t>
            </a:r>
          </a:p>
          <a:p>
            <a:pPr lvl="1">
              <a:buFont typeface="Arial" pitchFamily="34" charset="0"/>
              <a:buChar char="•"/>
            </a:pPr>
            <a:r>
              <a:rPr lang="en-US" sz="1800" i="1" dirty="0" smtClean="0">
                <a:latin typeface="+mn-lt"/>
              </a:rPr>
              <a:t>enhancing</a:t>
            </a:r>
            <a:r>
              <a:rPr lang="en-US" sz="1800" dirty="0" smtClean="0">
                <a:latin typeface="+mn-lt"/>
              </a:rPr>
              <a:t> the linkages between HE, economy and society</a:t>
            </a:r>
          </a:p>
          <a:p>
            <a:pPr lvl="1">
              <a:buFont typeface="Arial" pitchFamily="34" charset="0"/>
              <a:buChar char="•"/>
            </a:pPr>
            <a:r>
              <a:rPr lang="en-US" sz="1800" i="1" dirty="0" smtClean="0">
                <a:latin typeface="+mn-lt"/>
              </a:rPr>
              <a:t>innovating</a:t>
            </a:r>
            <a:r>
              <a:rPr lang="en-US" sz="1800" dirty="0" smtClean="0">
                <a:latin typeface="+mn-lt"/>
              </a:rPr>
              <a:t> the higher education system</a:t>
            </a:r>
          </a:p>
          <a:p>
            <a:pPr lvl="1">
              <a:buFont typeface="Arial" pitchFamily="34" charset="0"/>
              <a:buChar char="•"/>
            </a:pPr>
            <a:r>
              <a:rPr lang="en-US" sz="1800" i="1" dirty="0" smtClean="0">
                <a:latin typeface="+mn-lt"/>
              </a:rPr>
              <a:t>cooperating</a:t>
            </a:r>
            <a:r>
              <a:rPr lang="en-US" sz="1800" dirty="0" smtClean="0">
                <a:latin typeface="+mn-lt"/>
              </a:rPr>
              <a:t> in developing better conditions in </a:t>
            </a:r>
            <a:r>
              <a:rPr lang="en-US" sz="1800" dirty="0" err="1" smtClean="0">
                <a:latin typeface="+mn-lt"/>
              </a:rPr>
              <a:t>labour</a:t>
            </a:r>
            <a:r>
              <a:rPr lang="en-US" sz="1800" dirty="0" smtClean="0">
                <a:latin typeface="+mn-lt"/>
              </a:rPr>
              <a:t> markets and society in the overall area</a:t>
            </a:r>
            <a:endParaRPr lang="en-GB" sz="1800" dirty="0" smtClean="0">
              <a:latin typeface="+mn-lt"/>
            </a:endParaRPr>
          </a:p>
          <a:p>
            <a:r>
              <a:rPr lang="en-GB" sz="1800" dirty="0" err="1" smtClean="0"/>
              <a:t>AlmaLaurea</a:t>
            </a:r>
            <a:r>
              <a:rPr lang="en-GB" sz="1800" dirty="0" smtClean="0"/>
              <a:t> was selected as an operational model supported by the EC’s TEMPUS Programme </a:t>
            </a:r>
            <a:endParaRPr lang="it-IT" sz="1800" dirty="0" smtClean="0"/>
          </a:p>
        </p:txBody>
      </p:sp>
      <p:sp>
        <p:nvSpPr>
          <p:cNvPr id="4" name="Titolo 1"/>
          <p:cNvSpPr>
            <a:spLocks noGrp="1"/>
          </p:cNvSpPr>
          <p:nvPr>
            <p:ph type="title"/>
          </p:nvPr>
        </p:nvSpPr>
        <p:spPr/>
        <p:txBody>
          <a:bodyPr/>
          <a:lstStyle/>
          <a:p>
            <a:pPr>
              <a:defRPr/>
            </a:pPr>
            <a:r>
              <a:rPr lang="it-IT" sz="2400" dirty="0" smtClean="0">
                <a:effectLst/>
              </a:rPr>
              <a:t>AL in the </a:t>
            </a:r>
            <a:r>
              <a:rPr lang="it-IT" sz="2400" dirty="0" err="1" smtClean="0">
                <a:effectLst/>
              </a:rPr>
              <a:t>Mediterranean</a:t>
            </a:r>
            <a:r>
              <a:rPr lang="it-IT" sz="2400" dirty="0" smtClean="0">
                <a:effectLst/>
              </a:rPr>
              <a:t>: the GrInsA Project</a:t>
            </a:r>
            <a:endParaRPr lang="it-IT" sz="2400" dirty="0">
              <a:effectLst/>
            </a:endParaRPr>
          </a:p>
        </p:txBody>
      </p:sp>
      <p:sp>
        <p:nvSpPr>
          <p:cNvPr id="7" name="Segnaposto numero diapositiva 6"/>
          <p:cNvSpPr>
            <a:spLocks noGrp="1"/>
          </p:cNvSpPr>
          <p:nvPr>
            <p:ph type="sldNum" sz="quarter" idx="11"/>
          </p:nvPr>
        </p:nvSpPr>
        <p:spPr/>
        <p:txBody>
          <a:bodyPr/>
          <a:lstStyle/>
          <a:p>
            <a:pPr>
              <a:defRPr/>
            </a:pPr>
            <a:fld id="{E7AA14C7-5C3E-4FB7-BDAE-305BE1420987}" type="slidenum">
              <a:rPr lang="fr-FR" smtClean="0"/>
              <a:pPr>
                <a:defRPr/>
              </a:pPr>
              <a:t>43</a:t>
            </a:fld>
            <a:endParaRPr lang="fr-FR" dirty="0"/>
          </a:p>
        </p:txBody>
      </p:sp>
      <p:pic>
        <p:nvPicPr>
          <p:cNvPr id="6" name="Picture 5" descr="logo"/>
          <p:cNvPicPr>
            <a:picLocks noChangeAspect="1" noChangeArrowheads="1"/>
          </p:cNvPicPr>
          <p:nvPr/>
        </p:nvPicPr>
        <p:blipFill>
          <a:blip r:embed="rId2" cstate="print"/>
          <a:srcRect/>
          <a:stretch>
            <a:fillRect/>
          </a:stretch>
        </p:blipFill>
        <p:spPr bwMode="auto">
          <a:xfrm>
            <a:off x="1979712" y="1052736"/>
            <a:ext cx="1766887" cy="790575"/>
          </a:xfrm>
          <a:prstGeom prst="rect">
            <a:avLst/>
          </a:prstGeom>
          <a:noFill/>
          <a:ln w="9525">
            <a:noFill/>
            <a:miter lim="800000"/>
            <a:headEnd/>
            <a:tailEnd/>
          </a:ln>
        </p:spPr>
      </p:pic>
      <p:pic>
        <p:nvPicPr>
          <p:cNvPr id="138242" name="Picture 2" descr="eu_flag_tempus"/>
          <p:cNvPicPr>
            <a:picLocks noChangeAspect="1" noChangeArrowheads="1"/>
          </p:cNvPicPr>
          <p:nvPr/>
        </p:nvPicPr>
        <p:blipFill>
          <a:blip r:embed="rId3" cstate="print"/>
          <a:srcRect/>
          <a:stretch>
            <a:fillRect/>
          </a:stretch>
        </p:blipFill>
        <p:spPr bwMode="auto">
          <a:xfrm>
            <a:off x="4504889" y="1080121"/>
            <a:ext cx="2515383" cy="980727"/>
          </a:xfrm>
          <a:prstGeom prst="rect">
            <a:avLst/>
          </a:prstGeom>
          <a:noFill/>
          <a:ln w="9525">
            <a:noFill/>
            <a:miter lim="800000"/>
            <a:headEnd/>
            <a:tailEnd/>
          </a:ln>
        </p:spPr>
      </p:pic>
    </p:spTree>
  </p:cSld>
  <p:clrMapOvr>
    <a:masterClrMapping/>
  </p:clrMapOvr>
  <p:transition spd="med">
    <p:spli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eaLnBrk="1" hangingPunct="1">
              <a:buNone/>
            </a:pPr>
            <a:r>
              <a:rPr lang="fr-FR" sz="1600" b="1" u="sng" dirty="0" smtClean="0"/>
              <a:t>Actions</a:t>
            </a:r>
          </a:p>
          <a:p>
            <a:pPr eaLnBrk="1" hangingPunct="1">
              <a:buNone/>
            </a:pPr>
            <a:r>
              <a:rPr lang="fr-FR" sz="1600" dirty="0" smtClean="0"/>
              <a:t>	</a:t>
            </a:r>
          </a:p>
          <a:p>
            <a:pPr eaLnBrk="1" hangingPunct="1">
              <a:buNone/>
            </a:pPr>
            <a:r>
              <a:rPr lang="fr-FR" sz="1600" dirty="0" smtClean="0"/>
              <a:t>	</a:t>
            </a:r>
            <a:r>
              <a:rPr lang="fr-FR" sz="1600" b="1" dirty="0" err="1" smtClean="0">
                <a:solidFill>
                  <a:schemeClr val="accent6"/>
                </a:solidFill>
              </a:rPr>
              <a:t>Technical</a:t>
            </a:r>
            <a:r>
              <a:rPr lang="fr-FR" sz="1600" b="1" dirty="0" smtClean="0">
                <a:solidFill>
                  <a:schemeClr val="accent6"/>
                </a:solidFill>
              </a:rPr>
              <a:t> </a:t>
            </a:r>
            <a:r>
              <a:rPr lang="fr-FR" sz="1600" b="1" dirty="0" err="1" smtClean="0">
                <a:solidFill>
                  <a:schemeClr val="accent6"/>
                </a:solidFill>
              </a:rPr>
              <a:t>Development</a:t>
            </a:r>
            <a:endParaRPr lang="fr-FR" sz="1600" b="1" dirty="0" smtClean="0">
              <a:solidFill>
                <a:schemeClr val="accent6"/>
              </a:solidFill>
            </a:endParaRPr>
          </a:p>
          <a:p>
            <a:pPr lvl="2" eaLnBrk="1" hangingPunct="1"/>
            <a:r>
              <a:rPr lang="en-US" sz="1600" dirty="0" smtClean="0">
                <a:latin typeface="+mn-lt"/>
              </a:rPr>
              <a:t>Implementation of the system locally</a:t>
            </a:r>
          </a:p>
          <a:p>
            <a:pPr lvl="2" eaLnBrk="1" hangingPunct="1"/>
            <a:r>
              <a:rPr lang="fr-FR" sz="1600" dirty="0" smtClean="0">
                <a:latin typeface="+mn-lt"/>
              </a:rPr>
              <a:t>Interface </a:t>
            </a:r>
            <a:r>
              <a:rPr lang="fr-FR" sz="1600" dirty="0" err="1" smtClean="0">
                <a:latin typeface="+mn-lt"/>
              </a:rPr>
              <a:t>with</a:t>
            </a:r>
            <a:r>
              <a:rPr lang="fr-FR" sz="1600" dirty="0" smtClean="0">
                <a:latin typeface="+mn-lt"/>
              </a:rPr>
              <a:t> the </a:t>
            </a:r>
            <a:r>
              <a:rPr lang="fr-FR" sz="1600" dirty="0" err="1" smtClean="0">
                <a:latin typeface="+mn-lt"/>
              </a:rPr>
              <a:t>AlmaLaurea</a:t>
            </a:r>
            <a:endParaRPr lang="fr-FR" sz="1600" dirty="0" smtClean="0">
              <a:latin typeface="+mn-lt"/>
            </a:endParaRPr>
          </a:p>
          <a:p>
            <a:pPr lvl="1" eaLnBrk="1" hangingPunct="1">
              <a:buNone/>
            </a:pPr>
            <a:r>
              <a:rPr lang="en-US" sz="1600" b="1" dirty="0" smtClean="0">
                <a:solidFill>
                  <a:schemeClr val="accent6"/>
                </a:solidFill>
                <a:latin typeface="+mn-lt"/>
              </a:rPr>
              <a:t>Training of local staff</a:t>
            </a:r>
          </a:p>
          <a:p>
            <a:pPr lvl="2" eaLnBrk="1" hangingPunct="1"/>
            <a:r>
              <a:rPr lang="en-US" sz="1600" dirty="0" smtClean="0">
                <a:latin typeface="+mn-lt"/>
              </a:rPr>
              <a:t>Student services staff training</a:t>
            </a:r>
          </a:p>
          <a:p>
            <a:pPr lvl="2" eaLnBrk="1" hangingPunct="1"/>
            <a:r>
              <a:rPr lang="fr-FR" sz="1600" dirty="0" smtClean="0">
                <a:latin typeface="+mn-lt"/>
              </a:rPr>
              <a:t>IT staff</a:t>
            </a:r>
          </a:p>
          <a:p>
            <a:pPr lvl="1" eaLnBrk="1" hangingPunct="1">
              <a:buNone/>
            </a:pPr>
            <a:r>
              <a:rPr lang="en-US" sz="1600" b="1" dirty="0" smtClean="0">
                <a:solidFill>
                  <a:schemeClr val="accent6"/>
                </a:solidFill>
                <a:latin typeface="+mn-lt"/>
              </a:rPr>
              <a:t>Involvement in the project of beneficiaries of the system</a:t>
            </a:r>
          </a:p>
          <a:p>
            <a:pPr lvl="2" eaLnBrk="1" hangingPunct="1"/>
            <a:r>
              <a:rPr lang="fr-FR" sz="1600" dirty="0" err="1" smtClean="0">
                <a:latin typeface="+mn-lt"/>
              </a:rPr>
              <a:t>Students</a:t>
            </a:r>
            <a:r>
              <a:rPr lang="fr-FR" sz="1600" dirty="0" smtClean="0">
                <a:latin typeface="+mn-lt"/>
              </a:rPr>
              <a:t>/</a:t>
            </a:r>
            <a:r>
              <a:rPr lang="fr-FR" sz="1600" dirty="0" err="1" smtClean="0">
                <a:latin typeface="+mn-lt"/>
              </a:rPr>
              <a:t>graduates</a:t>
            </a:r>
            <a:endParaRPr lang="fr-FR" sz="1600" dirty="0" smtClean="0">
              <a:latin typeface="+mn-lt"/>
            </a:endParaRPr>
          </a:p>
          <a:p>
            <a:pPr lvl="2" eaLnBrk="1" hangingPunct="1"/>
            <a:r>
              <a:rPr lang="fr-FR" sz="1600" dirty="0" smtClean="0">
                <a:latin typeface="+mn-lt"/>
              </a:rPr>
              <a:t>Entreprises</a:t>
            </a:r>
          </a:p>
          <a:p>
            <a:pPr lvl="1" eaLnBrk="1" hangingPunct="1">
              <a:buNone/>
            </a:pPr>
            <a:r>
              <a:rPr lang="fr-FR" sz="1600" b="1" dirty="0" err="1" smtClean="0">
                <a:solidFill>
                  <a:schemeClr val="accent6"/>
                </a:solidFill>
                <a:latin typeface="+mn-lt"/>
              </a:rPr>
              <a:t>Surveys</a:t>
            </a:r>
            <a:r>
              <a:rPr lang="fr-FR" sz="1600" b="1" dirty="0" smtClean="0">
                <a:solidFill>
                  <a:schemeClr val="accent6"/>
                </a:solidFill>
                <a:latin typeface="+mn-lt"/>
              </a:rPr>
              <a:t> production</a:t>
            </a:r>
          </a:p>
          <a:p>
            <a:pPr lvl="2" eaLnBrk="1" hangingPunct="1"/>
            <a:r>
              <a:rPr lang="en-US" sz="1600" dirty="0" smtClean="0">
                <a:latin typeface="+mn-lt"/>
              </a:rPr>
              <a:t>Preparation of the first </a:t>
            </a:r>
            <a:r>
              <a:rPr lang="en-US" sz="1600" b="1" dirty="0" smtClean="0">
                <a:latin typeface="+mn-lt"/>
              </a:rPr>
              <a:t>Moroccan graduates’ profile</a:t>
            </a:r>
          </a:p>
          <a:p>
            <a:pPr lvl="2" eaLnBrk="1" hangingPunct="1"/>
            <a:r>
              <a:rPr lang="en-US" sz="1600" dirty="0" smtClean="0">
                <a:latin typeface="+mn-lt"/>
              </a:rPr>
              <a:t>Launch of the first study on employment condition of Moroccan graduates</a:t>
            </a:r>
          </a:p>
          <a:p>
            <a:pPr lvl="1" eaLnBrk="1" hangingPunct="1">
              <a:buNone/>
            </a:pPr>
            <a:r>
              <a:rPr lang="en-US" sz="1600" b="1" dirty="0" smtClean="0">
                <a:solidFill>
                  <a:schemeClr val="accent6"/>
                </a:solidFill>
                <a:latin typeface="+mn-lt"/>
              </a:rPr>
              <a:t>Project promotion </a:t>
            </a:r>
            <a:r>
              <a:rPr lang="en-US" sz="1600" dirty="0" smtClean="0">
                <a:latin typeface="+mn-lt"/>
              </a:rPr>
              <a:t>at national, regional and international level</a:t>
            </a:r>
          </a:p>
          <a:p>
            <a:pPr lvl="2" eaLnBrk="1" hangingPunct="1"/>
            <a:r>
              <a:rPr lang="en-US" dirty="0" smtClean="0">
                <a:latin typeface="+mn-lt"/>
              </a:rPr>
              <a:t>promising cooperation established with the </a:t>
            </a:r>
            <a:r>
              <a:rPr lang="en-US" b="1" dirty="0" smtClean="0">
                <a:latin typeface="+mn-lt"/>
              </a:rPr>
              <a:t>Union for the Mediterranean </a:t>
            </a:r>
            <a:r>
              <a:rPr lang="en-US" dirty="0" smtClean="0">
                <a:latin typeface="+mn-lt"/>
              </a:rPr>
              <a:t>and </a:t>
            </a:r>
            <a:r>
              <a:rPr lang="en-US" b="1" dirty="0" smtClean="0">
                <a:latin typeface="+mn-lt"/>
              </a:rPr>
              <a:t>World Bank</a:t>
            </a:r>
            <a:r>
              <a:rPr lang="en-US" dirty="0" smtClean="0">
                <a:latin typeface="+mn-lt"/>
              </a:rPr>
              <a:t> for </a:t>
            </a:r>
            <a:r>
              <a:rPr lang="en-US" dirty="0" err="1" smtClean="0">
                <a:latin typeface="+mn-lt"/>
              </a:rPr>
              <a:t>GrInsA</a:t>
            </a:r>
            <a:r>
              <a:rPr lang="en-US" dirty="0" smtClean="0">
                <a:latin typeface="+mn-lt"/>
              </a:rPr>
              <a:t> project’s extension to the southern shore of the Mediterranean)</a:t>
            </a:r>
          </a:p>
          <a:p>
            <a:pPr lvl="1" eaLnBrk="1" hangingPunct="1">
              <a:buNone/>
            </a:pPr>
            <a:endParaRPr lang="en-US" sz="1600" dirty="0" smtClean="0">
              <a:latin typeface="+mn-lt"/>
            </a:endParaRPr>
          </a:p>
          <a:p>
            <a:pPr lvl="1" eaLnBrk="1" hangingPunct="1">
              <a:buNone/>
            </a:pPr>
            <a:endParaRPr lang="fr-FR" sz="1600" dirty="0" smtClean="0">
              <a:latin typeface="+mn-lt"/>
            </a:endParaRPr>
          </a:p>
          <a:p>
            <a:pPr>
              <a:buNone/>
            </a:pPr>
            <a:endParaRPr lang="fr-FR" dirty="0"/>
          </a:p>
        </p:txBody>
      </p:sp>
      <p:sp>
        <p:nvSpPr>
          <p:cNvPr id="2" name="Titolo 1"/>
          <p:cNvSpPr>
            <a:spLocks noGrp="1"/>
          </p:cNvSpPr>
          <p:nvPr>
            <p:ph type="title"/>
          </p:nvPr>
        </p:nvSpPr>
        <p:spPr/>
        <p:txBody>
          <a:bodyPr/>
          <a:lstStyle/>
          <a:p>
            <a:r>
              <a:rPr lang="it-IT" sz="2000" dirty="0" smtClean="0">
                <a:effectLst/>
              </a:rPr>
              <a:t>AL in the </a:t>
            </a:r>
            <a:r>
              <a:rPr lang="it-IT" sz="2000" dirty="0" err="1" smtClean="0">
                <a:effectLst/>
              </a:rPr>
              <a:t>Mediterranean</a:t>
            </a:r>
            <a:r>
              <a:rPr lang="it-IT" sz="2000" dirty="0" smtClean="0">
                <a:effectLst/>
              </a:rPr>
              <a:t>: the </a:t>
            </a:r>
            <a:r>
              <a:rPr lang="it-IT" sz="2000" dirty="0" err="1" smtClean="0">
                <a:effectLst/>
              </a:rPr>
              <a:t>GrInsA</a:t>
            </a:r>
            <a:r>
              <a:rPr lang="it-IT" sz="2000" dirty="0" smtClean="0">
                <a:effectLst/>
              </a:rPr>
              <a:t> Project </a:t>
            </a:r>
            <a:endParaRPr lang="fr-FR" sz="2000" dirty="0">
              <a:effectLst/>
            </a:endParaRPr>
          </a:p>
        </p:txBody>
      </p:sp>
      <p:pic>
        <p:nvPicPr>
          <p:cNvPr id="6" name="Picture 2" descr="eu_flag_tempus"/>
          <p:cNvPicPr>
            <a:picLocks noChangeAspect="1" noChangeArrowheads="1"/>
          </p:cNvPicPr>
          <p:nvPr/>
        </p:nvPicPr>
        <p:blipFill>
          <a:blip r:embed="rId2" cstate="print"/>
          <a:srcRect/>
          <a:stretch>
            <a:fillRect/>
          </a:stretch>
        </p:blipFill>
        <p:spPr bwMode="auto">
          <a:xfrm>
            <a:off x="6665129" y="5904657"/>
            <a:ext cx="2515383" cy="980727"/>
          </a:xfrm>
          <a:prstGeom prst="rect">
            <a:avLst/>
          </a:prstGeom>
          <a:noFill/>
          <a:ln w="9525">
            <a:noFill/>
            <a:miter lim="800000"/>
            <a:headEnd/>
            <a:tailEnd/>
          </a:ln>
        </p:spPr>
      </p:pic>
    </p:spTree>
  </p:cSld>
  <p:clrMapOvr>
    <a:masterClrMapping/>
  </p:clrMapOvr>
  <p:transition spd="med">
    <p:spli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egnaposto contenuto 41"/>
          <p:cNvSpPr>
            <a:spLocks noGrp="1"/>
          </p:cNvSpPr>
          <p:nvPr>
            <p:ph idx="1"/>
          </p:nvPr>
        </p:nvSpPr>
        <p:spPr/>
        <p:txBody>
          <a:bodyPr/>
          <a:lstStyle/>
          <a:p>
            <a:endParaRPr lang="it-IT"/>
          </a:p>
        </p:txBody>
      </p:sp>
      <p:sp>
        <p:nvSpPr>
          <p:cNvPr id="4" name="Titolo 1"/>
          <p:cNvSpPr>
            <a:spLocks noGrp="1"/>
          </p:cNvSpPr>
          <p:nvPr>
            <p:ph type="title"/>
          </p:nvPr>
        </p:nvSpPr>
        <p:spPr/>
        <p:txBody>
          <a:bodyPr/>
          <a:lstStyle/>
          <a:p>
            <a:r>
              <a:rPr lang="fr-FR" dirty="0" smtClean="0">
                <a:effectLst/>
              </a:rPr>
              <a:t/>
            </a:r>
            <a:br>
              <a:rPr lang="fr-FR" dirty="0" smtClean="0">
                <a:effectLst/>
              </a:rPr>
            </a:br>
            <a:r>
              <a:rPr lang="en-US" sz="2200" dirty="0" smtClean="0">
                <a:effectLst/>
              </a:rPr>
              <a:t> The </a:t>
            </a:r>
            <a:r>
              <a:rPr lang="en-US" sz="2200" dirty="0" err="1" smtClean="0">
                <a:effectLst/>
              </a:rPr>
              <a:t>GrInsA</a:t>
            </a:r>
            <a:r>
              <a:rPr lang="en-US" sz="2200" dirty="0" smtClean="0">
                <a:effectLst/>
              </a:rPr>
              <a:t> Project: the Consortium and its Partners</a:t>
            </a:r>
            <a:br>
              <a:rPr lang="en-US" sz="2200" dirty="0" smtClean="0">
                <a:effectLst/>
              </a:rPr>
            </a:br>
            <a:endParaRPr lang="fr-FR" sz="2200" dirty="0">
              <a:effectLst/>
            </a:endParaRPr>
          </a:p>
        </p:txBody>
      </p:sp>
      <p:sp>
        <p:nvSpPr>
          <p:cNvPr id="41" name="Segnaposto numero diapositiva 40"/>
          <p:cNvSpPr>
            <a:spLocks noGrp="1"/>
          </p:cNvSpPr>
          <p:nvPr>
            <p:ph type="sldNum" sz="quarter" idx="11"/>
          </p:nvPr>
        </p:nvSpPr>
        <p:spPr/>
        <p:txBody>
          <a:bodyPr/>
          <a:lstStyle/>
          <a:p>
            <a:pPr>
              <a:defRPr/>
            </a:pPr>
            <a:fld id="{E7AA14C7-5C3E-4FB7-BDAE-305BE1420987}" type="slidenum">
              <a:rPr lang="fr-FR" smtClean="0"/>
              <a:pPr>
                <a:defRPr/>
              </a:pPr>
              <a:t>45</a:t>
            </a:fld>
            <a:endParaRPr lang="fr-FR" dirty="0"/>
          </a:p>
        </p:txBody>
      </p:sp>
      <p:pic>
        <p:nvPicPr>
          <p:cNvPr id="6" name="Picture 38" descr="eu-flag-large-opendemocracy">
            <a:hlinkClick r:id="rId2"/>
          </p:cNvPr>
          <p:cNvPicPr>
            <a:picLocks noChangeAspect="1" noChangeArrowheads="1"/>
          </p:cNvPicPr>
          <p:nvPr/>
        </p:nvPicPr>
        <p:blipFill>
          <a:blip r:embed="rId3" cstate="print"/>
          <a:srcRect/>
          <a:stretch>
            <a:fillRect/>
          </a:stretch>
        </p:blipFill>
        <p:spPr bwMode="auto">
          <a:xfrm>
            <a:off x="101600" y="1341438"/>
            <a:ext cx="4065588" cy="2678112"/>
          </a:xfrm>
          <a:prstGeom prst="rect">
            <a:avLst/>
          </a:prstGeom>
          <a:noFill/>
          <a:ln w="28575">
            <a:solidFill>
              <a:schemeClr val="tx1"/>
            </a:solidFill>
            <a:miter lim="800000"/>
            <a:headEnd/>
            <a:tailEnd/>
          </a:ln>
        </p:spPr>
      </p:pic>
      <p:pic>
        <p:nvPicPr>
          <p:cNvPr id="7" name="Picture 34" descr="maroc-flag">
            <a:hlinkClick r:id="rId4"/>
          </p:cNvPr>
          <p:cNvPicPr>
            <a:picLocks noChangeAspect="1" noChangeArrowheads="1"/>
          </p:cNvPicPr>
          <p:nvPr/>
        </p:nvPicPr>
        <p:blipFill>
          <a:blip r:embed="rId5" cstate="print"/>
          <a:srcRect/>
          <a:stretch>
            <a:fillRect/>
          </a:stretch>
        </p:blipFill>
        <p:spPr bwMode="auto">
          <a:xfrm>
            <a:off x="4441825" y="3151188"/>
            <a:ext cx="4254500" cy="3060700"/>
          </a:xfrm>
          <a:prstGeom prst="rect">
            <a:avLst/>
          </a:prstGeom>
          <a:noFill/>
          <a:ln w="9525">
            <a:noFill/>
            <a:miter lim="800000"/>
            <a:headEnd/>
            <a:tailEnd/>
          </a:ln>
        </p:spPr>
      </p:pic>
      <p:sp>
        <p:nvSpPr>
          <p:cNvPr id="8" name="Rectangle 2"/>
          <p:cNvSpPr txBox="1">
            <a:spLocks noChangeArrowheads="1"/>
          </p:cNvSpPr>
          <p:nvPr/>
        </p:nvSpPr>
        <p:spPr bwMode="auto">
          <a:xfrm>
            <a:off x="0" y="-114300"/>
            <a:ext cx="91440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endParaRPr kumimoji="0" lang="fr-FR" sz="3000" b="1" i="0" u="none" strike="noStrike" kern="0" cap="none" spc="0" normalizeH="0" baseline="0" noProof="0" dirty="0" smtClean="0">
              <a:ln>
                <a:noFill/>
              </a:ln>
              <a:solidFill>
                <a:srgbClr val="000099"/>
              </a:solidFill>
              <a:effectLst/>
              <a:uLnTx/>
              <a:uFillTx/>
              <a:latin typeface="+mj-lt"/>
              <a:ea typeface="+mj-ea"/>
              <a:cs typeface="+mj-cs"/>
            </a:endParaRPr>
          </a:p>
        </p:txBody>
      </p:sp>
      <p:sp>
        <p:nvSpPr>
          <p:cNvPr id="9" name="Rectangle 4"/>
          <p:cNvSpPr>
            <a:spLocks noChangeArrowheads="1"/>
          </p:cNvSpPr>
          <p:nvPr/>
        </p:nvSpPr>
        <p:spPr bwMode="auto">
          <a:xfrm>
            <a:off x="3403600" y="1390650"/>
            <a:ext cx="2197100" cy="825500"/>
          </a:xfrm>
          <a:prstGeom prst="rect">
            <a:avLst/>
          </a:prstGeom>
          <a:noFill/>
          <a:ln w="9525">
            <a:noFill/>
            <a:miter lim="800000"/>
            <a:headEnd/>
            <a:tailEnd/>
          </a:ln>
        </p:spPr>
        <p:txBody>
          <a:bodyPr wrap="none" anchor="ctr">
            <a:spAutoFit/>
          </a:bodyPr>
          <a:lstStyle/>
          <a:p>
            <a:endParaRPr lang="it-IT"/>
          </a:p>
        </p:txBody>
      </p:sp>
      <p:sp>
        <p:nvSpPr>
          <p:cNvPr id="10" name="Text Box 5"/>
          <p:cNvSpPr txBox="1">
            <a:spLocks noChangeArrowheads="1"/>
          </p:cNvSpPr>
          <p:nvPr/>
        </p:nvSpPr>
        <p:spPr bwMode="auto">
          <a:xfrm>
            <a:off x="1231900" y="981075"/>
            <a:ext cx="2973388" cy="669925"/>
          </a:xfrm>
          <a:prstGeom prst="rect">
            <a:avLst/>
          </a:prstGeom>
          <a:solidFill>
            <a:srgbClr val="FFCC00"/>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2000" b="1" dirty="0" err="1">
                <a:solidFill>
                  <a:srgbClr val="000099"/>
                </a:solidFill>
                <a:latin typeface="Trebuchet MS" pitchFamily="34" charset="0"/>
              </a:rPr>
              <a:t>AlmaLaurea</a:t>
            </a:r>
            <a:r>
              <a:rPr lang="fr-FR" sz="2000" b="1" dirty="0">
                <a:solidFill>
                  <a:srgbClr val="000099"/>
                </a:solidFill>
                <a:latin typeface="Trebuchet MS" pitchFamily="34" charset="0"/>
              </a:rPr>
              <a:t> (IT)</a:t>
            </a:r>
            <a:endParaRPr lang="fr-FR" sz="2000" i="1" dirty="0">
              <a:solidFill>
                <a:srgbClr val="000099"/>
              </a:solidFill>
              <a:latin typeface="Trebuchet MS" pitchFamily="34" charset="0"/>
            </a:endParaRPr>
          </a:p>
          <a:p>
            <a:pPr algn="ctr" eaLnBrk="0" hangingPunct="0">
              <a:spcBef>
                <a:spcPct val="0"/>
              </a:spcBef>
              <a:spcAft>
                <a:spcPct val="0"/>
              </a:spcAft>
              <a:buFontTx/>
              <a:buNone/>
              <a:defRPr/>
            </a:pPr>
            <a:r>
              <a:rPr lang="fr-FR" sz="1600" i="1" dirty="0" smtClean="0"/>
              <a:t>Project </a:t>
            </a:r>
            <a:r>
              <a:rPr lang="fr-FR" sz="1600" i="1" dirty="0" err="1" smtClean="0"/>
              <a:t>Coordinator</a:t>
            </a:r>
            <a:endParaRPr lang="fr-FR" sz="1600" i="1" dirty="0"/>
          </a:p>
          <a:p>
            <a:pPr algn="ctr" eaLnBrk="0" hangingPunct="0">
              <a:spcBef>
                <a:spcPct val="0"/>
              </a:spcBef>
              <a:spcAft>
                <a:spcPct val="0"/>
              </a:spcAft>
              <a:buFontTx/>
              <a:buNone/>
              <a:defRPr/>
            </a:pPr>
            <a:endParaRPr lang="fr-FR" sz="1600" i="1" dirty="0">
              <a:solidFill>
                <a:schemeClr val="tx1"/>
              </a:solidFill>
            </a:endParaRPr>
          </a:p>
        </p:txBody>
      </p:sp>
      <p:sp>
        <p:nvSpPr>
          <p:cNvPr id="11" name="Text Box 6"/>
          <p:cNvSpPr txBox="1">
            <a:spLocks noChangeArrowheads="1"/>
          </p:cNvSpPr>
          <p:nvPr/>
        </p:nvSpPr>
        <p:spPr bwMode="auto">
          <a:xfrm>
            <a:off x="4683125" y="6027738"/>
            <a:ext cx="2047875" cy="582612"/>
          </a:xfrm>
          <a:prstGeom prst="rect">
            <a:avLst/>
          </a:prstGeom>
          <a:solidFill>
            <a:srgbClr val="FFFF99"/>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dirty="0">
                <a:solidFill>
                  <a:srgbClr val="000099"/>
                </a:solidFill>
                <a:latin typeface="Trebuchet MS" pitchFamily="34" charset="0"/>
              </a:rPr>
              <a:t>ANAPEC</a:t>
            </a:r>
            <a:endParaRPr lang="fr-FR" sz="1400" i="1" dirty="0">
              <a:solidFill>
                <a:srgbClr val="FF3300"/>
              </a:solidFill>
            </a:endParaRPr>
          </a:p>
          <a:p>
            <a:pPr algn="ctr" eaLnBrk="0" hangingPunct="0">
              <a:spcBef>
                <a:spcPct val="0"/>
              </a:spcBef>
              <a:spcAft>
                <a:spcPct val="0"/>
              </a:spcAft>
              <a:buFontTx/>
              <a:buNone/>
              <a:defRPr/>
            </a:pPr>
            <a:r>
              <a:rPr lang="fr-FR" sz="1400" i="1" dirty="0" smtClean="0">
                <a:solidFill>
                  <a:srgbClr val="FF3300"/>
                </a:solidFill>
              </a:rPr>
              <a:t>Pilot </a:t>
            </a:r>
            <a:r>
              <a:rPr lang="fr-FR" sz="1400" i="1" dirty="0" err="1" smtClean="0">
                <a:solidFill>
                  <a:srgbClr val="FF3300"/>
                </a:solidFill>
              </a:rPr>
              <a:t>Evaluator</a:t>
            </a:r>
            <a:endParaRPr lang="fr-FR" sz="1400" i="1" dirty="0">
              <a:solidFill>
                <a:srgbClr val="FF3300"/>
              </a:solidFill>
            </a:endParaRPr>
          </a:p>
        </p:txBody>
      </p:sp>
      <p:sp>
        <p:nvSpPr>
          <p:cNvPr id="12" name="Text Box 7"/>
          <p:cNvSpPr txBox="1">
            <a:spLocks noChangeArrowheads="1"/>
          </p:cNvSpPr>
          <p:nvPr/>
        </p:nvSpPr>
        <p:spPr bwMode="auto">
          <a:xfrm>
            <a:off x="6869113" y="5470525"/>
            <a:ext cx="2062162" cy="581025"/>
          </a:xfrm>
          <a:prstGeom prst="rect">
            <a:avLst/>
          </a:prstGeom>
          <a:solidFill>
            <a:srgbClr val="FFFF99"/>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dirty="0">
                <a:solidFill>
                  <a:srgbClr val="000099"/>
                </a:solidFill>
                <a:latin typeface="Trebuchet MS" pitchFamily="34" charset="0"/>
              </a:rPr>
              <a:t>CRI</a:t>
            </a:r>
            <a:endParaRPr lang="fr-FR" sz="1600" i="1" dirty="0">
              <a:solidFill>
                <a:srgbClr val="000099"/>
              </a:solidFill>
              <a:latin typeface="Trebuchet MS" pitchFamily="34" charset="0"/>
            </a:endParaRPr>
          </a:p>
          <a:p>
            <a:pPr algn="ctr" eaLnBrk="0" hangingPunct="0">
              <a:spcBef>
                <a:spcPct val="0"/>
              </a:spcBef>
              <a:spcAft>
                <a:spcPct val="0"/>
              </a:spcAft>
              <a:buFontTx/>
              <a:buNone/>
              <a:defRPr/>
            </a:pPr>
            <a:r>
              <a:rPr lang="fr-FR" sz="1400" i="1" dirty="0" smtClean="0">
                <a:solidFill>
                  <a:srgbClr val="FF3300"/>
                </a:solidFill>
              </a:rPr>
              <a:t>Pilot </a:t>
            </a:r>
            <a:r>
              <a:rPr lang="fr-FR" sz="1400" i="1" dirty="0" err="1" smtClean="0">
                <a:solidFill>
                  <a:srgbClr val="FF3300"/>
                </a:solidFill>
              </a:rPr>
              <a:t>Evaluator</a:t>
            </a:r>
            <a:endParaRPr lang="fr-FR" sz="800" i="1" dirty="0">
              <a:solidFill>
                <a:schemeClr val="tx1"/>
              </a:solidFill>
            </a:endParaRPr>
          </a:p>
          <a:p>
            <a:pPr algn="ctr" eaLnBrk="0" hangingPunct="0">
              <a:spcBef>
                <a:spcPct val="0"/>
              </a:spcBef>
              <a:spcAft>
                <a:spcPct val="0"/>
              </a:spcAft>
              <a:buFontTx/>
              <a:buNone/>
              <a:defRPr/>
            </a:pPr>
            <a:endParaRPr lang="fr-FR" sz="1600" b="1" dirty="0">
              <a:solidFill>
                <a:schemeClr val="tx1"/>
              </a:solidFill>
              <a:latin typeface="Trebuchet MS" pitchFamily="34" charset="0"/>
            </a:endParaRPr>
          </a:p>
          <a:p>
            <a:pPr algn="ctr" eaLnBrk="0" hangingPunct="0">
              <a:spcBef>
                <a:spcPct val="0"/>
              </a:spcBef>
              <a:spcAft>
                <a:spcPct val="0"/>
              </a:spcAft>
              <a:buFontTx/>
              <a:buNone/>
              <a:defRPr/>
            </a:pPr>
            <a:endParaRPr lang="fr-FR" sz="1800" b="1" dirty="0">
              <a:solidFill>
                <a:schemeClr val="tx1"/>
              </a:solidFill>
              <a:latin typeface="Trebuchet MS" pitchFamily="34" charset="0"/>
            </a:endParaRPr>
          </a:p>
        </p:txBody>
      </p:sp>
      <p:sp>
        <p:nvSpPr>
          <p:cNvPr id="13" name="Text Box 14"/>
          <p:cNvSpPr txBox="1">
            <a:spLocks noChangeArrowheads="1"/>
          </p:cNvSpPr>
          <p:nvPr/>
        </p:nvSpPr>
        <p:spPr bwMode="auto">
          <a:xfrm>
            <a:off x="3022600" y="5303838"/>
            <a:ext cx="2081213" cy="611187"/>
          </a:xfrm>
          <a:prstGeom prst="rect">
            <a:avLst/>
          </a:prstGeom>
          <a:solidFill>
            <a:srgbClr val="FFFF99"/>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dirty="0">
                <a:solidFill>
                  <a:srgbClr val="000099"/>
                </a:solidFill>
                <a:latin typeface="Trebuchet MS" pitchFamily="34" charset="0"/>
              </a:rPr>
              <a:t>CGEM</a:t>
            </a:r>
            <a:endParaRPr lang="fr-FR" sz="1600" i="1" dirty="0">
              <a:solidFill>
                <a:srgbClr val="000099"/>
              </a:solidFill>
              <a:latin typeface="Trebuchet MS" pitchFamily="34" charset="0"/>
            </a:endParaRPr>
          </a:p>
          <a:p>
            <a:pPr algn="ctr" eaLnBrk="0" hangingPunct="0">
              <a:spcBef>
                <a:spcPct val="0"/>
              </a:spcBef>
              <a:spcAft>
                <a:spcPct val="0"/>
              </a:spcAft>
              <a:buFontTx/>
              <a:buNone/>
              <a:defRPr/>
            </a:pPr>
            <a:r>
              <a:rPr lang="fr-FR" sz="1400" i="1" dirty="0" smtClean="0">
                <a:solidFill>
                  <a:srgbClr val="FF3300"/>
                </a:solidFill>
              </a:rPr>
              <a:t>Pilot </a:t>
            </a:r>
            <a:r>
              <a:rPr lang="fr-FR" sz="1400" i="1" dirty="0" err="1" smtClean="0">
                <a:solidFill>
                  <a:srgbClr val="FF3300"/>
                </a:solidFill>
              </a:rPr>
              <a:t>Evaluator</a:t>
            </a:r>
            <a:endParaRPr lang="fr-FR" sz="1400" i="1" dirty="0">
              <a:solidFill>
                <a:srgbClr val="FF3300"/>
              </a:solidFill>
            </a:endParaRPr>
          </a:p>
        </p:txBody>
      </p:sp>
      <p:cxnSp>
        <p:nvCxnSpPr>
          <p:cNvPr id="14" name="AutoShape 15"/>
          <p:cNvCxnSpPr>
            <a:cxnSpLocks noChangeShapeType="1"/>
          </p:cNvCxnSpPr>
          <p:nvPr/>
        </p:nvCxnSpPr>
        <p:spPr bwMode="auto">
          <a:xfrm rot="16200000" flipH="1">
            <a:off x="1587500" y="5834063"/>
            <a:ext cx="1587" cy="1588"/>
          </a:xfrm>
          <a:prstGeom prst="curvedConnector3">
            <a:avLst>
              <a:gd name="adj1" fmla="val 13400005"/>
            </a:avLst>
          </a:prstGeom>
          <a:noFill/>
          <a:ln w="9525">
            <a:noFill/>
            <a:round/>
            <a:headEnd/>
            <a:tailEnd type="triangle" w="med" len="med"/>
          </a:ln>
        </p:spPr>
      </p:cxnSp>
      <p:grpSp>
        <p:nvGrpSpPr>
          <p:cNvPr id="2" name="Group 24"/>
          <p:cNvGrpSpPr>
            <a:grpSpLocks/>
          </p:cNvGrpSpPr>
          <p:nvPr/>
        </p:nvGrpSpPr>
        <p:grpSpPr bwMode="auto">
          <a:xfrm>
            <a:off x="5168900" y="2520950"/>
            <a:ext cx="2971800" cy="2679700"/>
            <a:chOff x="3120" y="1272"/>
            <a:chExt cx="1872" cy="1688"/>
          </a:xfrm>
        </p:grpSpPr>
        <p:sp>
          <p:nvSpPr>
            <p:cNvPr id="16" name="Text Box 8"/>
            <p:cNvSpPr txBox="1">
              <a:spLocks noChangeArrowheads="1"/>
            </p:cNvSpPr>
            <p:nvPr/>
          </p:nvSpPr>
          <p:spPr bwMode="auto">
            <a:xfrm>
              <a:off x="3282" y="1759"/>
              <a:ext cx="1546" cy="317"/>
            </a:xfrm>
            <a:prstGeom prst="rect">
              <a:avLst/>
            </a:prstGeom>
            <a:solidFill>
              <a:srgbClr val="00FF00"/>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dirty="0">
                  <a:solidFill>
                    <a:srgbClr val="000099"/>
                  </a:solidFill>
                  <a:latin typeface="Trebuchet MS" pitchFamily="34" charset="0"/>
                </a:rPr>
                <a:t>U. Oujda</a:t>
              </a:r>
              <a:endParaRPr lang="fr-FR" sz="1600" i="1" dirty="0">
                <a:solidFill>
                  <a:srgbClr val="000099"/>
                </a:solidFill>
                <a:latin typeface="Trebuchet MS" pitchFamily="34" charset="0"/>
              </a:endParaRPr>
            </a:p>
            <a:p>
              <a:pPr algn="ctr" eaLnBrk="0" hangingPunct="0">
                <a:spcBef>
                  <a:spcPct val="0"/>
                </a:spcBef>
                <a:spcAft>
                  <a:spcPct val="0"/>
                </a:spcAft>
                <a:buFontTx/>
                <a:buNone/>
                <a:defRPr/>
              </a:pPr>
              <a:r>
                <a:rPr lang="fr-FR" sz="1400" i="1" dirty="0" smtClean="0">
                  <a:solidFill>
                    <a:srgbClr val="FF3300"/>
                  </a:solidFill>
                </a:rPr>
                <a:t>Pilot Partner</a:t>
              </a:r>
              <a:endParaRPr lang="fr-FR" sz="1400" i="1" dirty="0">
                <a:solidFill>
                  <a:srgbClr val="FF3300"/>
                </a:solidFill>
              </a:endParaRPr>
            </a:p>
          </p:txBody>
        </p:sp>
        <p:sp>
          <p:nvSpPr>
            <p:cNvPr id="17" name="Text Box 9"/>
            <p:cNvSpPr txBox="1">
              <a:spLocks noChangeArrowheads="1"/>
            </p:cNvSpPr>
            <p:nvPr/>
          </p:nvSpPr>
          <p:spPr bwMode="auto">
            <a:xfrm>
              <a:off x="3298" y="2177"/>
              <a:ext cx="1542" cy="317"/>
            </a:xfrm>
            <a:prstGeom prst="rect">
              <a:avLst/>
            </a:prstGeom>
            <a:solidFill>
              <a:srgbClr val="00FF00"/>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dirty="0">
                  <a:solidFill>
                    <a:srgbClr val="000099"/>
                  </a:solidFill>
                  <a:latin typeface="Trebuchet MS" pitchFamily="34" charset="0"/>
                </a:rPr>
                <a:t>U. Marrakech</a:t>
              </a:r>
              <a:endParaRPr lang="fr-FR" sz="1600" i="1" dirty="0">
                <a:solidFill>
                  <a:srgbClr val="000099"/>
                </a:solidFill>
                <a:latin typeface="Trebuchet MS" pitchFamily="34" charset="0"/>
              </a:endParaRPr>
            </a:p>
            <a:p>
              <a:pPr algn="ctr" eaLnBrk="0" hangingPunct="0">
                <a:spcBef>
                  <a:spcPct val="0"/>
                </a:spcBef>
                <a:spcAft>
                  <a:spcPct val="0"/>
                </a:spcAft>
                <a:buFontTx/>
                <a:buNone/>
                <a:defRPr/>
              </a:pPr>
              <a:r>
                <a:rPr lang="fr-FR" sz="1400" i="1" dirty="0" smtClean="0">
                  <a:solidFill>
                    <a:srgbClr val="FF3300"/>
                  </a:solidFill>
                </a:rPr>
                <a:t>Pilot Partner</a:t>
              </a:r>
              <a:endParaRPr lang="fr-FR" sz="1400" i="1" dirty="0">
                <a:solidFill>
                  <a:srgbClr val="FF3300"/>
                </a:solidFill>
              </a:endParaRPr>
            </a:p>
            <a:p>
              <a:pPr algn="ctr" eaLnBrk="0" hangingPunct="0">
                <a:spcBef>
                  <a:spcPct val="0"/>
                </a:spcBef>
                <a:spcAft>
                  <a:spcPct val="0"/>
                </a:spcAft>
                <a:buFontTx/>
                <a:buNone/>
                <a:defRPr/>
              </a:pPr>
              <a:endParaRPr lang="fr-FR" sz="1600" b="1" dirty="0">
                <a:solidFill>
                  <a:schemeClr val="tx1"/>
                </a:solidFill>
                <a:latin typeface="Trebuchet MS" pitchFamily="34" charset="0"/>
              </a:endParaRPr>
            </a:p>
          </p:txBody>
        </p:sp>
        <p:sp>
          <p:nvSpPr>
            <p:cNvPr id="18" name="Text Box 11"/>
            <p:cNvSpPr txBox="1">
              <a:spLocks noChangeArrowheads="1"/>
            </p:cNvSpPr>
            <p:nvPr/>
          </p:nvSpPr>
          <p:spPr bwMode="auto">
            <a:xfrm>
              <a:off x="3250" y="1340"/>
              <a:ext cx="1578" cy="317"/>
            </a:xfrm>
            <a:prstGeom prst="rect">
              <a:avLst/>
            </a:prstGeom>
            <a:solidFill>
              <a:srgbClr val="00FF00"/>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dirty="0">
                  <a:solidFill>
                    <a:srgbClr val="000099"/>
                  </a:solidFill>
                  <a:latin typeface="Trebuchet MS" pitchFamily="34" charset="0"/>
                </a:rPr>
                <a:t>U. Meknès</a:t>
              </a:r>
              <a:endParaRPr lang="fr-FR" sz="1600" i="1" dirty="0">
                <a:solidFill>
                  <a:srgbClr val="000099"/>
                </a:solidFill>
                <a:latin typeface="Trebuchet MS" pitchFamily="34" charset="0"/>
              </a:endParaRPr>
            </a:p>
            <a:p>
              <a:pPr algn="ctr" eaLnBrk="0" hangingPunct="0">
                <a:spcBef>
                  <a:spcPct val="0"/>
                </a:spcBef>
                <a:spcAft>
                  <a:spcPct val="0"/>
                </a:spcAft>
                <a:buFontTx/>
                <a:buNone/>
                <a:defRPr/>
              </a:pPr>
              <a:r>
                <a:rPr lang="fr-FR" sz="1400" i="1" dirty="0" err="1" smtClean="0">
                  <a:solidFill>
                    <a:srgbClr val="FF3300"/>
                  </a:solidFill>
                </a:rPr>
                <a:t>Coordinator</a:t>
              </a:r>
              <a:r>
                <a:rPr lang="fr-FR" sz="1400" i="1" dirty="0" smtClean="0">
                  <a:solidFill>
                    <a:srgbClr val="FF3300"/>
                  </a:solidFill>
                </a:rPr>
                <a:t> in </a:t>
              </a:r>
              <a:r>
                <a:rPr lang="fr-FR" sz="1400" i="1" dirty="0" err="1" smtClean="0">
                  <a:solidFill>
                    <a:srgbClr val="FF3300"/>
                  </a:solidFill>
                </a:rPr>
                <a:t>Morocco</a:t>
              </a:r>
              <a:endParaRPr lang="fr-FR" sz="1400" i="1" dirty="0">
                <a:solidFill>
                  <a:srgbClr val="FF3300"/>
                </a:solidFill>
              </a:endParaRPr>
            </a:p>
          </p:txBody>
        </p:sp>
        <p:sp>
          <p:nvSpPr>
            <p:cNvPr id="19" name="Rectangle 18"/>
            <p:cNvSpPr>
              <a:spLocks noChangeArrowheads="1"/>
            </p:cNvSpPr>
            <p:nvPr/>
          </p:nvSpPr>
          <p:spPr bwMode="auto">
            <a:xfrm>
              <a:off x="3120" y="1272"/>
              <a:ext cx="1872" cy="1688"/>
            </a:xfrm>
            <a:prstGeom prst="rect">
              <a:avLst/>
            </a:prstGeom>
            <a:noFill/>
            <a:ln w="28575" algn="ctr">
              <a:solidFill>
                <a:srgbClr val="FF0000"/>
              </a:solidFill>
              <a:prstDash val="dash"/>
              <a:miter lim="800000"/>
              <a:headEnd/>
              <a:tailEnd/>
            </a:ln>
          </p:spPr>
          <p:txBody>
            <a:bodyPr wrap="none" anchor="ctr"/>
            <a:lstStyle/>
            <a:p>
              <a:endParaRPr lang="it-IT"/>
            </a:p>
          </p:txBody>
        </p:sp>
      </p:grpSp>
      <p:sp>
        <p:nvSpPr>
          <p:cNvPr id="20" name="Text Box 23"/>
          <p:cNvSpPr txBox="1">
            <a:spLocks noChangeArrowheads="1"/>
          </p:cNvSpPr>
          <p:nvPr/>
        </p:nvSpPr>
        <p:spPr bwMode="auto">
          <a:xfrm>
            <a:off x="5102225" y="1004888"/>
            <a:ext cx="3076575" cy="569912"/>
          </a:xfrm>
          <a:prstGeom prst="rect">
            <a:avLst/>
          </a:prstGeom>
          <a:solidFill>
            <a:srgbClr val="FF0000"/>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800" b="1" dirty="0" err="1" smtClean="0">
                <a:solidFill>
                  <a:srgbClr val="000099"/>
                </a:solidFill>
                <a:latin typeface="Trebuchet MS" pitchFamily="34" charset="0"/>
              </a:rPr>
              <a:t>Ministry</a:t>
            </a:r>
            <a:r>
              <a:rPr lang="fr-FR" sz="1800" b="1" dirty="0" smtClean="0">
                <a:solidFill>
                  <a:srgbClr val="000099"/>
                </a:solidFill>
                <a:latin typeface="Trebuchet MS" pitchFamily="34" charset="0"/>
              </a:rPr>
              <a:t> of Education</a:t>
            </a:r>
            <a:endParaRPr lang="fr-FR" sz="1800" i="1" dirty="0">
              <a:solidFill>
                <a:srgbClr val="FF3300"/>
              </a:solidFill>
            </a:endParaRPr>
          </a:p>
          <a:p>
            <a:pPr algn="ctr" eaLnBrk="0" hangingPunct="0">
              <a:spcBef>
                <a:spcPct val="0"/>
              </a:spcBef>
              <a:spcAft>
                <a:spcPct val="0"/>
              </a:spcAft>
              <a:buFontTx/>
              <a:buNone/>
              <a:defRPr/>
            </a:pPr>
            <a:r>
              <a:rPr lang="fr-FR" sz="1400" i="1" dirty="0" smtClean="0">
                <a:solidFill>
                  <a:schemeClr val="tx1"/>
                </a:solidFill>
              </a:rPr>
              <a:t>Supporter</a:t>
            </a:r>
            <a:endParaRPr lang="fr-FR" sz="1400" i="1" dirty="0">
              <a:solidFill>
                <a:schemeClr val="tx1"/>
              </a:solidFill>
            </a:endParaRPr>
          </a:p>
        </p:txBody>
      </p:sp>
      <p:grpSp>
        <p:nvGrpSpPr>
          <p:cNvPr id="3" name="Group 32"/>
          <p:cNvGrpSpPr>
            <a:grpSpLocks/>
          </p:cNvGrpSpPr>
          <p:nvPr/>
        </p:nvGrpSpPr>
        <p:grpSpPr bwMode="auto">
          <a:xfrm>
            <a:off x="152400" y="1974850"/>
            <a:ext cx="2832100" cy="2413000"/>
            <a:chOff x="0" y="2416"/>
            <a:chExt cx="1784" cy="1520"/>
          </a:xfrm>
        </p:grpSpPr>
        <p:grpSp>
          <p:nvGrpSpPr>
            <p:cNvPr id="15" name="Group 30"/>
            <p:cNvGrpSpPr>
              <a:grpSpLocks/>
            </p:cNvGrpSpPr>
            <p:nvPr/>
          </p:nvGrpSpPr>
          <p:grpSpPr bwMode="auto">
            <a:xfrm>
              <a:off x="114" y="2582"/>
              <a:ext cx="1498" cy="1214"/>
              <a:chOff x="114" y="2582"/>
              <a:chExt cx="1498" cy="1214"/>
            </a:xfrm>
          </p:grpSpPr>
          <p:sp>
            <p:nvSpPr>
              <p:cNvPr id="24" name="Text Box 10"/>
              <p:cNvSpPr txBox="1">
                <a:spLocks noChangeArrowheads="1"/>
              </p:cNvSpPr>
              <p:nvPr/>
            </p:nvSpPr>
            <p:spPr bwMode="auto">
              <a:xfrm>
                <a:off x="114" y="2582"/>
                <a:ext cx="1498" cy="326"/>
              </a:xfrm>
              <a:prstGeom prst="rect">
                <a:avLst/>
              </a:prstGeom>
              <a:solidFill>
                <a:srgbClr val="00CCFF"/>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a:solidFill>
                      <a:srgbClr val="000099"/>
                    </a:solidFill>
                    <a:latin typeface="Trebuchet MS" pitchFamily="34" charset="0"/>
                  </a:rPr>
                  <a:t>U. Rovira i Virgili (ES)</a:t>
                </a:r>
                <a:endParaRPr lang="fr-FR" sz="1600" i="1">
                  <a:solidFill>
                    <a:srgbClr val="000099"/>
                  </a:solidFill>
                  <a:latin typeface="Trebuchet MS" pitchFamily="34" charset="0"/>
                </a:endParaRPr>
              </a:p>
              <a:p>
                <a:pPr algn="ctr" eaLnBrk="0" hangingPunct="0">
                  <a:spcBef>
                    <a:spcPct val="0"/>
                  </a:spcBef>
                  <a:spcAft>
                    <a:spcPct val="0"/>
                  </a:spcAft>
                  <a:buFontTx/>
                  <a:buNone/>
                  <a:defRPr/>
                </a:pPr>
                <a:r>
                  <a:rPr lang="fr-FR" sz="1400" i="1">
                    <a:solidFill>
                      <a:srgbClr val="FF3300"/>
                    </a:solidFill>
                  </a:rPr>
                  <a:t>Knowledge Partner</a:t>
                </a:r>
              </a:p>
            </p:txBody>
          </p:sp>
          <p:sp>
            <p:nvSpPr>
              <p:cNvPr id="25" name="Text Box 16"/>
              <p:cNvSpPr txBox="1">
                <a:spLocks noChangeArrowheads="1"/>
              </p:cNvSpPr>
              <p:nvPr/>
            </p:nvSpPr>
            <p:spPr bwMode="auto">
              <a:xfrm>
                <a:off x="114" y="2998"/>
                <a:ext cx="1498" cy="358"/>
              </a:xfrm>
              <a:prstGeom prst="rect">
                <a:avLst/>
              </a:prstGeom>
              <a:solidFill>
                <a:srgbClr val="00FFFF"/>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dirty="0">
                    <a:solidFill>
                      <a:srgbClr val="000099"/>
                    </a:solidFill>
                    <a:latin typeface="Trebuchet MS" pitchFamily="34" charset="0"/>
                  </a:rPr>
                  <a:t>U. Toulon-Var (FR)</a:t>
                </a:r>
                <a:endParaRPr lang="fr-FR" sz="1600" i="1" dirty="0">
                  <a:solidFill>
                    <a:srgbClr val="000099"/>
                  </a:solidFill>
                  <a:latin typeface="Trebuchet MS" pitchFamily="34" charset="0"/>
                </a:endParaRPr>
              </a:p>
              <a:p>
                <a:pPr algn="ctr" eaLnBrk="0" hangingPunct="0">
                  <a:spcBef>
                    <a:spcPct val="0"/>
                  </a:spcBef>
                  <a:spcAft>
                    <a:spcPct val="0"/>
                  </a:spcAft>
                  <a:buFontTx/>
                  <a:buNone/>
                  <a:defRPr/>
                </a:pPr>
                <a:r>
                  <a:rPr lang="fr-FR" sz="1400" i="1" dirty="0" err="1" smtClean="0">
                    <a:solidFill>
                      <a:srgbClr val="FF3300"/>
                    </a:solidFill>
                  </a:rPr>
                  <a:t>Knowledge</a:t>
                </a:r>
                <a:r>
                  <a:rPr lang="fr-FR" sz="1400" i="1" dirty="0" smtClean="0">
                    <a:solidFill>
                      <a:srgbClr val="FF3300"/>
                    </a:solidFill>
                  </a:rPr>
                  <a:t> </a:t>
                </a:r>
                <a:r>
                  <a:rPr lang="fr-FR" sz="1400" i="1" dirty="0">
                    <a:solidFill>
                      <a:srgbClr val="FF3300"/>
                    </a:solidFill>
                  </a:rPr>
                  <a:t>Partner</a:t>
                </a:r>
              </a:p>
            </p:txBody>
          </p:sp>
          <p:sp>
            <p:nvSpPr>
              <p:cNvPr id="26" name="Text Box 17"/>
              <p:cNvSpPr txBox="1">
                <a:spLocks noChangeArrowheads="1"/>
              </p:cNvSpPr>
              <p:nvPr/>
            </p:nvSpPr>
            <p:spPr bwMode="auto">
              <a:xfrm>
                <a:off x="130" y="3438"/>
                <a:ext cx="1482" cy="358"/>
              </a:xfrm>
              <a:prstGeom prst="rect">
                <a:avLst/>
              </a:prstGeom>
              <a:solidFill>
                <a:srgbClr val="00FFFF"/>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a:solidFill>
                      <a:srgbClr val="000099"/>
                    </a:solidFill>
                    <a:latin typeface="Trebuchet MS" pitchFamily="34" charset="0"/>
                  </a:rPr>
                  <a:t>Politecnico Torino (IT)</a:t>
                </a:r>
                <a:endParaRPr lang="fr-FR" sz="1600" i="1">
                  <a:solidFill>
                    <a:srgbClr val="000099"/>
                  </a:solidFill>
                  <a:latin typeface="Trebuchet MS" pitchFamily="34" charset="0"/>
                </a:endParaRPr>
              </a:p>
              <a:p>
                <a:pPr algn="ctr" eaLnBrk="0" hangingPunct="0">
                  <a:spcBef>
                    <a:spcPct val="0"/>
                  </a:spcBef>
                  <a:spcAft>
                    <a:spcPct val="0"/>
                  </a:spcAft>
                  <a:buFontTx/>
                  <a:buNone/>
                  <a:defRPr/>
                </a:pPr>
                <a:r>
                  <a:rPr lang="fr-FR" sz="1400" i="1">
                    <a:solidFill>
                      <a:srgbClr val="FF3300"/>
                    </a:solidFill>
                  </a:rPr>
                  <a:t>Knowledge Partner</a:t>
                </a:r>
              </a:p>
            </p:txBody>
          </p:sp>
        </p:grpSp>
        <p:sp>
          <p:nvSpPr>
            <p:cNvPr id="23" name="Rectangle 31"/>
            <p:cNvSpPr>
              <a:spLocks noChangeArrowheads="1"/>
            </p:cNvSpPr>
            <p:nvPr/>
          </p:nvSpPr>
          <p:spPr bwMode="auto">
            <a:xfrm>
              <a:off x="0" y="2416"/>
              <a:ext cx="1784" cy="1520"/>
            </a:xfrm>
            <a:prstGeom prst="rect">
              <a:avLst/>
            </a:prstGeom>
            <a:noFill/>
            <a:ln w="28575" algn="ctr">
              <a:solidFill>
                <a:srgbClr val="0000FF"/>
              </a:solidFill>
              <a:prstDash val="dash"/>
              <a:miter lim="800000"/>
              <a:headEnd/>
              <a:tailEnd/>
            </a:ln>
          </p:spPr>
          <p:txBody>
            <a:bodyPr wrap="none" anchor="ctr"/>
            <a:lstStyle/>
            <a:p>
              <a:endParaRPr lang="it-IT"/>
            </a:p>
          </p:txBody>
        </p:sp>
      </p:grpSp>
      <p:pic>
        <p:nvPicPr>
          <p:cNvPr id="27" name="Picture 40" descr="flag-morocco">
            <a:hlinkClick r:id="rId6"/>
          </p:cNvPr>
          <p:cNvPicPr>
            <a:picLocks noChangeAspect="1" noChangeArrowheads="1"/>
          </p:cNvPicPr>
          <p:nvPr/>
        </p:nvPicPr>
        <p:blipFill>
          <a:blip r:embed="rId7" cstate="print"/>
          <a:srcRect/>
          <a:stretch>
            <a:fillRect/>
          </a:stretch>
        </p:blipFill>
        <p:spPr bwMode="auto">
          <a:xfrm>
            <a:off x="8308975" y="962025"/>
            <a:ext cx="698500" cy="698500"/>
          </a:xfrm>
          <a:prstGeom prst="rect">
            <a:avLst/>
          </a:prstGeom>
          <a:noFill/>
          <a:ln w="9525">
            <a:noFill/>
            <a:miter lim="800000"/>
            <a:headEnd/>
            <a:tailEnd/>
          </a:ln>
        </p:spPr>
      </p:pic>
      <p:sp>
        <p:nvSpPr>
          <p:cNvPr id="28" name="AutoShape 43"/>
          <p:cNvSpPr>
            <a:spLocks noChangeArrowheads="1"/>
          </p:cNvSpPr>
          <p:nvPr/>
        </p:nvSpPr>
        <p:spPr bwMode="auto">
          <a:xfrm rot="2249560">
            <a:off x="3390900" y="2305050"/>
            <a:ext cx="1803400" cy="292100"/>
          </a:xfrm>
          <a:prstGeom prst="rightArrow">
            <a:avLst>
              <a:gd name="adj1" fmla="val 50000"/>
              <a:gd name="adj2" fmla="val 154348"/>
            </a:avLst>
          </a:prstGeom>
          <a:solidFill>
            <a:srgbClr val="FF6600"/>
          </a:solidFill>
          <a:ln w="9525" algn="ctr">
            <a:noFill/>
            <a:miter lim="800000"/>
            <a:headEnd/>
            <a:tailEnd/>
          </a:ln>
        </p:spPr>
        <p:txBody>
          <a:bodyPr wrap="none" anchor="ctr"/>
          <a:lstStyle/>
          <a:p>
            <a:endParaRPr lang="it-IT"/>
          </a:p>
        </p:txBody>
      </p:sp>
      <p:sp>
        <p:nvSpPr>
          <p:cNvPr id="29" name="AutoShape 44"/>
          <p:cNvSpPr>
            <a:spLocks noChangeArrowheads="1"/>
          </p:cNvSpPr>
          <p:nvPr/>
        </p:nvSpPr>
        <p:spPr bwMode="auto">
          <a:xfrm>
            <a:off x="3200400" y="3346450"/>
            <a:ext cx="1803400" cy="292100"/>
          </a:xfrm>
          <a:prstGeom prst="rightArrow">
            <a:avLst>
              <a:gd name="adj1" fmla="val 50000"/>
              <a:gd name="adj2" fmla="val 154348"/>
            </a:avLst>
          </a:prstGeom>
          <a:solidFill>
            <a:srgbClr val="FF6600"/>
          </a:solidFill>
          <a:ln w="9525" algn="ctr">
            <a:noFill/>
            <a:miter lim="800000"/>
            <a:headEnd/>
            <a:tailEnd/>
          </a:ln>
        </p:spPr>
        <p:txBody>
          <a:bodyPr wrap="none" anchor="ctr"/>
          <a:lstStyle/>
          <a:p>
            <a:endParaRPr lang="it-IT"/>
          </a:p>
        </p:txBody>
      </p:sp>
      <p:sp>
        <p:nvSpPr>
          <p:cNvPr id="30" name="AutoShape 45"/>
          <p:cNvSpPr>
            <a:spLocks noChangeArrowheads="1"/>
          </p:cNvSpPr>
          <p:nvPr/>
        </p:nvSpPr>
        <p:spPr bwMode="auto">
          <a:xfrm rot="18821287">
            <a:off x="4186238" y="4759325"/>
            <a:ext cx="831850" cy="292100"/>
          </a:xfrm>
          <a:prstGeom prst="rightArrow">
            <a:avLst>
              <a:gd name="adj1" fmla="val 50000"/>
              <a:gd name="adj2" fmla="val 71196"/>
            </a:avLst>
          </a:prstGeom>
          <a:solidFill>
            <a:srgbClr val="FF6600"/>
          </a:solidFill>
          <a:ln w="9525" algn="ctr">
            <a:noFill/>
            <a:miter lim="800000"/>
            <a:headEnd/>
            <a:tailEnd/>
          </a:ln>
        </p:spPr>
        <p:txBody>
          <a:bodyPr wrap="none" anchor="ctr"/>
          <a:lstStyle/>
          <a:p>
            <a:endParaRPr lang="it-IT"/>
          </a:p>
        </p:txBody>
      </p:sp>
      <p:sp>
        <p:nvSpPr>
          <p:cNvPr id="31" name="AutoShape 46"/>
          <p:cNvSpPr>
            <a:spLocks noChangeArrowheads="1"/>
          </p:cNvSpPr>
          <p:nvPr/>
        </p:nvSpPr>
        <p:spPr bwMode="auto">
          <a:xfrm rot="16200000">
            <a:off x="5824538" y="5470525"/>
            <a:ext cx="628650" cy="292100"/>
          </a:xfrm>
          <a:prstGeom prst="rightArrow">
            <a:avLst>
              <a:gd name="adj1" fmla="val 50000"/>
              <a:gd name="adj2" fmla="val 53804"/>
            </a:avLst>
          </a:prstGeom>
          <a:solidFill>
            <a:srgbClr val="FF6600"/>
          </a:solidFill>
          <a:ln w="9525" algn="ctr">
            <a:noFill/>
            <a:miter lim="800000"/>
            <a:headEnd/>
            <a:tailEnd/>
          </a:ln>
        </p:spPr>
        <p:txBody>
          <a:bodyPr wrap="none" anchor="ctr"/>
          <a:lstStyle/>
          <a:p>
            <a:endParaRPr lang="it-IT"/>
          </a:p>
        </p:txBody>
      </p:sp>
      <p:sp>
        <p:nvSpPr>
          <p:cNvPr id="32" name="AutoShape 47"/>
          <p:cNvSpPr>
            <a:spLocks noChangeArrowheads="1"/>
          </p:cNvSpPr>
          <p:nvPr/>
        </p:nvSpPr>
        <p:spPr bwMode="auto">
          <a:xfrm rot="13658553">
            <a:off x="8135938" y="4975225"/>
            <a:ext cx="628650" cy="292100"/>
          </a:xfrm>
          <a:prstGeom prst="rightArrow">
            <a:avLst>
              <a:gd name="adj1" fmla="val 50000"/>
              <a:gd name="adj2" fmla="val 53804"/>
            </a:avLst>
          </a:prstGeom>
          <a:solidFill>
            <a:srgbClr val="FF6600"/>
          </a:solidFill>
          <a:ln w="9525" algn="ctr">
            <a:noFill/>
            <a:miter lim="800000"/>
            <a:headEnd/>
            <a:tailEnd/>
          </a:ln>
        </p:spPr>
        <p:txBody>
          <a:bodyPr wrap="none" anchor="ctr"/>
          <a:lstStyle/>
          <a:p>
            <a:endParaRPr lang="it-IT"/>
          </a:p>
        </p:txBody>
      </p:sp>
      <p:sp>
        <p:nvSpPr>
          <p:cNvPr id="33" name="AutoShape 48"/>
          <p:cNvSpPr>
            <a:spLocks noChangeArrowheads="1"/>
          </p:cNvSpPr>
          <p:nvPr/>
        </p:nvSpPr>
        <p:spPr bwMode="auto">
          <a:xfrm rot="16200000">
            <a:off x="6251575" y="1778000"/>
            <a:ext cx="736600" cy="609600"/>
          </a:xfrm>
          <a:prstGeom prst="rightArrow">
            <a:avLst>
              <a:gd name="adj1" fmla="val 50000"/>
              <a:gd name="adj2" fmla="val 30208"/>
            </a:avLst>
          </a:prstGeom>
          <a:solidFill>
            <a:srgbClr val="0000FF"/>
          </a:solidFill>
          <a:ln w="9525" algn="ctr">
            <a:noFill/>
            <a:miter lim="800000"/>
            <a:headEnd/>
            <a:tailEnd/>
          </a:ln>
        </p:spPr>
        <p:txBody>
          <a:bodyPr wrap="none" anchor="ctr"/>
          <a:lstStyle/>
          <a:p>
            <a:endParaRPr lang="it-IT"/>
          </a:p>
        </p:txBody>
      </p:sp>
      <p:sp>
        <p:nvSpPr>
          <p:cNvPr id="34" name="AutoShape 49" descr="Diagonali larghe verso l'alto"/>
          <p:cNvSpPr>
            <a:spLocks noChangeArrowheads="1"/>
          </p:cNvSpPr>
          <p:nvPr/>
        </p:nvSpPr>
        <p:spPr bwMode="auto">
          <a:xfrm rot="10800000">
            <a:off x="4337050" y="1117600"/>
            <a:ext cx="660400" cy="419100"/>
          </a:xfrm>
          <a:prstGeom prst="rightArrow">
            <a:avLst>
              <a:gd name="adj1" fmla="val 50000"/>
              <a:gd name="adj2" fmla="val 39394"/>
            </a:avLst>
          </a:prstGeom>
          <a:pattFill prst="wdUpDiag">
            <a:fgClr>
              <a:srgbClr val="0000FF"/>
            </a:fgClr>
            <a:bgClr>
              <a:schemeClr val="bg1"/>
            </a:bgClr>
          </a:pattFill>
          <a:ln w="9525" algn="ctr">
            <a:noFill/>
            <a:miter lim="800000"/>
            <a:headEnd/>
            <a:tailEnd/>
          </a:ln>
        </p:spPr>
        <p:txBody>
          <a:bodyPr wrap="none" anchor="ctr"/>
          <a:lstStyle/>
          <a:p>
            <a:endParaRPr lang="it-IT"/>
          </a:p>
        </p:txBody>
      </p:sp>
      <p:sp>
        <p:nvSpPr>
          <p:cNvPr id="35" name="AutoShape 50" descr="Diagonali larghe verso l'alto"/>
          <p:cNvSpPr>
            <a:spLocks noChangeArrowheads="1"/>
          </p:cNvSpPr>
          <p:nvPr/>
        </p:nvSpPr>
        <p:spPr bwMode="auto">
          <a:xfrm rot="5400000">
            <a:off x="5480050" y="1841500"/>
            <a:ext cx="736600" cy="419100"/>
          </a:xfrm>
          <a:prstGeom prst="rightArrow">
            <a:avLst>
              <a:gd name="adj1" fmla="val 50000"/>
              <a:gd name="adj2" fmla="val 43939"/>
            </a:avLst>
          </a:prstGeom>
          <a:pattFill prst="wdUpDiag">
            <a:fgClr>
              <a:srgbClr val="0000FF"/>
            </a:fgClr>
            <a:bgClr>
              <a:schemeClr val="bg1"/>
            </a:bgClr>
          </a:pattFill>
          <a:ln w="9525" algn="ctr">
            <a:noFill/>
            <a:miter lim="800000"/>
            <a:headEnd/>
            <a:tailEnd/>
          </a:ln>
        </p:spPr>
        <p:txBody>
          <a:bodyPr wrap="none" anchor="ctr"/>
          <a:lstStyle/>
          <a:p>
            <a:endParaRPr lang="it-IT"/>
          </a:p>
        </p:txBody>
      </p:sp>
      <p:grpSp>
        <p:nvGrpSpPr>
          <p:cNvPr id="21" name="Group 32"/>
          <p:cNvGrpSpPr>
            <a:grpSpLocks/>
          </p:cNvGrpSpPr>
          <p:nvPr/>
        </p:nvGrpSpPr>
        <p:grpSpPr bwMode="auto">
          <a:xfrm>
            <a:off x="275984" y="4629294"/>
            <a:ext cx="2664000" cy="936000"/>
            <a:chOff x="-25" y="2808"/>
            <a:chExt cx="1714" cy="1520"/>
          </a:xfrm>
        </p:grpSpPr>
        <p:sp>
          <p:nvSpPr>
            <p:cNvPr id="37" name="Text Box 16"/>
            <p:cNvSpPr txBox="1">
              <a:spLocks noChangeArrowheads="1"/>
            </p:cNvSpPr>
            <p:nvPr/>
          </p:nvSpPr>
          <p:spPr bwMode="auto">
            <a:xfrm>
              <a:off x="63" y="3138"/>
              <a:ext cx="1529" cy="818"/>
            </a:xfrm>
            <a:prstGeom prst="rect">
              <a:avLst/>
            </a:prstGeom>
            <a:solidFill>
              <a:srgbClr val="00FFFF"/>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400" b="1" dirty="0" smtClean="0">
                  <a:solidFill>
                    <a:srgbClr val="000099"/>
                  </a:solidFill>
                  <a:latin typeface="Trebuchet MS" pitchFamily="34" charset="0"/>
                </a:rPr>
                <a:t>Instance National d’Evaluation</a:t>
              </a:r>
              <a:endParaRPr lang="fr-FR" sz="1400" i="1" dirty="0">
                <a:solidFill>
                  <a:srgbClr val="000099"/>
                </a:solidFill>
                <a:latin typeface="Trebuchet MS" pitchFamily="34" charset="0"/>
              </a:endParaRPr>
            </a:p>
          </p:txBody>
        </p:sp>
        <p:sp>
          <p:nvSpPr>
            <p:cNvPr id="38" name="Rectangle 31"/>
            <p:cNvSpPr>
              <a:spLocks noChangeArrowheads="1"/>
            </p:cNvSpPr>
            <p:nvPr/>
          </p:nvSpPr>
          <p:spPr bwMode="auto">
            <a:xfrm>
              <a:off x="-25" y="2808"/>
              <a:ext cx="1714" cy="1520"/>
            </a:xfrm>
            <a:prstGeom prst="rect">
              <a:avLst/>
            </a:prstGeom>
            <a:noFill/>
            <a:ln w="28575" algn="ctr">
              <a:solidFill>
                <a:srgbClr val="0000FF"/>
              </a:solidFill>
              <a:prstDash val="dash"/>
              <a:miter lim="800000"/>
              <a:headEnd/>
              <a:tailEnd/>
            </a:ln>
          </p:spPr>
          <p:txBody>
            <a:bodyPr wrap="none" anchor="ctr"/>
            <a:lstStyle/>
            <a:p>
              <a:endParaRPr lang="it-IT"/>
            </a:p>
          </p:txBody>
        </p:sp>
      </p:grpSp>
      <p:sp>
        <p:nvSpPr>
          <p:cNvPr id="39" name="AutoShape 43"/>
          <p:cNvSpPr>
            <a:spLocks noChangeArrowheads="1"/>
          </p:cNvSpPr>
          <p:nvPr/>
        </p:nvSpPr>
        <p:spPr bwMode="auto">
          <a:xfrm rot="20295256">
            <a:off x="3019425" y="4476750"/>
            <a:ext cx="1803400" cy="292100"/>
          </a:xfrm>
          <a:prstGeom prst="rightArrow">
            <a:avLst>
              <a:gd name="adj1" fmla="val 50000"/>
              <a:gd name="adj2" fmla="val 154348"/>
            </a:avLst>
          </a:prstGeom>
          <a:solidFill>
            <a:srgbClr val="FF6600"/>
          </a:solidFill>
          <a:ln w="9525" algn="ctr">
            <a:noFill/>
            <a:miter lim="800000"/>
            <a:headEnd/>
            <a:tailEnd/>
          </a:ln>
        </p:spPr>
        <p:txBody>
          <a:bodyPr wrap="none" anchor="ctr"/>
          <a:lstStyle/>
          <a:p>
            <a:endParaRPr lang="it-IT"/>
          </a:p>
        </p:txBody>
      </p:sp>
      <p:sp>
        <p:nvSpPr>
          <p:cNvPr id="40" name="Text Box 9"/>
          <p:cNvSpPr txBox="1">
            <a:spLocks noChangeArrowheads="1"/>
          </p:cNvSpPr>
          <p:nvPr/>
        </p:nvSpPr>
        <p:spPr bwMode="auto">
          <a:xfrm>
            <a:off x="5470525" y="4586288"/>
            <a:ext cx="2432050" cy="504000"/>
          </a:xfrm>
          <a:prstGeom prst="rect">
            <a:avLst/>
          </a:prstGeom>
          <a:solidFill>
            <a:srgbClr val="00FF00"/>
          </a:solidFill>
          <a:ln w="12700" algn="ctr">
            <a:solidFill>
              <a:srgbClr val="000099"/>
            </a:solidFill>
            <a:miter lim="800000"/>
            <a:headEnd/>
            <a:tailEnd/>
          </a:ln>
          <a:effectLst>
            <a:outerShdw dist="107763" dir="2700000" algn="ctr" rotWithShape="0">
              <a:srgbClr val="808080"/>
            </a:outerShdw>
          </a:effectLst>
        </p:spPr>
        <p:txBody>
          <a:bodyPr/>
          <a:lstStyle/>
          <a:p>
            <a:pPr algn="ctr" eaLnBrk="0" hangingPunct="0">
              <a:spcBef>
                <a:spcPct val="0"/>
              </a:spcBef>
              <a:spcAft>
                <a:spcPct val="0"/>
              </a:spcAft>
              <a:buFontTx/>
              <a:buNone/>
              <a:defRPr/>
            </a:pPr>
            <a:r>
              <a:rPr lang="fr-FR" sz="1600" b="1" dirty="0">
                <a:solidFill>
                  <a:srgbClr val="000099"/>
                </a:solidFill>
                <a:latin typeface="Trebuchet MS" pitchFamily="34" charset="0"/>
              </a:rPr>
              <a:t>U. </a:t>
            </a:r>
            <a:r>
              <a:rPr lang="fr-FR" sz="1600" b="1" dirty="0" smtClean="0">
                <a:solidFill>
                  <a:srgbClr val="000099"/>
                </a:solidFill>
                <a:latin typeface="Trebuchet MS" pitchFamily="34" charset="0"/>
              </a:rPr>
              <a:t>El-Jadida</a:t>
            </a:r>
            <a:endParaRPr lang="fr-FR" sz="1600" i="1" dirty="0">
              <a:solidFill>
                <a:srgbClr val="000099"/>
              </a:solidFill>
              <a:latin typeface="Trebuchet MS" pitchFamily="34" charset="0"/>
            </a:endParaRPr>
          </a:p>
          <a:p>
            <a:pPr algn="ctr" eaLnBrk="0" hangingPunct="0">
              <a:spcBef>
                <a:spcPct val="0"/>
              </a:spcBef>
              <a:spcAft>
                <a:spcPct val="0"/>
              </a:spcAft>
              <a:buFontTx/>
              <a:buNone/>
              <a:defRPr/>
            </a:pPr>
            <a:r>
              <a:rPr lang="fr-FR" sz="1400" i="1" dirty="0" smtClean="0">
                <a:solidFill>
                  <a:srgbClr val="FF3300"/>
                </a:solidFill>
              </a:rPr>
              <a:t>Pilot Partner</a:t>
            </a:r>
            <a:endParaRPr lang="fr-FR" sz="1400" i="1" dirty="0">
              <a:solidFill>
                <a:srgbClr val="FF3300"/>
              </a:solidFill>
            </a:endParaRPr>
          </a:p>
          <a:p>
            <a:pPr algn="ctr" eaLnBrk="0" hangingPunct="0">
              <a:spcBef>
                <a:spcPct val="0"/>
              </a:spcBef>
              <a:spcAft>
                <a:spcPct val="0"/>
              </a:spcAft>
              <a:buFontTx/>
              <a:buNone/>
              <a:defRPr/>
            </a:pPr>
            <a:endParaRPr lang="fr-FR" sz="1600" b="1" dirty="0">
              <a:solidFill>
                <a:schemeClr val="tx1"/>
              </a:solidFill>
              <a:latin typeface="Trebuchet MS" pitchFamily="34" charset="0"/>
            </a:endParaRPr>
          </a:p>
        </p:txBody>
      </p:sp>
    </p:spTree>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lide(fromBottom)">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lide(fromBottom)">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down)">
                                      <p:cBhvr>
                                        <p:cTn id="17" dur="500"/>
                                        <p:tgtEl>
                                          <p:spTgt spid="40"/>
                                        </p:tgtEl>
                                      </p:cBhvr>
                                    </p:animEffect>
                                  </p:childTnLst>
                                </p:cTn>
                              </p:par>
                            </p:childTnLst>
                          </p:cTn>
                        </p:par>
                        <p:par>
                          <p:cTn id="18" fill="hold">
                            <p:stCondLst>
                              <p:cond delay="500"/>
                            </p:stCondLst>
                            <p:childTnLst>
                              <p:par>
                                <p:cTn id="19" presetID="12" presetClass="entr" presetSubtype="4"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slide(fromBottom)">
                                      <p:cBhvr>
                                        <p:cTn id="21" dur="500"/>
                                        <p:tgtEl>
                                          <p:spTgt spid="28"/>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slide(fromBottom)">
                                      <p:cBhvr>
                                        <p:cTn id="26" dur="500"/>
                                        <p:tgtEl>
                                          <p:spTgt spid="3"/>
                                        </p:tgtEl>
                                      </p:cBhvr>
                                    </p:animEffect>
                                  </p:childTnLst>
                                </p:cTn>
                              </p:par>
                            </p:childTnLst>
                          </p:cTn>
                        </p:par>
                        <p:par>
                          <p:cTn id="27" fill="hold">
                            <p:stCondLst>
                              <p:cond delay="500"/>
                            </p:stCondLst>
                            <p:childTnLst>
                              <p:par>
                                <p:cTn id="28" presetID="12" presetClass="entr" presetSubtype="4"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slide(fromBottom)">
                                      <p:cBhvr>
                                        <p:cTn id="30" dur="500"/>
                                        <p:tgtEl>
                                          <p:spTgt spid="29"/>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slide(fromBottom)">
                                      <p:cBhvr>
                                        <p:cTn id="35" dur="500"/>
                                        <p:tgtEl>
                                          <p:spTgt spid="13"/>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slide(fromBottom)">
                                      <p:cBhvr>
                                        <p:cTn id="38" dur="500"/>
                                        <p:tgtEl>
                                          <p:spTgt spid="11"/>
                                        </p:tgtEl>
                                      </p:cBhvr>
                                    </p:animEffect>
                                  </p:childTnLst>
                                </p:cTn>
                              </p:par>
                              <p:par>
                                <p:cTn id="39" presetID="12" presetClass="entr" presetSubtype="4"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slide(fromBottom)">
                                      <p:cBhvr>
                                        <p:cTn id="41" dur="5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12" presetClass="entr" presetSubtype="4" fill="hold" grpId="0" nodeType="click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slide(fromBottom)">
                                      <p:cBhvr>
                                        <p:cTn id="46" dur="500"/>
                                        <p:tgtEl>
                                          <p:spTgt spid="30"/>
                                        </p:tgtEl>
                                      </p:cBhvr>
                                    </p:animEffect>
                                  </p:childTnLst>
                                </p:cTn>
                              </p:par>
                              <p:par>
                                <p:cTn id="47" presetID="12" presetClass="entr" presetSubtype="4"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slide(fromBottom)">
                                      <p:cBhvr>
                                        <p:cTn id="49" dur="500"/>
                                        <p:tgtEl>
                                          <p:spTgt spid="31"/>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slide(fromBottom)">
                                      <p:cBhvr>
                                        <p:cTn id="52" dur="500"/>
                                        <p:tgtEl>
                                          <p:spTgt spid="32"/>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slide(fromBottom)">
                                      <p:cBhvr>
                                        <p:cTn id="57" dur="500"/>
                                        <p:tgtEl>
                                          <p:spTgt spid="20"/>
                                        </p:tgtEl>
                                      </p:cBhvr>
                                    </p:animEffect>
                                  </p:childTnLst>
                                </p:cTn>
                              </p:par>
                              <p:par>
                                <p:cTn id="58" presetID="12" presetClass="entr" presetSubtype="4" fill="hold"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slide(fromBottom)">
                                      <p:cBhvr>
                                        <p:cTn id="60" dur="500"/>
                                        <p:tgtEl>
                                          <p:spTgt spid="27"/>
                                        </p:tgtEl>
                                      </p:cBhvr>
                                    </p:animEffect>
                                  </p:childTnLst>
                                </p:cTn>
                              </p:par>
                            </p:childTnLst>
                          </p:cTn>
                        </p:par>
                        <p:par>
                          <p:cTn id="61" fill="hold">
                            <p:stCondLst>
                              <p:cond delay="500"/>
                            </p:stCondLst>
                            <p:childTnLst>
                              <p:par>
                                <p:cTn id="62" presetID="12" presetClass="entr" presetSubtype="4"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slide(fromBottom)">
                                      <p:cBhvr>
                                        <p:cTn id="64" dur="500"/>
                                        <p:tgtEl>
                                          <p:spTgt spid="33"/>
                                        </p:tgtEl>
                                      </p:cBhvr>
                                    </p:animEffect>
                                  </p:childTnLst>
                                </p:cTn>
                              </p:par>
                            </p:childTnLst>
                          </p:cTn>
                        </p:par>
                      </p:childTnLst>
                    </p:cTn>
                  </p:par>
                  <p:par>
                    <p:cTn id="65" fill="hold">
                      <p:stCondLst>
                        <p:cond delay="indefinite"/>
                      </p:stCondLst>
                      <p:childTnLst>
                        <p:par>
                          <p:cTn id="66" fill="hold">
                            <p:stCondLst>
                              <p:cond delay="0"/>
                            </p:stCondLst>
                            <p:childTnLst>
                              <p:par>
                                <p:cTn id="67" presetID="12" presetClass="entr" presetSubtype="4" fill="hold" grpId="0" nodeType="click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slide(fromBottom)">
                                      <p:cBhvr>
                                        <p:cTn id="69" dur="500"/>
                                        <p:tgtEl>
                                          <p:spTgt spid="35"/>
                                        </p:tgtEl>
                                      </p:cBhvr>
                                    </p:animEffect>
                                  </p:childTnLst>
                                </p:cTn>
                              </p:par>
                              <p:par>
                                <p:cTn id="70" presetID="12" presetClass="entr" presetSubtype="4" fill="hold" grpId="0" nodeType="with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slide(fromBottom)">
                                      <p:cBhvr>
                                        <p:cTn id="72" dur="500"/>
                                        <p:tgtEl>
                                          <p:spTgt spid="34"/>
                                        </p:tgtEl>
                                      </p:cBhvr>
                                    </p:animEffect>
                                  </p:childTnLst>
                                </p:cTn>
                              </p:par>
                            </p:childTnLst>
                          </p:cTn>
                        </p:par>
                      </p:childTnLst>
                    </p:cTn>
                  </p:par>
                  <p:par>
                    <p:cTn id="73" fill="hold">
                      <p:stCondLst>
                        <p:cond delay="indefinite"/>
                      </p:stCondLst>
                      <p:childTnLst>
                        <p:par>
                          <p:cTn id="74" fill="hold">
                            <p:stCondLst>
                              <p:cond delay="0"/>
                            </p:stCondLst>
                            <p:childTnLst>
                              <p:par>
                                <p:cTn id="75" presetID="12" presetClass="entr" presetSubtype="4" fill="hold" nodeType="click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slide(fromBottom)">
                                      <p:cBhvr>
                                        <p:cTn id="77" dur="500"/>
                                        <p:tgtEl>
                                          <p:spTgt spid="21"/>
                                        </p:tgtEl>
                                      </p:cBhvr>
                                    </p:animEffect>
                                  </p:childTnLst>
                                </p:cTn>
                              </p:par>
                            </p:childTnLst>
                          </p:cTn>
                        </p:par>
                        <p:par>
                          <p:cTn id="78" fill="hold">
                            <p:stCondLst>
                              <p:cond delay="500"/>
                            </p:stCondLst>
                            <p:childTnLst>
                              <p:par>
                                <p:cTn id="79" presetID="12" presetClass="entr" presetSubtype="4"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slide(fromBottom)">
                                      <p:cBhvr>
                                        <p:cTn id="8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20" grpId="0" animBg="1"/>
      <p:bldP spid="28" grpId="0" animBg="1"/>
      <p:bldP spid="29" grpId="0" animBg="1"/>
      <p:bldP spid="30" grpId="0" animBg="1"/>
      <p:bldP spid="31" grpId="0" animBg="1"/>
      <p:bldP spid="32" grpId="0" animBg="1"/>
      <p:bldP spid="33" grpId="0" animBg="1"/>
      <p:bldP spid="34" grpId="0" animBg="1"/>
      <p:bldP spid="35" grpId="0" animBg="1"/>
      <p:bldP spid="39" grpId="0" animBg="1"/>
      <p:bldP spid="40"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1600" u="sng" dirty="0" smtClean="0"/>
              <a:t>The </a:t>
            </a:r>
            <a:r>
              <a:rPr lang="it-IT" sz="1600" u="sng" dirty="0" err="1" smtClean="0"/>
              <a:t>GrInsA</a:t>
            </a:r>
            <a:r>
              <a:rPr lang="it-IT" sz="1600" u="sng" dirty="0" smtClean="0"/>
              <a:t> Project </a:t>
            </a:r>
            <a:r>
              <a:rPr lang="it-IT" sz="1600" u="sng" dirty="0" err="1" smtClean="0"/>
              <a:t>Today</a:t>
            </a:r>
            <a:r>
              <a:rPr lang="it-IT" sz="2400" dirty="0" smtClean="0"/>
              <a:t/>
            </a:r>
            <a:br>
              <a:rPr lang="it-IT" sz="2400" dirty="0" smtClean="0"/>
            </a:br>
            <a:r>
              <a:rPr lang="it-IT" sz="2400" dirty="0" smtClean="0"/>
              <a:t> Database </a:t>
            </a:r>
            <a:r>
              <a:rPr lang="it-IT" sz="2400" dirty="0" err="1" smtClean="0"/>
              <a:t>implementation</a:t>
            </a:r>
            <a:r>
              <a:rPr lang="it-IT" sz="2400" dirty="0" smtClean="0"/>
              <a:t>  progress</a:t>
            </a:r>
            <a:endParaRPr lang="fr-FR" sz="2400" dirty="0"/>
          </a:p>
        </p:txBody>
      </p:sp>
      <p:pic>
        <p:nvPicPr>
          <p:cNvPr id="4" name="Picture 5" descr="logo"/>
          <p:cNvPicPr>
            <a:picLocks noChangeAspect="1" noChangeArrowheads="1"/>
          </p:cNvPicPr>
          <p:nvPr/>
        </p:nvPicPr>
        <p:blipFill>
          <a:blip r:embed="rId2" cstate="print"/>
          <a:srcRect/>
          <a:stretch>
            <a:fillRect/>
          </a:stretch>
        </p:blipFill>
        <p:spPr bwMode="auto">
          <a:xfrm>
            <a:off x="7341617" y="36513"/>
            <a:ext cx="1766887" cy="790575"/>
          </a:xfrm>
          <a:prstGeom prst="rect">
            <a:avLst/>
          </a:prstGeom>
          <a:noFill/>
          <a:ln w="9525">
            <a:noFill/>
            <a:miter lim="800000"/>
            <a:headEnd/>
            <a:tailEnd/>
          </a:ln>
        </p:spPr>
      </p:pic>
      <p:graphicFrame>
        <p:nvGraphicFramePr>
          <p:cNvPr id="6" name="Tabella 5"/>
          <p:cNvGraphicFramePr>
            <a:graphicFrameLocks noGrp="1"/>
          </p:cNvGraphicFramePr>
          <p:nvPr/>
        </p:nvGraphicFramePr>
        <p:xfrm>
          <a:off x="2051720" y="1844824"/>
          <a:ext cx="4968552" cy="3600401"/>
        </p:xfrm>
        <a:graphic>
          <a:graphicData uri="http://schemas.openxmlformats.org/drawingml/2006/table">
            <a:tbl>
              <a:tblPr firstRow="1" bandRow="1">
                <a:tableStyleId>{93296810-A885-4BE3-A3E7-6D5BEEA58F35}</a:tableStyleId>
              </a:tblPr>
              <a:tblGrid>
                <a:gridCol w="2574502"/>
                <a:gridCol w="2394050"/>
              </a:tblGrid>
              <a:tr h="428759">
                <a:tc gridSpan="2">
                  <a:txBody>
                    <a:bodyPr/>
                    <a:lstStyle/>
                    <a:p>
                      <a:pPr algn="ctr"/>
                      <a:r>
                        <a:rPr lang="fr-FR" noProof="0" dirty="0" smtClean="0"/>
                        <a:t>        </a:t>
                      </a:r>
                      <a:r>
                        <a:rPr lang="fr-FR" noProof="0" dirty="0" err="1" smtClean="0"/>
                        <a:t>Database</a:t>
                      </a:r>
                      <a:r>
                        <a:rPr lang="fr-FR" noProof="0" dirty="0" smtClean="0"/>
                        <a:t> Population</a:t>
                      </a:r>
                      <a:endParaRPr lang="fr-FR" noProof="0" dirty="0"/>
                    </a:p>
                  </a:txBody>
                  <a:tcPr/>
                </a:tc>
                <a:tc hMerge="1">
                  <a:txBody>
                    <a:bodyPr/>
                    <a:lstStyle/>
                    <a:p>
                      <a:endParaRPr lang="it-IT" dirty="0"/>
                    </a:p>
                  </a:txBody>
                  <a:tcPr/>
                </a:tc>
              </a:tr>
              <a:tr h="428759">
                <a:tc rowSpan="2">
                  <a:txBody>
                    <a:bodyPr/>
                    <a:lstStyle/>
                    <a:p>
                      <a:endParaRPr lang="fr-FR" noProof="0"/>
                    </a:p>
                  </a:txBody>
                  <a:tcPr/>
                </a:tc>
                <a:tc>
                  <a:txBody>
                    <a:bodyPr/>
                    <a:lstStyle/>
                    <a:p>
                      <a:pPr algn="ctr"/>
                      <a:r>
                        <a:rPr lang="fr-FR" b="1" noProof="0" dirty="0" err="1" smtClean="0">
                          <a:solidFill>
                            <a:schemeClr val="accent6"/>
                          </a:solidFill>
                        </a:rPr>
                        <a:t>Users</a:t>
                      </a:r>
                      <a:endParaRPr lang="fr-FR" b="1" noProof="0" dirty="0">
                        <a:solidFill>
                          <a:schemeClr val="accent6"/>
                        </a:solidFill>
                      </a:endParaRPr>
                    </a:p>
                  </a:txBody>
                  <a:tcPr/>
                </a:tc>
              </a:tr>
              <a:tr h="599088">
                <a:tc vMerge="1">
                  <a:txBody>
                    <a:bodyPr/>
                    <a:lstStyle/>
                    <a:p>
                      <a:endParaRPr lang="it-IT" dirty="0"/>
                    </a:p>
                  </a:txBody>
                  <a:tcPr/>
                </a:tc>
                <a:tc>
                  <a:txBody>
                    <a:bodyPr/>
                    <a:lstStyle/>
                    <a:p>
                      <a:pPr algn="ctr"/>
                      <a:r>
                        <a:rPr lang="fr-FR" sz="1400" b="1" noProof="0" dirty="0" smtClean="0">
                          <a:solidFill>
                            <a:schemeClr val="accent6"/>
                          </a:solidFill>
                        </a:rPr>
                        <a:t>Registration</a:t>
                      </a:r>
                      <a:r>
                        <a:rPr lang="fr-FR" sz="1400" b="1" baseline="0" noProof="0" dirty="0">
                          <a:solidFill>
                            <a:schemeClr val="accent6"/>
                          </a:solidFill>
                        </a:rPr>
                        <a:t> </a:t>
                      </a:r>
                      <a:r>
                        <a:rPr lang="fr-FR" sz="1400" b="1" baseline="0" noProof="0" dirty="0" smtClean="0">
                          <a:solidFill>
                            <a:schemeClr val="accent6"/>
                          </a:solidFill>
                        </a:rPr>
                        <a:t>in Maroc-Laurea</a:t>
                      </a:r>
                      <a:endParaRPr lang="fr-FR" sz="1400" b="1" noProof="0" dirty="0" smtClean="0">
                        <a:solidFill>
                          <a:schemeClr val="accent6"/>
                        </a:solidFill>
                      </a:endParaRPr>
                    </a:p>
                  </a:txBody>
                  <a:tcPr/>
                </a:tc>
              </a:tr>
              <a:tr h="428759">
                <a:tc>
                  <a:txBody>
                    <a:bodyPr/>
                    <a:lstStyle/>
                    <a:p>
                      <a:r>
                        <a:rPr lang="fr-FR" b="1" noProof="0" dirty="0" smtClean="0">
                          <a:solidFill>
                            <a:schemeClr val="accent6"/>
                          </a:solidFill>
                        </a:rPr>
                        <a:t>UMI</a:t>
                      </a:r>
                    </a:p>
                  </a:txBody>
                  <a:tcPr/>
                </a:tc>
                <a:tc>
                  <a:txBody>
                    <a:bodyPr/>
                    <a:lstStyle/>
                    <a:p>
                      <a:pPr algn="ctr"/>
                      <a:r>
                        <a:rPr lang="fr-FR" b="1" noProof="0" dirty="0" smtClean="0">
                          <a:solidFill>
                            <a:schemeClr val="accent6"/>
                          </a:solidFill>
                        </a:rPr>
                        <a:t>3818</a:t>
                      </a:r>
                    </a:p>
                  </a:txBody>
                  <a:tcPr/>
                </a:tc>
              </a:tr>
              <a:tr h="428759">
                <a:tc>
                  <a:txBody>
                    <a:bodyPr/>
                    <a:lstStyle/>
                    <a:p>
                      <a:r>
                        <a:rPr lang="fr-FR" b="1" noProof="0" dirty="0" smtClean="0">
                          <a:solidFill>
                            <a:schemeClr val="accent6"/>
                          </a:solidFill>
                        </a:rPr>
                        <a:t>UCAM</a:t>
                      </a:r>
                      <a:endParaRPr lang="fr-FR" b="1" noProof="0" dirty="0">
                        <a:solidFill>
                          <a:schemeClr val="accent6"/>
                        </a:solidFill>
                      </a:endParaRPr>
                    </a:p>
                  </a:txBody>
                  <a:tcPr/>
                </a:tc>
                <a:tc>
                  <a:txBody>
                    <a:bodyPr/>
                    <a:lstStyle/>
                    <a:p>
                      <a:pPr algn="ctr"/>
                      <a:r>
                        <a:rPr lang="fr-FR" b="1" noProof="0" dirty="0" smtClean="0">
                          <a:solidFill>
                            <a:schemeClr val="accent6"/>
                          </a:solidFill>
                        </a:rPr>
                        <a:t>4176</a:t>
                      </a:r>
                      <a:endParaRPr lang="fr-FR" b="1" noProof="0" dirty="0">
                        <a:solidFill>
                          <a:schemeClr val="accent6"/>
                        </a:solidFill>
                      </a:endParaRPr>
                    </a:p>
                  </a:txBody>
                  <a:tcPr/>
                </a:tc>
              </a:tr>
              <a:tr h="428759">
                <a:tc>
                  <a:txBody>
                    <a:bodyPr/>
                    <a:lstStyle/>
                    <a:p>
                      <a:r>
                        <a:rPr lang="fr-FR" b="1" noProof="0" dirty="0" smtClean="0">
                          <a:solidFill>
                            <a:schemeClr val="accent6"/>
                          </a:solidFill>
                        </a:rPr>
                        <a:t>UMP</a:t>
                      </a:r>
                      <a:endParaRPr lang="fr-FR" b="1" noProof="0" dirty="0">
                        <a:solidFill>
                          <a:schemeClr val="accent6"/>
                        </a:solidFill>
                      </a:endParaRPr>
                    </a:p>
                  </a:txBody>
                  <a:tcPr/>
                </a:tc>
                <a:tc>
                  <a:txBody>
                    <a:bodyPr/>
                    <a:lstStyle/>
                    <a:p>
                      <a:pPr algn="ctr"/>
                      <a:r>
                        <a:rPr lang="fr-FR" b="1" noProof="0" dirty="0" smtClean="0">
                          <a:solidFill>
                            <a:schemeClr val="accent6"/>
                          </a:solidFill>
                        </a:rPr>
                        <a:t>4280</a:t>
                      </a:r>
                      <a:endParaRPr lang="fr-FR" b="1" noProof="0" dirty="0">
                        <a:solidFill>
                          <a:schemeClr val="accent6"/>
                        </a:solidFill>
                      </a:endParaRPr>
                    </a:p>
                  </a:txBody>
                  <a:tcPr/>
                </a:tc>
              </a:tr>
              <a:tr h="428759">
                <a:tc>
                  <a:txBody>
                    <a:bodyPr/>
                    <a:lstStyle/>
                    <a:p>
                      <a:r>
                        <a:rPr lang="fr-FR" b="1" noProof="0" dirty="0" smtClean="0">
                          <a:solidFill>
                            <a:schemeClr val="accent6"/>
                          </a:solidFill>
                        </a:rPr>
                        <a:t>UCD</a:t>
                      </a:r>
                      <a:endParaRPr lang="fr-FR" b="1" noProof="0" dirty="0">
                        <a:solidFill>
                          <a:schemeClr val="accent6"/>
                        </a:solidFill>
                      </a:endParaRPr>
                    </a:p>
                  </a:txBody>
                  <a:tcPr/>
                </a:tc>
                <a:tc>
                  <a:txBody>
                    <a:bodyPr/>
                    <a:lstStyle/>
                    <a:p>
                      <a:pPr algn="ctr"/>
                      <a:r>
                        <a:rPr lang="fr-FR" b="1" noProof="0" dirty="0" smtClean="0">
                          <a:solidFill>
                            <a:schemeClr val="accent6"/>
                          </a:solidFill>
                        </a:rPr>
                        <a:t>533</a:t>
                      </a:r>
                      <a:endParaRPr lang="fr-FR" b="1" noProof="0" dirty="0">
                        <a:solidFill>
                          <a:schemeClr val="accent6"/>
                        </a:solidFill>
                      </a:endParaRPr>
                    </a:p>
                  </a:txBody>
                  <a:tcPr/>
                </a:tc>
              </a:tr>
              <a:tr h="428759">
                <a:tc>
                  <a:txBody>
                    <a:bodyPr/>
                    <a:lstStyle/>
                    <a:p>
                      <a:r>
                        <a:rPr lang="fr-FR" b="1" noProof="0" dirty="0" smtClean="0">
                          <a:solidFill>
                            <a:schemeClr val="accent6"/>
                          </a:solidFill>
                        </a:rPr>
                        <a:t>Total</a:t>
                      </a:r>
                      <a:endParaRPr lang="fr-FR" b="1" noProof="0" dirty="0">
                        <a:solidFill>
                          <a:schemeClr val="accent6"/>
                        </a:solidFill>
                      </a:endParaRPr>
                    </a:p>
                  </a:txBody>
                  <a:tcPr/>
                </a:tc>
                <a:tc>
                  <a:txBody>
                    <a:bodyPr/>
                    <a:lstStyle/>
                    <a:p>
                      <a:pPr algn="ctr"/>
                      <a:r>
                        <a:rPr lang="fr-FR" b="1" noProof="0" dirty="0" smtClean="0">
                          <a:solidFill>
                            <a:schemeClr val="accent6"/>
                          </a:solidFill>
                        </a:rPr>
                        <a:t>12807</a:t>
                      </a:r>
                      <a:endParaRPr lang="fr-FR" b="1" noProof="0" dirty="0">
                        <a:solidFill>
                          <a:schemeClr val="accent6"/>
                        </a:solidFill>
                      </a:endParaRPr>
                    </a:p>
                  </a:txBody>
                  <a:tcPr/>
                </a:tc>
              </a:tr>
            </a:tbl>
          </a:graphicData>
        </a:graphic>
      </p:graphicFrame>
      <p:sp>
        <p:nvSpPr>
          <p:cNvPr id="8" name="Segnaposto numero diapositiva 7"/>
          <p:cNvSpPr>
            <a:spLocks noGrp="1"/>
          </p:cNvSpPr>
          <p:nvPr>
            <p:ph type="sldNum" sz="quarter" idx="12"/>
          </p:nvPr>
        </p:nvSpPr>
        <p:spPr/>
        <p:txBody>
          <a:bodyPr/>
          <a:lstStyle/>
          <a:p>
            <a:pPr>
              <a:defRPr/>
            </a:pPr>
            <a:fld id="{E7AA14C7-5C3E-4FB7-BDAE-305BE1420987}" type="slidenum">
              <a:rPr lang="fr-FR" smtClean="0"/>
              <a:pPr>
                <a:defRPr/>
              </a:pPr>
              <a:t>46</a:t>
            </a:fld>
            <a:endParaRPr lang="fr-FR" dirty="0"/>
          </a:p>
        </p:txBody>
      </p:sp>
      <p:pic>
        <p:nvPicPr>
          <p:cNvPr id="7" name="Picture 2" descr="eu_flag_tempus"/>
          <p:cNvPicPr>
            <a:picLocks noChangeAspect="1" noChangeArrowheads="1"/>
          </p:cNvPicPr>
          <p:nvPr/>
        </p:nvPicPr>
        <p:blipFill>
          <a:blip r:embed="rId3" cstate="print"/>
          <a:srcRect/>
          <a:stretch>
            <a:fillRect/>
          </a:stretch>
        </p:blipFill>
        <p:spPr bwMode="auto">
          <a:xfrm>
            <a:off x="6665129" y="5904657"/>
            <a:ext cx="2515383" cy="980727"/>
          </a:xfrm>
          <a:prstGeom prst="rect">
            <a:avLst/>
          </a:prstGeom>
          <a:noFill/>
          <a:ln w="9525">
            <a:noFill/>
            <a:miter lim="800000"/>
            <a:headEnd/>
            <a:tailEnd/>
          </a:ln>
        </p:spPr>
      </p:pic>
    </p:spTree>
  </p:cSld>
  <p:clrMapOvr>
    <a:masterClrMapping/>
  </p:clrMapOvr>
  <p:transition spd="med">
    <p:spli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a:buNone/>
            </a:pPr>
            <a:endParaRPr lang="fr-FR" sz="1600" b="1" u="sng" dirty="0" smtClean="0"/>
          </a:p>
          <a:p>
            <a:pPr>
              <a:buNone/>
            </a:pPr>
            <a:r>
              <a:rPr lang="fr-FR" sz="1800" b="1" dirty="0" smtClean="0"/>
              <a:t>Objectives:</a:t>
            </a:r>
          </a:p>
          <a:p>
            <a:pPr algn="just">
              <a:buNone/>
            </a:pPr>
            <a:r>
              <a:rPr lang="en-US" sz="1800" dirty="0" smtClean="0"/>
              <a:t>Support the reform process in place by </a:t>
            </a:r>
            <a:r>
              <a:rPr lang="en-US" sz="1800" i="1" dirty="0" smtClean="0">
                <a:solidFill>
                  <a:srgbClr val="FF0000"/>
                </a:solidFill>
              </a:rPr>
              <a:t>implementing a comprehensive system for enhancing the linkages between HE institutions, economy and society overcoming fragmentation. </a:t>
            </a:r>
          </a:p>
          <a:p>
            <a:pPr>
              <a:buNone/>
            </a:pPr>
            <a:r>
              <a:rPr lang="en-US" sz="1800" dirty="0" smtClean="0"/>
              <a:t>Build up an integrated system  for the monitoring and assessment of HE practices and processes and of </a:t>
            </a:r>
            <a:r>
              <a:rPr lang="en-US" sz="1800" dirty="0" err="1" smtClean="0"/>
              <a:t>labour</a:t>
            </a:r>
            <a:r>
              <a:rPr lang="en-US" sz="1800" dirty="0" smtClean="0"/>
              <a:t> market needs for the </a:t>
            </a:r>
            <a:r>
              <a:rPr lang="en-US" sz="1800" i="1" dirty="0" smtClean="0">
                <a:solidFill>
                  <a:srgbClr val="FF0000"/>
                </a:solidFill>
              </a:rPr>
              <a:t>enhancement of university-enterprises partnership.</a:t>
            </a:r>
          </a:p>
          <a:p>
            <a:pPr>
              <a:buNone/>
            </a:pPr>
            <a:endParaRPr lang="en-US" sz="1800" u="sng" dirty="0" smtClean="0"/>
          </a:p>
          <a:p>
            <a:pPr>
              <a:buNone/>
            </a:pPr>
            <a:r>
              <a:rPr lang="it-IT" sz="1800" b="1" dirty="0" err="1" smtClean="0"/>
              <a:t>Countries</a:t>
            </a:r>
            <a:r>
              <a:rPr lang="it-IT" sz="1800" b="1" dirty="0" smtClean="0"/>
              <a:t> </a:t>
            </a:r>
            <a:r>
              <a:rPr lang="it-IT" sz="1800" b="1" dirty="0" err="1" smtClean="0"/>
              <a:t>involved</a:t>
            </a:r>
            <a:r>
              <a:rPr lang="it-IT" sz="1800" b="1" dirty="0" smtClean="0"/>
              <a:t>:</a:t>
            </a:r>
          </a:p>
          <a:p>
            <a:pPr>
              <a:buNone/>
            </a:pPr>
            <a:endParaRPr lang="it-IT" sz="1600" b="1" u="sng" dirty="0" smtClean="0"/>
          </a:p>
          <a:p>
            <a:pPr>
              <a:buNone/>
            </a:pPr>
            <a:endParaRPr lang="it-IT" sz="1600" b="1" u="sng" dirty="0" smtClean="0"/>
          </a:p>
          <a:p>
            <a:pPr>
              <a:buNone/>
            </a:pPr>
            <a:endParaRPr lang="en-US" sz="1600" dirty="0" smtClean="0">
              <a:solidFill>
                <a:srgbClr val="FF0000"/>
              </a:solidFill>
            </a:endParaRPr>
          </a:p>
          <a:p>
            <a:pPr>
              <a:buNone/>
            </a:pPr>
            <a:endParaRPr lang="fr-FR" sz="1600" dirty="0"/>
          </a:p>
        </p:txBody>
      </p:sp>
      <p:sp>
        <p:nvSpPr>
          <p:cNvPr id="7" name="Rettangolo arrotondato 6"/>
          <p:cNvSpPr/>
          <p:nvPr/>
        </p:nvSpPr>
        <p:spPr bwMode="auto">
          <a:xfrm>
            <a:off x="1907704" y="4620997"/>
            <a:ext cx="6767647" cy="431370"/>
          </a:xfrm>
          <a:prstGeom prst="roundRect">
            <a:avLst/>
          </a:prstGeom>
          <a:solidFill>
            <a:schemeClr val="bg1">
              <a:lumMod val="85000"/>
            </a:schemeClr>
          </a:solidFill>
          <a:ln w="9525" cap="flat" cmpd="sng" algn="ctr">
            <a:solidFill>
              <a:schemeClr val="accent6"/>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r"/>
            <a:r>
              <a:rPr lang="en-US" sz="1200" b="0" dirty="0" smtClean="0">
                <a:solidFill>
                  <a:srgbClr val="FF0000"/>
                </a:solidFill>
              </a:rPr>
              <a:t>“large-scale linking operation” </a:t>
            </a:r>
            <a:r>
              <a:rPr lang="en-US" sz="1200" b="0" dirty="0" smtClean="0">
                <a:solidFill>
                  <a:schemeClr val="accent6"/>
                </a:solidFill>
              </a:rPr>
              <a:t>addressed to youth employment and </a:t>
            </a:r>
          </a:p>
          <a:p>
            <a:pPr algn="r"/>
            <a:r>
              <a:rPr lang="en-US" sz="1200" b="0" dirty="0" err="1" smtClean="0">
                <a:solidFill>
                  <a:schemeClr val="accent6"/>
                </a:solidFill>
              </a:rPr>
              <a:t>labour</a:t>
            </a:r>
            <a:r>
              <a:rPr lang="en-US" sz="1200" b="0" dirty="0" smtClean="0">
                <a:solidFill>
                  <a:schemeClr val="accent6"/>
                </a:solidFill>
              </a:rPr>
              <a:t> market have been implemented</a:t>
            </a:r>
          </a:p>
        </p:txBody>
      </p:sp>
      <p:sp>
        <p:nvSpPr>
          <p:cNvPr id="6" name="Rettangolo arrotondato 5"/>
          <p:cNvSpPr/>
          <p:nvPr/>
        </p:nvSpPr>
        <p:spPr bwMode="auto">
          <a:xfrm>
            <a:off x="1907704" y="4149080"/>
            <a:ext cx="6758684" cy="408076"/>
          </a:xfrm>
          <a:prstGeom prst="roundRect">
            <a:avLst/>
          </a:prstGeom>
          <a:solidFill>
            <a:schemeClr val="bg1">
              <a:lumMod val="85000"/>
            </a:schemeClr>
          </a:solidFill>
          <a:ln w="9525" cap="flat" cmpd="sng" algn="ctr">
            <a:solidFill>
              <a:schemeClr val="accent6"/>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r"/>
            <a:r>
              <a:rPr lang="en-US" sz="1100" b="0" dirty="0" smtClean="0">
                <a:solidFill>
                  <a:schemeClr val="accent6"/>
                </a:solidFill>
              </a:rPr>
              <a:t>since 2003 and 2008 respectively, Tunisia and Morocco have been undergoing a profound change </a:t>
            </a:r>
          </a:p>
          <a:p>
            <a:pPr algn="r"/>
            <a:r>
              <a:rPr lang="en-US" sz="1100" b="0" dirty="0" smtClean="0">
                <a:solidFill>
                  <a:schemeClr val="accent6"/>
                </a:solidFill>
              </a:rPr>
              <a:t>in connection with the </a:t>
            </a:r>
            <a:r>
              <a:rPr lang="en-US" sz="1100" b="0" dirty="0" smtClean="0">
                <a:solidFill>
                  <a:srgbClr val="FF0000"/>
                </a:solidFill>
              </a:rPr>
              <a:t>reform of the HE system </a:t>
            </a:r>
            <a:r>
              <a:rPr lang="en-US" sz="1100" b="0" dirty="0" smtClean="0">
                <a:solidFill>
                  <a:schemeClr val="accent6"/>
                </a:solidFill>
              </a:rPr>
              <a:t>(3 cycle-degree system) and </a:t>
            </a:r>
            <a:r>
              <a:rPr lang="en-US" sz="1100" b="0" dirty="0" smtClean="0">
                <a:solidFill>
                  <a:srgbClr val="FF0000"/>
                </a:solidFill>
              </a:rPr>
              <a:t>university governance</a:t>
            </a:r>
          </a:p>
        </p:txBody>
      </p:sp>
      <p:sp>
        <p:nvSpPr>
          <p:cNvPr id="8" name="Rettangolo arrotondato 7"/>
          <p:cNvSpPr/>
          <p:nvPr/>
        </p:nvSpPr>
        <p:spPr bwMode="auto">
          <a:xfrm>
            <a:off x="1907704" y="5105087"/>
            <a:ext cx="6794541" cy="431370"/>
          </a:xfrm>
          <a:prstGeom prst="roundRect">
            <a:avLst/>
          </a:prstGeom>
          <a:solidFill>
            <a:schemeClr val="bg1">
              <a:lumMod val="85000"/>
            </a:schemeClr>
          </a:solidFill>
          <a:ln w="9525" cap="flat" cmpd="sng" algn="ctr">
            <a:solidFill>
              <a:schemeClr val="accent6"/>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r"/>
            <a:r>
              <a:rPr lang="en-US" sz="1200" b="0" dirty="0" smtClean="0">
                <a:solidFill>
                  <a:schemeClr val="accent6"/>
                </a:solidFill>
              </a:rPr>
              <a:t>universities have adopted a more </a:t>
            </a:r>
            <a:r>
              <a:rPr lang="en-US" sz="1200" b="0" dirty="0" smtClean="0">
                <a:solidFill>
                  <a:srgbClr val="FF0000"/>
                </a:solidFill>
              </a:rPr>
              <a:t>“market oriented” approach </a:t>
            </a:r>
            <a:r>
              <a:rPr lang="en-US" sz="1200" b="0" dirty="0" smtClean="0">
                <a:solidFill>
                  <a:schemeClr val="accent6"/>
                </a:solidFill>
              </a:rPr>
              <a:t>(i.e. </a:t>
            </a:r>
            <a:r>
              <a:rPr lang="en-US" sz="1200" b="0" dirty="0" err="1" smtClean="0">
                <a:solidFill>
                  <a:schemeClr val="accent6"/>
                </a:solidFill>
              </a:rPr>
              <a:t>licence</a:t>
            </a:r>
            <a:r>
              <a:rPr lang="en-US" sz="1200" b="0" dirty="0" smtClean="0">
                <a:solidFill>
                  <a:schemeClr val="accent6"/>
                </a:solidFill>
              </a:rPr>
              <a:t> </a:t>
            </a:r>
            <a:r>
              <a:rPr lang="en-US" sz="1200" b="0" dirty="0" err="1" smtClean="0">
                <a:solidFill>
                  <a:schemeClr val="accent6"/>
                </a:solidFill>
              </a:rPr>
              <a:t>professionelle</a:t>
            </a:r>
            <a:r>
              <a:rPr lang="en-US" sz="1200" b="0" dirty="0" smtClean="0">
                <a:solidFill>
                  <a:schemeClr val="accent6"/>
                </a:solidFill>
              </a:rPr>
              <a:t>), </a:t>
            </a:r>
          </a:p>
          <a:p>
            <a:pPr algn="r"/>
            <a:r>
              <a:rPr lang="en-US" sz="1200" b="0" dirty="0" smtClean="0">
                <a:solidFill>
                  <a:schemeClr val="accent6"/>
                </a:solidFill>
              </a:rPr>
              <a:t>business associations are more linked to universities</a:t>
            </a:r>
          </a:p>
        </p:txBody>
      </p:sp>
      <p:sp>
        <p:nvSpPr>
          <p:cNvPr id="2" name="Titolo 1"/>
          <p:cNvSpPr>
            <a:spLocks noGrp="1"/>
          </p:cNvSpPr>
          <p:nvPr>
            <p:ph type="title"/>
          </p:nvPr>
        </p:nvSpPr>
        <p:spPr/>
        <p:txBody>
          <a:bodyPr/>
          <a:lstStyle/>
          <a:p>
            <a:r>
              <a:rPr lang="en-US" sz="2000" dirty="0" smtClean="0">
                <a:effectLst/>
                <a:latin typeface="Aharoni" pitchFamily="2" charset="-79"/>
                <a:cs typeface="Aharoni" pitchFamily="2" charset="-79"/>
              </a:rPr>
              <a:t/>
            </a:r>
            <a:br>
              <a:rPr lang="en-US" sz="2000" dirty="0" smtClean="0">
                <a:effectLst/>
                <a:latin typeface="Aharoni" pitchFamily="2" charset="-79"/>
                <a:cs typeface="Aharoni" pitchFamily="2" charset="-79"/>
              </a:rPr>
            </a:br>
            <a:r>
              <a:rPr lang="en-US" sz="1800" dirty="0" smtClean="0">
                <a:effectLst/>
                <a:latin typeface="Aharoni" pitchFamily="2" charset="-79"/>
                <a:cs typeface="Aharoni" pitchFamily="2" charset="-79"/>
              </a:rPr>
              <a:t>P</a:t>
            </a:r>
            <a:r>
              <a:rPr lang="en-US" sz="1800" dirty="0" smtClean="0">
                <a:effectLst/>
                <a:cs typeface="Aharoni" pitchFamily="2" charset="-79"/>
              </a:rPr>
              <a:t>roject ISLAH: Instruments at Support of Labor market And Higher Education </a:t>
            </a:r>
            <a:r>
              <a:rPr lang="it-IT" sz="1800" i="1" u="sng" dirty="0" smtClean="0">
                <a:effectLst/>
                <a:cs typeface="Aharoni" pitchFamily="2" charset="-79"/>
              </a:rPr>
              <a:t/>
            </a:r>
            <a:br>
              <a:rPr lang="it-IT" sz="1800" i="1" u="sng" dirty="0" smtClean="0">
                <a:effectLst/>
                <a:cs typeface="Aharoni" pitchFamily="2" charset="-79"/>
              </a:rPr>
            </a:br>
            <a:endParaRPr lang="fr-FR" sz="1800" dirty="0">
              <a:effectLst/>
            </a:endParaRPr>
          </a:p>
        </p:txBody>
      </p:sp>
      <p:sp>
        <p:nvSpPr>
          <p:cNvPr id="4" name="Ovale 3"/>
          <p:cNvSpPr/>
          <p:nvPr/>
        </p:nvSpPr>
        <p:spPr bwMode="auto">
          <a:xfrm>
            <a:off x="152375" y="4812269"/>
            <a:ext cx="2223272" cy="916184"/>
          </a:xfrm>
          <a:prstGeom prst="ellipse">
            <a:avLst/>
          </a:prstGeom>
          <a:solidFill>
            <a:schemeClr val="bg1">
              <a:lumMod val="9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err="1" smtClean="0">
                <a:ln>
                  <a:noFill/>
                </a:ln>
                <a:solidFill>
                  <a:srgbClr val="FF0000"/>
                </a:solidFill>
                <a:effectLst/>
                <a:latin typeface="Arial" charset="0"/>
              </a:rPr>
              <a:t>Tunisia</a:t>
            </a:r>
            <a:endParaRPr kumimoji="0" lang="fr-FR" sz="1600" b="1" i="0" u="none" strike="noStrike" cap="none" normalizeH="0" baseline="0" dirty="0" smtClean="0">
              <a:ln>
                <a:noFill/>
              </a:ln>
              <a:solidFill>
                <a:srgbClr val="FF0000"/>
              </a:solidFill>
              <a:effectLst/>
              <a:latin typeface="Arial" charset="0"/>
            </a:endParaRPr>
          </a:p>
        </p:txBody>
      </p:sp>
      <p:sp>
        <p:nvSpPr>
          <p:cNvPr id="5" name="Ovale 4"/>
          <p:cNvSpPr/>
          <p:nvPr/>
        </p:nvSpPr>
        <p:spPr bwMode="auto">
          <a:xfrm>
            <a:off x="125478" y="4024310"/>
            <a:ext cx="2223272" cy="916184"/>
          </a:xfrm>
          <a:prstGeom prst="ellipse">
            <a:avLst/>
          </a:prstGeom>
          <a:solidFill>
            <a:schemeClr val="bg1">
              <a:lumMod val="9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FR" sz="1600" b="1" i="0" u="none" strike="noStrike" cap="none" normalizeH="0" baseline="0" dirty="0" err="1" smtClean="0">
                <a:ln>
                  <a:noFill/>
                </a:ln>
                <a:solidFill>
                  <a:srgbClr val="FF0000"/>
                </a:solidFill>
                <a:effectLst/>
                <a:latin typeface="Arial" charset="0"/>
              </a:rPr>
              <a:t>Morocco</a:t>
            </a:r>
            <a:endParaRPr kumimoji="0" lang="fr-FR" sz="1600" b="1" i="0" u="none" strike="noStrike" cap="none" normalizeH="0" baseline="0" dirty="0" smtClean="0">
              <a:ln>
                <a:noFill/>
              </a:ln>
              <a:solidFill>
                <a:srgbClr val="FF0000"/>
              </a:solidFill>
              <a:effectLst/>
              <a:latin typeface="Arial" charset="0"/>
            </a:endParaRPr>
          </a:p>
        </p:txBody>
      </p:sp>
      <p:pic>
        <p:nvPicPr>
          <p:cNvPr id="11" name="Picture 2" descr="eu_flag_tempus"/>
          <p:cNvPicPr>
            <a:picLocks noChangeAspect="1" noChangeArrowheads="1"/>
          </p:cNvPicPr>
          <p:nvPr/>
        </p:nvPicPr>
        <p:blipFill>
          <a:blip r:embed="rId2" cstate="print"/>
          <a:srcRect/>
          <a:stretch>
            <a:fillRect/>
          </a:stretch>
        </p:blipFill>
        <p:spPr bwMode="auto">
          <a:xfrm>
            <a:off x="6665129" y="5904657"/>
            <a:ext cx="2515383" cy="980727"/>
          </a:xfrm>
          <a:prstGeom prst="rect">
            <a:avLst/>
          </a:prstGeom>
          <a:noFill/>
          <a:ln w="9525">
            <a:noFill/>
            <a:miter lim="800000"/>
            <a:headEnd/>
            <a:tailEnd/>
          </a:ln>
        </p:spPr>
      </p:pic>
    </p:spTree>
  </p:cSld>
  <p:clrMapOvr>
    <a:masterClrMapping/>
  </p:clrMapOvr>
  <p:transition spd="med">
    <p:spli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umetto 1 25"/>
          <p:cNvSpPr/>
          <p:nvPr/>
        </p:nvSpPr>
        <p:spPr bwMode="auto">
          <a:xfrm rot="10800000">
            <a:off x="5572124" y="2771770"/>
            <a:ext cx="3276598" cy="1990729"/>
          </a:xfrm>
          <a:prstGeom prst="wedgeRectCallout">
            <a:avLst>
              <a:gd name="adj1" fmla="val 64356"/>
              <a:gd name="adj2" fmla="val 6067"/>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026" name="AutoShape 2" descr="data:image/jpeg;base64,/9j/4AAQSkZJRgABAQAAAQABAAD/2wCEAAkGBhMSEBUUEhQVFBUUFBQVFxQVFBUUFRUUFBUVFBUUFBQXHCYeFxkjGhQUHy8gJCcpLCwsFR4xNTAqNSYrLCkBCQoKDgwOGg8PGiocHyIpKSwqLCwpKSkpLSwsLCwpKSksKSwpKSwpKSwsLCkpKSwpLCksKSwpLCksLCwsKSwpKf/AABEIALcBFAMBIgACEQEDEQH/xAAbAAABBQEBAAAAAAAAAAAAAAAEAAIDBQYBB//EAEwQAAECBAMEBgYGBggEBwAAAAEAAgMEESEFMUESUWGRBiJxgdHwEzJTobHBB1KSk7PSFCRCdOHxFSMzYnJzguMWFzRkQ2ODo7LC4v/EABsBAAIDAQEBAAAAAAAAAAAAAAMEAQIFAAYH/8QALxEAAgICAQMDBAIBAwUAAAAAAQIAAwQRIQUSMRNBUQYiMpFhgXEUseEWI0Jiof/aAAwDAQACEQMRAD8AGhuixZ2JDESJ/bxcnvsBEdxsvSpZmw0NBcaCnrHxWP6PS2zMTEUjONGA+8ctLDmF1S6E381g3ao9gJYkO0ceZTmxDvPModkSqkAVzEOwGPiPO88yusefrHmVCaLtguHM4oBCWxTvPMqdsQ7zzQcOIiGvXGC7RJTU6nmgJjaBzPMosuUbm1zXDiSAICHu3nmU5sV31jzKIdLjRRGHRE3uVIjmRHbzzKeXO3nmVGCnhyidxI4jnbzzKiMRx1PMop9CFF6JdJLL7QdxcMnO+0Vxsw76x5lFCCmullM7QMjiRNttCT9ohY7HsEjMq+FEiFuo23VHvWvcxRxW2VGXcbx7vTM8vdORRYxIn23+Ke2eie0ifbf4raT2CwouYod4Wbn+j74ddnrDglLa2A4m9TlUWcaAMDbPxPaP+27xTv0+J7R/23eKBeCM810REgWPvHPSRvAEJfOxPaRPtu8VAZ6J7SJ94/xTHPUT4ir3MIQVJ8D9QoT8T2kT7x/iu/p0T2kT7b/FDNen7SoXb5nGtPgRsWfi+0ifeP8AFQnEovtYn3j/ABT3sQ0RtFAc/MuK014Ef/SMX2kT7x/il/SUX2kT7x/ih1xWLk+8j00+B+oX/SUX2sT7x/ipoeJRPaRPvH+KrwpWlQHI95YVp8D9Sx/TontIn3j/ABSQdSuo4uOoq9abPAnpmEgFsX/PjfiORzYYVTgEzV0cbo8b8RytfSrXTkTzVy6b9Sdgon7aFM0oo81RpJ0FVJEoB7Qt8WmSjEwqnC8UEZpIzBoRr2o9pREAgLgynRhsOKp2vQDCp2PXMIHcPhuUlQhWPT1XUncJDh5+aRhBw+aG2tCKjiqubwmIKulojmO+oTVp4cFQ8S6qDwZauZTNcWWidLpiCdmPDBO/KvYUdA6ZwHWc1zOJuFAsHvCth2a2vMu3PAaXHICp4UVXgeOtmNpuTmmw3t3qs6T9IGmEGQXV2/WI3LLSU06E8PYaFp8gqrWjccx8AtWS3merBicWb0Dg2LNjQw4G+vA6qyBRd7mUylG7TBIktuQ8SErINSMMFduTsSmMso3Sqt3wwotlWDbk92pm8R6PQ4oIIod4WPxXo5Eg3A2m7wvVHQQUNEk87VqgvSj8ETRx8+ys/Inj4fvTHLdY30Sa+rmdV+7QrFTEo6G7ZeKELLtoNfiejx8qu4ceZAApQVzZXCEvxHOI6qjiNUwYmvCGRKg6gjmqPZRLgoy1dLERjQpWhN2VNDbVQTJ8RVSUnoQkrjxE3P3GX2C4p6OejtJs6NG5+kcteZgVXl85G2Z2K7dMRvxXr0eSIexrt4C3sU9wM87nDQVv4ELD1yZhbTHDeCmmycyImmXjUzks0255/IT7oEavGjhvFVvJWOHsD2moPuWU6W4dsPERos7PtUHRvHjBdsu/syctx3hJqxRtGb99K5NQsXzNz6SikEdQPo4AtNQbqARKJ3zPPOnadSwEwVMyZVY2MpBFXFZTctmTFU4PCq4cdFMjhUInQiZgMiN2YjQ4cc+4rM4p0KNzAdUZ7Ds+wFaMRO9OZEOaEyBozTkPV4M8zjwXMcWvaWncVHZW3TOb2pnsaFRelWew009XQTZWGMtcGxd0u/abcHNuhWxw/ptBfZ9WHjkvOw9ODldbtQF+DXadnzPXoE4x92va7sIRFV49Ae4eoXV4V+S0WEzE/YM2qf3xZHFu5jW9OC8hpvnQ6qB0MjNRyD4ob/XOaXf3QinOqjAzNK9vEHS2V1wpdc9Iuna1IY0Edyp8ZwBkZtHAV0dqFeOIpRUcxiH6PE2It4TvVifV4FQda0Y1QW3teDMDimFPgu2XC2jtChA1eqTUnDjw6GjmuyPzWCxzo8+A4kAuYf2h8Csu/H0e5fE9FjZgs+1+DKUGhUhCHeesiQkdTRPzBYraKMFFOahXNXQincfRcomhy7VQZOpJ6VJMSVx4ibj7jIcYdSaj/vEb8V62/RHEw+Ds1uFhcbP61H/eI/4r0V0axT0UUVyK0sWztfUxslPUpH+J6cGpAKKHONopGxKrX7pg6jMQkBFhlpuCvOp2UdCeWGtjbiF6cwDiqDpRhBiN22+s33hK3p3DYmx07J7G7G8Sp6P9JjCOxENWHLgtmWNiDabS40XlbgrnAOkT4BAPWZXLcgVZGuDNDMwO/wC9ZsIjS3NIPR8B7I0PbYQR7+9CxoBan0sDTztlJWNbETxGUCaXoutwHMME0phNmmarAVIAoKywPzM10hY58wSGk2FKBMkujMZ+Y2RvPgtaw0yREOMljQN7msnU3VAiymZ0NZ6MgPO3o7Tsos9N4dFgOpEb2HQ8QV6GwVCdEgBzdl7Q4cUGykHxL057g/fzM30TxtrT6J4Aqeq6mu4ra7dM6LG4l0OrV0A/6CfgUVgWOPYRAmAWuHqudkeFd6Gm04Mi9Vt+9D/U0/pE0vKbXfmlVG3M/Wo10UqB8yiHCqAm4BUgy2gRJhNA6qHEYDI0Msdrkdx3oB1WrsOZOqL2hhKglDuUWH40+UiGFEq5gOu7QjgtjCiMisqKOa4LJdKZPbYHgXbnxCq8Bxx8u/OsM5jdxCULdh0ZseiL6xYnmXGN9DGmroVjns6dyyj4LmOLXAghepyc8IjQRcG4PyQ+K4FDjtvQO0I3oVmOG+4Tqc5kPY88yIUL2K0xLC3wXlrx36Eb0A5qznUrNutww2IE6y6HJ0VihLkPYMPvclC6o9tcVxFX/IyLGx+tR/8APj/ivQIrVW+Mw/1mP/nxvxXKvdBVvU7WiQoJQf4E2HRXFg9ga71gtZAcvKpGYdCdtBehYNiPp2ChutenJDDUxMnCZG37S/hkqR8IEXUEGAdSjYEFFL7gV0p4mB6S9GyxxiMHVOYHxVAIa9oiSrXNoQCFgOk3Rj0R24Yq29RuSFtR8ib+Fmhh2NKTC8WfANWk8W6LZSOOw5htPVdqCsBEco2RSDUEgjVBqvKHRjd+Itw3PRYjVFQqjwnpXk2N9paaFCDxVpDhwW3VcrieXycN6jIWMUoC76IhOCNuIdpnGtXSmEldaFEtqTQopCMhzSBDU9qoy7hFbUsYbt1k6PKw4gpEaHcdeaEhhTsJQSsJ3/EkdDIFrj30UXplOHJkaHVUhQwMTXJxjbwoYUUBPc9W1uDOxHGC1ygi4ZuThHCe2ODkVOjI74FGlyAQRUEUXn2Jyfoorm3zqOxeoekBs4LFdNpYekY4HMU5JbIH27mt06379QLo5jxgv2XH+rOddCvQIb6tBFxp2LyR1lquifSPZpBiGx9QnTgUGi32MbzsXuHes1OJ4e2OzZcOw7l51imHOgxC1w7DvXpJiXVfi2FNjsIPrDI8Ua2kONiI4mSam7W8TzZ6gewIuel3MeWuFwShXFZLJ2memQgjYkXoVxTLqgRd/wAjOYuf1mP/AJ8b8V6FotXivSbAWTEZsSDOF4ixQ8tPVLw9wcR/WZVqhx0t6Pewnef+6jNiOTviZVfV6VUAg+JnNlF4biLoLw5vJXP/ABZ0f9jO+f8A1Uv+Kuj/ALGd5/7qlcaxTsGWbqlDjRU/qbHAMchx2i9DqOKvQ6i84lul2BNdVkKdB4H/AHFoYX0nYYBaHNU4gfnTikj8jMuztc7rU/qaYzKZGG2KEAgqkg/SPhjnAejmATlUCnZ66Pb0zkPqR+X/AOkYcxG3JTHP37U/zMp0l6JltXwrjMtWQe05U7QvXHdLJE29HG5D8yqozMJjOqYUYE7iW15OS1mP3ciaOP8AUWPWNWHc80KOw3GYkEjZcaajQre/0FhPs4/3jr9nWTj0ewof+FH+8Pw2lCU2KYZ/qPAfgmB4Z0qhRQA/qu3FXTZfaFRQ8QgTgeEj9iNb/wAx35l1uN4dLGjIc2QPqnbHLbTau48zMfNwbT/2zDTIFObJFCv+kvDxmyY+yK+96dB+kTD3mghzFaV9Vthx66uLZV2VV7iDqEulSNFEZc7l0dPJH2cz9kfnT43TmRaKmHH0GQzOg66sbDFlzKGIAOzEwEKZr0D/AMw8Pof6uYtpsiv/AMkO/wCk/DAaGHMV/wALfzqnqgx1lZB3MpAly16lbF0VA76TsMAr6OY+y386a36UsM9nM/Zb+dQXA8ytbeqN1gmW0zL3qEIZtwsUKfpRwz2cz9kfnTT9IeFuzhzHIfnUi5B7w5rtP/gf1Df0mq6I9FXP6c4UDeFM+786aPpBwr2UzyH51f1q/mCNF2/wP6l/LxFmem4o6H32VhB6f4bmIcxyH51BiXSDCoxDokOZNBahp8Hpe11caBjmKtlT9zIf1MW4phzqFp/6WwWv9lM8z+dTCcwf2Uz9o/nSHp65BE2f9ZsaNbfr/mH9G8V9PD2XHrtseI0KtokEjVZqX6R4PAeHthzIcONfdtqwP0pYZ9SYP+lv50/XZocmY14LNtUb9QDpNghis22+u29RqNyw3yXon/NHC/ZzP2R+dUk10mwN7i50CbBNzSw5CIhWor+DHcTNepe10My20ktIekOBexm/P+tcS4o/mHbqCk/g36nm3SNrP02ZrX/qZj8Z6DbLs3laTH8FBm45qKmYjHPfEeUKMCrTLmKo7WRGnCYqCQJSmA3QqaFJA7+SvYeAMAFSQTqRYKaHhLNH15UpxQzZHEwdckCBSWGs3nkjXyDf2TWmpThhX1X1PJRukYguPcc0Pe4+tYUa1IjLnXtV/g8zkyIRfJ3wDj3i6ottwO+m+ltckZBnKXoKXtYe5ERysz+odPqzKyrDR9jNPEknNtnY34nt89qiNQbW8jxUOF9I202IpNLAOOnBx/8AtxujZotddpr3U8+9Oq4Ybny7NwrcSwo4/v5j4GIkUr38e/TkrJsUOFWnjSh+JWacSHg5V4dvj8VI3EHMIq0OYdQTtA9htkrbiiUtY3avky4jF2mtbFqrovG3d780XCxOG8EOOx/iaG34G4UceDawsMnDKnaLFV7gfEu+PdUfvUj+pO3BWxQCQKUBNaEZKaWwGC1u1Sm0akChNsvhVOkY/VDbXJGZyzJz3Wuj4zLVGRy8KKwEobH7dbOoC/CIVfWFKb681GcLgvdsVqAQatNOtQ2Oeh96jiy7rmtBmeV6HiPl3PlJYszzuTQ6kkns0ouMqrsh7l4MjmejMMGgLxU0rXh2dhWQ6Q4BsXYSaGt6Zdy9Fd1m504Efx80QMWRY+zt1q1vXP30yVOxZoDqeUeGckTy+A+o2XD53TYcPfbmrXGMJMKKQMsx2HJSYdFtQ8M0N07pqYfVDi7YDYMCYwbgbdt0nhtMgFp4TwR5871x0Phyp2+KH6H8zS/6p/8AT/7MvDGtK7szu96aYZJsD9k1+C1GxuU8CVrc/wAlPoiCb6pb2SZ2Ulnkeq6v+E5Zc7owScQj1XW7B81bRoBaat76a6VTHTFBStyKE1VvRWDP1RefxUCU8zhbzk0A01cOVAhxJxDYua2lrVPgrUzKDnJ8MGV93jwXemolF65m3N2r7/AlfO4e1rauecsgAKqqayilmptzz1j/AAChoUJte09Ph1XAd1zbMnDKrrJdRsjEWUrIuV1QzUGpK0cUlwuXVIg2A3GY3O0nZjhMRxcn2r/4IT9KNdO1RdJHn9Nmf3mY/GehYUwrtXM+jLOgCZatmSaAk805sQ1F80JCjg6IyFFboKV4oRE1Us7veTwYzgbeJ9ys5SZfvB4EeP8ANAwIzOLeNQR3q1lS12ThXfTdw7KIZjif5j5hgNL0PZThUWQL4F93dRWEzDJba4tfLv8AN1WxHvHwzrfLI1XAy7CNdCPx+YyPAo2QxH0fUiV2cwbgimXEtQfpze+uue4Gy4Zgn+KIrFTxMzMwqstCjyynYrxdrgRU0yNRmL7/AD2KVxBrjsxBStjuN9+iBgTWwaG7Dpns13cN4RcWVa647eacVgwnzjMwHwrO0/0YXQsNK7Q0NBcXzoLHkmmIRdtv8JIIO9cEDbYGm25wABBy3fNQOkozDsgGptvaQdezPkgNWQeJ6jp/Vasin07wCQPf3l9gM1tAl9f7pNLAG9TuJGZ3K8ZiDKUOZ3CtqdvFZ6C1woCygAsajTzmiJeKwG5I7hp2ppSQJ4bKZbbiyDQ34h+LRw0Nre+1QHRt6340txQMti7a0Id3FuXOv8t9yJMYi2I4uBzs2tLAWBv3lAuPPmK51NOKVe4g8T22B9O0WY6taD3GaF+PNGj6f6KnOozpqFFGxWG8bTttpra1edDY6qmfEqBnUa3PkeKeXjZFDfvKr/qGjbfTGKRxsSTGGNiDazLbF3dvNFQshbJtdazo/M1ERlK12fgfdUKpxWRo41ZStaHK/BMqe5dzxWZjjFyGo3wIoBrS3ZbzxRsOBa/h5yWPZUVoTUcadql2XnU8/iOSp6omkv05ZYveGGprITBqRUaVz8/JSmYY0jXs96ykrg0SLQkHY7RVw/u1NhndWpkXMaBSgHFEB3MPLxEx37QwYwucnfqW7M9aVOv8FXvdX51Ty1VM5iNKhve75BSzaHMnExHvftQbkk7iIbUC7vcO1Uz41TU34pRWDt58yuNgu3HkUqz7nv8Ap/S1xRvW2+ZG91/OqaCjocsdW07aJ7Zeh0HYh7m16Zla+pNrqRrHW6vnijHsbamY3BMJaB2HUqdyvZryYxrX8Ek8zo3jmUlYCAYrvzK3pN/1sz+8zH4z1XBWXSUfrsz+8zH4r1XUTBmGg0BJGxKIhs1wQic1UIjaWMsPZO8FNLYu5hqLKuaV0hUKiNre/wAzVyGN1NHU2b3Gd96Ijw2PPVdXPIEilhmsxKGivpCLuJGR0p7+xAZZr0WlxzJH4a4UpcHKp9596dDwt2fxRktFda9e7zvRTLgE01rz/mqbMP2LKuLh9quPGlK23+9NlxTqH1a9Uk0IztwzRk5GO8edDvVGRdERip3M3qGImTV2MP8AEv4EMtNK24j58lqJKb2wK0Dh6rrHPS/vWDkpl3q130Jvlor7DcUew0fQt3d3nVPqwM+X5mLZjuVaa9kUEdZo2hmKV1t2g8lWY7ChmHRoo9xoKWPE93zRoO2NphNba1/mLZqon5guidYUIAAHvJ41PyVbG0sL0nFGTlKreJnY8nQZ8OG5V+y7SvHvWgjwL/yHm6ie3c2o4nsr54LP2Z9YFY0IFAhuAqTuNM6+CaJ3MOHcPiTvXYsZ7TehHy38EwxWm5G63z4LpP8AAllgOKtY8jZPWGYN7H4Zq0mIsKNY1ad+fOizErFAiDq5kit63/krMzVNBnx5Jyn8dT5t9RV6y+75Ags7hXo4hpfauNmt65gV1R2H9GHGjotALUaMgDkXEZoWJNuc+taWIqKaaKQzz6eu7sqcsuVlYIN7i9vVb2x1pTjXBMvmSjB+0d1qUHn5JRpBgDnOeAALk2zqs1GxUsF3OroK0J18lU0ziDoh6xPAVt5urMwWLYXSrcpt+3zLzEosJxo09Xtue2+/RVMSLCAyFfDegIra60QkSWOl0qxLHmfQMTGrxK+2tf7lt/SsINuBUaAZ56qCL0gboCfcCVUulyhnsK4KIZ8mweBLKLjbjkAOSGiYq868rIMrpCIEAijZFh95I+eef2ioXRSnCEnCHRW4ECS7eTIUkRVJWBEGU/mWnSOUJm5g/wDcR/xXqqfLkLUY5OsE1HBFxHjj/wB16rzGhHMIJcgzTXGrZRo+0oyxNAV83DWv9V3dRBTWHFqkPBPiFRsQJpUjgmbNE+llJ5g1BHmESz1YwX03fyVPCN1ZwHZdiEwj+M/EupSISeXZ58VaemtTs4Z/NVOHPPz5K4hwwdKaBBmovIldMwXE3r8b1OirokErRPgGmWqEfLDdf5Kd6lGUEStkpMveG53v2C+fJXbpdzc8jkfkeKPwHBeqYm80F9Bn7/griZkG7FM8rZU3UKfrGlnzHreSLMkqPA4kWCxOO7RHT8kyINzhUhwGVL0VHJuo4sHrA3+XddaGA22diK58UXWxMZHehw68GZSOwh2yRQiueulRwshnk5C2prnpbzvWrnoTYlWkU1adRfMHXJZyak3MNHZnIgWIrn/BJW1EcifQ+kdaXJArsOm/3gno69U2FhlplzTY8o0U4mlNc6U5fFEwSXPDR1nHwzPDNXkrIshgOcdp1r/IDQKiVlox1Lq9WIPlviVMHAHubtHq0u1tesaXudMsk+ZwY06tTY5ZDgrxl+zgL6afJKC07NM9mooe3wonlUKNT5xm51mU/e8xswwtFNR5+CBm50NHVufh28Vsp3C2u6wAFNM69iyGIQwx7m8rb6n3fJVsbtEd6RjplXdjmVESISak1J371xt1LEGd/PmqHY66TJ3yZ9ErpWoBVHEmLbJnaubSaV0LwJwpjmA5rq65TBnRgESXITGQyDdGRFCVfuizUje5HtUTXOTqKJ5opEC51OF6ShN0kYCJF+ZcdI3frsz+8x/xXoFh1Ktscky6cmT/ANzMfivQMWWc3MITEbjtVb9gaOgTJGStJWda4UfzVGLIiC9DYR6qw+DCcRw6hqMjdV5FFfy1IjKajJVk5LbJp8lCt7Ql1I/IQCl1Yy7ygHBFy5VmgKeGl/JRchXhx41VtAiilL+HbyKzkBxzHuz5Kzko1fnpxQCJrI3Euobq508+fcnQZfaeGgVqaDjW3iUMwjj3cPnZX3R6WFTEpX9lvb+0TTkiVr3GZ/U8oYuOz759pey8s1rGtbkLZVQk3MtYC63VBzrQnQBGitDkB7u7kstjsydoMBNrnXrHKo7PinmPaJ8xw6GzMkL8nmV5DgdsGjqm+ZJN7q7wvEtu1g4ChG8HUbx8FSQ7g0ubcct3ipJaWe81YDX62g339yVqc7ntOr9Nxmp3sKVHBmqMYBpcdNd1Ka65lVU8z0lGuJDb3/atW7d3bxRDqMFXHbNM9K60GlfkghPBxId5/lb3pvzPnoY1ttTyJLKyrWWaAA6t6mtb58wpdaG3E35oR8RrSBmDWnahZ3ECKbANSPWcOOm8jzVRwIVFtyrAvkmW03ONhCuZvQDPzxQWGTxiPNRSorTSosbHuVM2MaVNSTmczVdgTWxEaTSlb13O3jlyQPW22p6s/T614rMeW1NU91Rb5e7hYrI9KIQBaa7wa131HzV1HntABTh7wqvFYgiMIDQTnW+YujOO4Ty3Trjj5Cv/ADMm8qN2d1O5nnco9m6TIn1RW7huR14JEpx89y4VEtI6rjinHtXCrSNSB4UblM9QuYugnjTkhYh0RT30CFdZFEQujCaJJFJXiJ8zZY1GDZqPSx9PG/FegGTQd1X5ZV1G7JJJLe89JWdqo/gQWckSzWyGa26SSkeIN1AbiHSkbZcOPnRG4hB2htDX3JJKh8xtOUlJFZROl3pJIntETw3EsJZ/wVtKGvj3WskkhER+o8S0loRcAG5k0A4mg+K2Moz0UMMNKZam4ufPFJJM0CeL+qbW+xd8SWJGLWuccg11BpbgFkvRmI4im053WpkL5mpyHZuSSV7eeJm9Gc01WXL+Q4hsrhTWXiGp+qLN79+SsI88A0bIHC1BThuSSVkAAmTl5d17E2NuVkSZLjwFEHFiBoqfOennJdSVoqoBMHY4veNNwrv1Kv2sDhsvFRpw7/nmupLvM4sUIK8SjxGXdCO8OrQjhSxCqZt9s865ADzokkk7BpuJ9H6Vk2ZGJuw7h8GPtMDuHZQ+QuG9veupJsTwF6hb2A+TKGcYGuI5Z638UOQchqupJZvM+i9OYtjKT8SF9c9L8xUJrb3CSSrHROPGq6HgaJJKJeRvpmhoriEklZYG7hYK9yYUkkUTJPJndhJJJXgT5n//2Q=="/>
          <p:cNvSpPr>
            <a:spLocks noChangeAspect="1" noChangeArrowheads="1"/>
          </p:cNvSpPr>
          <p:nvPr/>
        </p:nvSpPr>
        <p:spPr bwMode="auto">
          <a:xfrm>
            <a:off x="63500" y="-677863"/>
            <a:ext cx="2143125" cy="1419226"/>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28" name="AutoShape 4" descr="data:image/jpeg;base64,/9j/4AAQSkZJRgABAQAAAQABAAD/2wCEAAkGBhMSEBUUEhQVFBUUFBQVFxQVFBUUFRUUFBUVFBUUFBQXHCYeFxkjGhQUHy8gJCcpLCwsFR4xNTAqNSYrLCkBCQoKDgwOGg8PGiocHyIpKSwqLCwpKSkpLSwsLCwpKSksKSwpKSwpKSwsLCkpKSwpLCksKSwpLCksLCwsKSwpKf/AABEIALcBFAMBIgACEQEDEQH/xAAbAAABBQEBAAAAAAAAAAAAAAAEAAIDBQYBB//EAEwQAAECBAMEBgYGBggEBwAAAAEAAgMEESEFMUESUWGRBiJxgdHwEzJTobHBB1KSk7PSFCRCdOHxFSMzYnJzguMWFzRkQ2ODo7LC4v/EABsBAAIDAQEBAAAAAAAAAAAAAAMEAQIFAAYH/8QALxEAAgICAQMDBAIBAwUAAAAAAQIAAwQRIQUSMRNBUQYiMpFhgXEUseEWI0Jiof/aAAwDAQACEQMRAD8AGhuixZ2JDESJ/bxcnvsBEdxsvSpZmw0NBcaCnrHxWP6PS2zMTEUjONGA+8ctLDmF1S6E381g3ao9gJYkO0ceZTmxDvPModkSqkAVzEOwGPiPO88yusefrHmVCaLtguHM4oBCWxTvPMqdsQ7zzQcOIiGvXGC7RJTU6nmgJjaBzPMosuUbm1zXDiSAICHu3nmU5sV31jzKIdLjRRGHRE3uVIjmRHbzzKeXO3nmVGCnhyidxI4jnbzzKiMRx1PMop9CFF6JdJLL7QdxcMnO+0Vxsw76x5lFCCmullM7QMjiRNttCT9ohY7HsEjMq+FEiFuo23VHvWvcxRxW2VGXcbx7vTM8vdORRYxIn23+Ke2eie0ifbf4raT2CwouYod4Wbn+j74ddnrDglLa2A4m9TlUWcaAMDbPxPaP+27xTv0+J7R/23eKBeCM810REgWPvHPSRvAEJfOxPaRPtu8VAZ6J7SJ94/xTHPUT4ir3MIQVJ8D9QoT8T2kT7x/iu/p0T2kT7b/FDNen7SoXb5nGtPgRsWfi+0ifeP8AFQnEovtYn3j/ABT3sQ0RtFAc/MuK014Ef/SMX2kT7x/il/SUX2kT7x/ih1xWLk+8j00+B+oX/SUX2sT7x/ipoeJRPaRPvH+KrwpWlQHI95YVp8D9Sx/TontIn3j/ABSQdSuo4uOoq9abPAnpmEgFsX/PjfiORzYYVTgEzV0cbo8b8RytfSrXTkTzVy6b9Sdgon7aFM0oo81RpJ0FVJEoB7Qt8WmSjEwqnC8UEZpIzBoRr2o9pREAgLgynRhsOKp2vQDCp2PXMIHcPhuUlQhWPT1XUncJDh5+aRhBw+aG2tCKjiqubwmIKulojmO+oTVp4cFQ8S6qDwZauZTNcWWidLpiCdmPDBO/KvYUdA6ZwHWc1zOJuFAsHvCth2a2vMu3PAaXHICp4UVXgeOtmNpuTmmw3t3qs6T9IGmEGQXV2/WI3LLSU06E8PYaFp8gqrWjccx8AtWS3merBicWb0Dg2LNjQw4G+vA6qyBRd7mUylG7TBIktuQ8SErINSMMFduTsSmMso3Sqt3wwotlWDbk92pm8R6PQ4oIIod4WPxXo5Eg3A2m7wvVHQQUNEk87VqgvSj8ETRx8+ys/Inj4fvTHLdY30Sa+rmdV+7QrFTEo6G7ZeKELLtoNfiejx8qu4ceZAApQVzZXCEvxHOI6qjiNUwYmvCGRKg6gjmqPZRLgoy1dLERjQpWhN2VNDbVQTJ8RVSUnoQkrjxE3P3GX2C4p6OejtJs6NG5+kcteZgVXl85G2Z2K7dMRvxXr0eSIexrt4C3sU9wM87nDQVv4ELD1yZhbTHDeCmmycyImmXjUzks0255/IT7oEavGjhvFVvJWOHsD2moPuWU6W4dsPERos7PtUHRvHjBdsu/syctx3hJqxRtGb99K5NQsXzNz6SikEdQPo4AtNQbqARKJ3zPPOnadSwEwVMyZVY2MpBFXFZTctmTFU4PCq4cdFMjhUInQiZgMiN2YjQ4cc+4rM4p0KNzAdUZ7Ds+wFaMRO9OZEOaEyBozTkPV4M8zjwXMcWvaWncVHZW3TOb2pnsaFRelWew009XQTZWGMtcGxd0u/abcHNuhWxw/ptBfZ9WHjkvOw9ODldbtQF+DXadnzPXoE4x92va7sIRFV49Ae4eoXV4V+S0WEzE/YM2qf3xZHFu5jW9OC8hpvnQ6qB0MjNRyD4ob/XOaXf3QinOqjAzNK9vEHS2V1wpdc9Iuna1IY0Edyp8ZwBkZtHAV0dqFeOIpRUcxiH6PE2It4TvVifV4FQda0Y1QW3teDMDimFPgu2XC2jtChA1eqTUnDjw6GjmuyPzWCxzo8+A4kAuYf2h8Csu/H0e5fE9FjZgs+1+DKUGhUhCHeesiQkdTRPzBYraKMFFOahXNXQincfRcomhy7VQZOpJ6VJMSVx4ibj7jIcYdSaj/vEb8V62/RHEw+Ds1uFhcbP61H/eI/4r0V0axT0UUVyK0sWztfUxslPUpH+J6cGpAKKHONopGxKrX7pg6jMQkBFhlpuCvOp2UdCeWGtjbiF6cwDiqDpRhBiN22+s33hK3p3DYmx07J7G7G8Sp6P9JjCOxENWHLgtmWNiDabS40XlbgrnAOkT4BAPWZXLcgVZGuDNDMwO/wC9ZsIjS3NIPR8B7I0PbYQR7+9CxoBan0sDTztlJWNbETxGUCaXoutwHMME0phNmmarAVIAoKywPzM10hY58wSGk2FKBMkujMZ+Y2RvPgtaw0yREOMljQN7msnU3VAiymZ0NZ6MgPO3o7Tsos9N4dFgOpEb2HQ8QV6GwVCdEgBzdl7Q4cUGykHxL057g/fzM30TxtrT6J4Aqeq6mu4ra7dM6LG4l0OrV0A/6CfgUVgWOPYRAmAWuHqudkeFd6Gm04Mi9Vt+9D/U0/pE0vKbXfmlVG3M/Wo10UqB8yiHCqAm4BUgy2gRJhNA6qHEYDI0Msdrkdx3oB1WrsOZOqL2hhKglDuUWH40+UiGFEq5gOu7QjgtjCiMisqKOa4LJdKZPbYHgXbnxCq8Bxx8u/OsM5jdxCULdh0ZseiL6xYnmXGN9DGmroVjns6dyyj4LmOLXAghepyc8IjQRcG4PyQ+K4FDjtvQO0I3oVmOG+4Tqc5kPY88yIUL2K0xLC3wXlrx36Eb0A5qznUrNutww2IE6y6HJ0VihLkPYMPvclC6o9tcVxFX/IyLGx+tR/8APj/ivQIrVW+Mw/1mP/nxvxXKvdBVvU7WiQoJQf4E2HRXFg9ga71gtZAcvKpGYdCdtBehYNiPp2ChutenJDDUxMnCZG37S/hkqR8IEXUEGAdSjYEFFL7gV0p4mB6S9GyxxiMHVOYHxVAIa9oiSrXNoQCFgOk3Rj0R24Yq29RuSFtR8ib+Fmhh2NKTC8WfANWk8W6LZSOOw5htPVdqCsBEco2RSDUEgjVBqvKHRjd+Itw3PRYjVFQqjwnpXk2N9paaFCDxVpDhwW3VcrieXycN6jIWMUoC76IhOCNuIdpnGtXSmEldaFEtqTQopCMhzSBDU9qoy7hFbUsYbt1k6PKw4gpEaHcdeaEhhTsJQSsJ3/EkdDIFrj30UXplOHJkaHVUhQwMTXJxjbwoYUUBPc9W1uDOxHGC1ygi4ZuThHCe2ODkVOjI74FGlyAQRUEUXn2Jyfoorm3zqOxeoekBs4LFdNpYekY4HMU5JbIH27mt06379QLo5jxgv2XH+rOddCvQIb6tBFxp2LyR1lquifSPZpBiGx9QnTgUGi32MbzsXuHes1OJ4e2OzZcOw7l51imHOgxC1w7DvXpJiXVfi2FNjsIPrDI8Ua2kONiI4mSam7W8TzZ6gewIuel3MeWuFwShXFZLJ2memQgjYkXoVxTLqgRd/wAjOYuf1mP/AJ8b8V6FotXivSbAWTEZsSDOF4ixQ8tPVLw9wcR/WZVqhx0t6Pewnef+6jNiOTviZVfV6VUAg+JnNlF4biLoLw5vJXP/ABZ0f9jO+f8A1Uv+Kuj/ALGd5/7qlcaxTsGWbqlDjRU/qbHAMchx2i9DqOKvQ6i84lul2BNdVkKdB4H/AHFoYX0nYYBaHNU4gfnTikj8jMuztc7rU/qaYzKZGG2KEAgqkg/SPhjnAejmATlUCnZ66Pb0zkPqR+X/AOkYcxG3JTHP37U/zMp0l6JltXwrjMtWQe05U7QvXHdLJE29HG5D8yqozMJjOqYUYE7iW15OS1mP3ciaOP8AUWPWNWHc80KOw3GYkEjZcaajQre/0FhPs4/3jr9nWTj0ewof+FH+8Pw2lCU2KYZ/qPAfgmB4Z0qhRQA/qu3FXTZfaFRQ8QgTgeEj9iNb/wAx35l1uN4dLGjIc2QPqnbHLbTau48zMfNwbT/2zDTIFObJFCv+kvDxmyY+yK+96dB+kTD3mghzFaV9Vthx66uLZV2VV7iDqEulSNFEZc7l0dPJH2cz9kfnT43TmRaKmHH0GQzOg66sbDFlzKGIAOzEwEKZr0D/AMw8Pof6uYtpsiv/AMkO/wCk/DAaGHMV/wALfzqnqgx1lZB3MpAly16lbF0VA76TsMAr6OY+y386a36UsM9nM/Zb+dQXA8ytbeqN1gmW0zL3qEIZtwsUKfpRwz2cz9kfnTT9IeFuzhzHIfnUi5B7w5rtP/gf1Df0mq6I9FXP6c4UDeFM+786aPpBwr2UzyH51f1q/mCNF2/wP6l/LxFmem4o6H32VhB6f4bmIcxyH51BiXSDCoxDokOZNBahp8Hpe11caBjmKtlT9zIf1MW4phzqFp/6WwWv9lM8z+dTCcwf2Uz9o/nSHp65BE2f9ZsaNbfr/mH9G8V9PD2XHrtseI0KtokEjVZqX6R4PAeHthzIcONfdtqwP0pYZ9SYP+lv50/XZocmY14LNtUb9QDpNghis22+u29RqNyw3yXon/NHC/ZzP2R+dUk10mwN7i50CbBNzSw5CIhWor+DHcTNepe10My20ktIekOBexm/P+tcS4o/mHbqCk/g36nm3SNrP02ZrX/qZj8Z6DbLs3laTH8FBm45qKmYjHPfEeUKMCrTLmKo7WRGnCYqCQJSmA3QqaFJA7+SvYeAMAFSQTqRYKaHhLNH15UpxQzZHEwdckCBSWGs3nkjXyDf2TWmpThhX1X1PJRukYguPcc0Pe4+tYUa1IjLnXtV/g8zkyIRfJ3wDj3i6ottwO+m+ltckZBnKXoKXtYe5ERysz+odPqzKyrDR9jNPEknNtnY34nt89qiNQbW8jxUOF9I202IpNLAOOnBx/8AtxujZotddpr3U8+9Oq4Ybny7NwrcSwo4/v5j4GIkUr38e/TkrJsUOFWnjSh+JWacSHg5V4dvj8VI3EHMIq0OYdQTtA9htkrbiiUtY3avky4jF2mtbFqrovG3d780XCxOG8EOOx/iaG34G4UceDawsMnDKnaLFV7gfEu+PdUfvUj+pO3BWxQCQKUBNaEZKaWwGC1u1Sm0akChNsvhVOkY/VDbXJGZyzJz3Wuj4zLVGRy8KKwEobH7dbOoC/CIVfWFKb681GcLgvdsVqAQatNOtQ2Oeh96jiy7rmtBmeV6HiPl3PlJYszzuTQ6kkns0ouMqrsh7l4MjmejMMGgLxU0rXh2dhWQ6Q4BsXYSaGt6Zdy9Fd1m504Efx80QMWRY+zt1q1vXP30yVOxZoDqeUeGckTy+A+o2XD53TYcPfbmrXGMJMKKQMsx2HJSYdFtQ8M0N07pqYfVDi7YDYMCYwbgbdt0nhtMgFp4TwR5871x0Phyp2+KH6H8zS/6p/8AT/7MvDGtK7szu96aYZJsD9k1+C1GxuU8CVrc/wAlPoiCb6pb2SZ2Ulnkeq6v+E5Zc7owScQj1XW7B81bRoBaat76a6VTHTFBStyKE1VvRWDP1RefxUCU8zhbzk0A01cOVAhxJxDYua2lrVPgrUzKDnJ8MGV93jwXemolF65m3N2r7/AlfO4e1rauecsgAKqqayilmptzz1j/AAChoUJte09Ph1XAd1zbMnDKrrJdRsjEWUrIuV1QzUGpK0cUlwuXVIg2A3GY3O0nZjhMRxcn2r/4IT9KNdO1RdJHn9Nmf3mY/GehYUwrtXM+jLOgCZatmSaAk805sQ1F80JCjg6IyFFboKV4oRE1Us7veTwYzgbeJ9ys5SZfvB4EeP8ANAwIzOLeNQR3q1lS12ThXfTdw7KIZjif5j5hgNL0PZThUWQL4F93dRWEzDJba4tfLv8AN1WxHvHwzrfLI1XAy7CNdCPx+YyPAo2QxH0fUiV2cwbgimXEtQfpze+uue4Gy4Zgn+KIrFTxMzMwqstCjyynYrxdrgRU0yNRmL7/AD2KVxBrjsxBStjuN9+iBgTWwaG7Dpns13cN4RcWVa647eacVgwnzjMwHwrO0/0YXQsNK7Q0NBcXzoLHkmmIRdtv8JIIO9cEDbYGm25wABBy3fNQOkozDsgGptvaQdezPkgNWQeJ6jp/Vasin07wCQPf3l9gM1tAl9f7pNLAG9TuJGZ3K8ZiDKUOZ3CtqdvFZ6C1woCygAsajTzmiJeKwG5I7hp2ppSQJ4bKZbbiyDQ34h+LRw0Nre+1QHRt6340txQMti7a0Id3FuXOv8t9yJMYi2I4uBzs2tLAWBv3lAuPPmK51NOKVe4g8T22B9O0WY6taD3GaF+PNGj6f6KnOozpqFFGxWG8bTttpra1edDY6qmfEqBnUa3PkeKeXjZFDfvKr/qGjbfTGKRxsSTGGNiDazLbF3dvNFQshbJtdazo/M1ERlK12fgfdUKpxWRo41ZStaHK/BMqe5dzxWZjjFyGo3wIoBrS3ZbzxRsOBa/h5yWPZUVoTUcadql2XnU8/iOSp6omkv05ZYveGGprITBqRUaVz8/JSmYY0jXs96ykrg0SLQkHY7RVw/u1NhndWpkXMaBSgHFEB3MPLxEx37QwYwucnfqW7M9aVOv8FXvdX51Ty1VM5iNKhve75BSzaHMnExHvftQbkk7iIbUC7vcO1Uz41TU34pRWDt58yuNgu3HkUqz7nv8Ap/S1xRvW2+ZG91/OqaCjocsdW07aJ7Zeh0HYh7m16Zla+pNrqRrHW6vnijHsbamY3BMJaB2HUqdyvZryYxrX8Ek8zo3jmUlYCAYrvzK3pN/1sz+8zH4z1XBWXSUfrsz+8zH4r1XUTBmGg0BJGxKIhs1wQic1UIjaWMsPZO8FNLYu5hqLKuaV0hUKiNre/wAzVyGN1NHU2b3Gd96Ijw2PPVdXPIEilhmsxKGivpCLuJGR0p7+xAZZr0WlxzJH4a4UpcHKp9596dDwt2fxRktFda9e7zvRTLgE01rz/mqbMP2LKuLh9quPGlK23+9NlxTqH1a9Uk0IztwzRk5GO8edDvVGRdERip3M3qGImTV2MP8AEv4EMtNK24j58lqJKb2wK0Dh6rrHPS/vWDkpl3q130Jvlor7DcUew0fQt3d3nVPqwM+X5mLZjuVaa9kUEdZo2hmKV1t2g8lWY7ChmHRoo9xoKWPE93zRoO2NphNba1/mLZqon5guidYUIAAHvJ41PyVbG0sL0nFGTlKreJnY8nQZ8OG5V+y7SvHvWgjwL/yHm6ie3c2o4nsr54LP2Z9YFY0IFAhuAqTuNM6+CaJ3MOHcPiTvXYsZ7TehHy38EwxWm5G63z4LpP8AAllgOKtY8jZPWGYN7H4Zq0mIsKNY1ad+fOizErFAiDq5kit63/krMzVNBnx5Jyn8dT5t9RV6y+75Ags7hXo4hpfauNmt65gV1R2H9GHGjotALUaMgDkXEZoWJNuc+taWIqKaaKQzz6eu7sqcsuVlYIN7i9vVb2x1pTjXBMvmSjB+0d1qUHn5JRpBgDnOeAALk2zqs1GxUsF3OroK0J18lU0ziDoh6xPAVt5urMwWLYXSrcpt+3zLzEosJxo09Xtue2+/RVMSLCAyFfDegIra60QkSWOl0qxLHmfQMTGrxK+2tf7lt/SsINuBUaAZ56qCL0gboCfcCVUulyhnsK4KIZ8mweBLKLjbjkAOSGiYq868rIMrpCIEAijZFh95I+eef2ioXRSnCEnCHRW4ECS7eTIUkRVJWBEGU/mWnSOUJm5g/wDcR/xXqqfLkLUY5OsE1HBFxHjj/wB16rzGhHMIJcgzTXGrZRo+0oyxNAV83DWv9V3dRBTWHFqkPBPiFRsQJpUjgmbNE+llJ5g1BHmESz1YwX03fyVPCN1ZwHZdiEwj+M/EupSISeXZ58VaemtTs4Z/NVOHPPz5K4hwwdKaBBmovIldMwXE3r8b1OirokErRPgGmWqEfLDdf5Kd6lGUEStkpMveG53v2C+fJXbpdzc8jkfkeKPwHBeqYm80F9Bn7/griZkG7FM8rZU3UKfrGlnzHreSLMkqPA4kWCxOO7RHT8kyINzhUhwGVL0VHJuo4sHrA3+XddaGA22diK58UXWxMZHehw68GZSOwh2yRQiueulRwshnk5C2prnpbzvWrnoTYlWkU1adRfMHXJZyak3MNHZnIgWIrn/BJW1EcifQ+kdaXJArsOm/3gno69U2FhlplzTY8o0U4mlNc6U5fFEwSXPDR1nHwzPDNXkrIshgOcdp1r/IDQKiVlox1Lq9WIPlviVMHAHubtHq0u1tesaXudMsk+ZwY06tTY5ZDgrxl+zgL6afJKC07NM9mooe3wonlUKNT5xm51mU/e8xswwtFNR5+CBm50NHVufh28Vsp3C2u6wAFNM69iyGIQwx7m8rb6n3fJVsbtEd6RjplXdjmVESISak1J371xt1LEGd/PmqHY66TJ3yZ9ErpWoBVHEmLbJnaubSaV0LwJwpjmA5rq65TBnRgESXITGQyDdGRFCVfuizUje5HtUTXOTqKJ5opEC51OF6ShN0kYCJF+ZcdI3frsz+8x/xXoFh1Ktscky6cmT/ANzMfivQMWWc3MITEbjtVb9gaOgTJGStJWda4UfzVGLIiC9DYR6qw+DCcRw6hqMjdV5FFfy1IjKajJVk5LbJp8lCt7Ql1I/IQCl1Yy7ygHBFy5VmgKeGl/JRchXhx41VtAiilL+HbyKzkBxzHuz5Kzko1fnpxQCJrI3Euobq508+fcnQZfaeGgVqaDjW3iUMwjj3cPnZX3R6WFTEpX9lvb+0TTkiVr3GZ/U8oYuOz759pey8s1rGtbkLZVQk3MtYC63VBzrQnQBGitDkB7u7kstjsydoMBNrnXrHKo7PinmPaJ8xw6GzMkL8nmV5DgdsGjqm+ZJN7q7wvEtu1g4ChG8HUbx8FSQ7g0ubcct3ipJaWe81YDX62g339yVqc7ntOr9Nxmp3sKVHBmqMYBpcdNd1Ka65lVU8z0lGuJDb3/atW7d3bxRDqMFXHbNM9K60GlfkghPBxId5/lb3pvzPnoY1ttTyJLKyrWWaAA6t6mtb58wpdaG3E35oR8RrSBmDWnahZ3ECKbANSPWcOOm8jzVRwIVFtyrAvkmW03ONhCuZvQDPzxQWGTxiPNRSorTSosbHuVM2MaVNSTmczVdgTWxEaTSlb13O3jlyQPW22p6s/T614rMeW1NU91Rb5e7hYrI9KIQBaa7wa131HzV1HntABTh7wqvFYgiMIDQTnW+YujOO4Ty3Trjj5Cv/ADMm8qN2d1O5nnco9m6TIn1RW7huR14JEpx89y4VEtI6rjinHtXCrSNSB4UblM9QuYugnjTkhYh0RT30CFdZFEQujCaJJFJXiJ8zZY1GDZqPSx9PG/FegGTQd1X5ZV1G7JJJLe89JWdqo/gQWckSzWyGa26SSkeIN1AbiHSkbZcOPnRG4hB2htDX3JJKh8xtOUlJFZROl3pJIntETw3EsJZ/wVtKGvj3WskkhER+o8S0loRcAG5k0A4mg+K2Moz0UMMNKZam4ufPFJJM0CeL+qbW+xd8SWJGLWuccg11BpbgFkvRmI4im053WpkL5mpyHZuSSV7eeJm9Gc01WXL+Q4hsrhTWXiGp+qLN79+SsI88A0bIHC1BThuSSVkAAmTl5d17E2NuVkSZLjwFEHFiBoqfOennJdSVoqoBMHY4veNNwrv1Kv2sDhsvFRpw7/nmupLvM4sUIK8SjxGXdCO8OrQjhSxCqZt9s865ADzokkk7BpuJ9H6Vk2ZGJuw7h8GPtMDuHZQ+QuG9veupJsTwF6hb2A+TKGcYGuI5Z638UOQchqupJZvM+i9OYtjKT8SF9c9L8xUJrb3CSSrHROPGq6HgaJJKJeRvpmhoriEklZYG7hYK9yYUkkUTJPJndhJJJXgT5n//2Q=="/>
          <p:cNvSpPr>
            <a:spLocks noChangeAspect="1" noChangeArrowheads="1"/>
          </p:cNvSpPr>
          <p:nvPr/>
        </p:nvSpPr>
        <p:spPr bwMode="auto">
          <a:xfrm>
            <a:off x="63500" y="-677863"/>
            <a:ext cx="2143125" cy="1419226"/>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30" name="AutoShape 6" descr="data:image/jpeg;base64,/9j/4AAQSkZJRgABAQAAAQABAAD/2wCEAAkGBhMSEBUUEhQVFBUUFBQVFxQVFBUUFRUUFBUVFBUUFBQXHCYeFxkjGhQUHy8gJCcpLCwsFR4xNTAqNSYrLCkBCQoKDgwOGg8PGiocHyIpKSwqLCwpKSkpLSwsLCwpKSksKSwpKSwpKSwsLCkpKSwpLCksKSwpLCksLCwsKSwpKf/AABEIALcBFAMBIgACEQEDEQH/xAAbAAABBQEBAAAAAAAAAAAAAAAEAAIDBQYBB//EAEwQAAECBAMEBgYGBggEBwAAAAEAAgMEESEFMUESUWGRBiJxgdHwEzJTobHBB1KSk7PSFCRCdOHxFSMzYnJzguMWFzRkQ2ODo7LC4v/EABsBAAIDAQEBAAAAAAAAAAAAAAMEAQIFAAYH/8QALxEAAgICAQMDBAIBAwUAAAAAAQIAAwQRIQUSMRNBUQYiMpFhgXEUseEWI0Jiof/aAAwDAQACEQMRAD8AGhuixZ2JDESJ/bxcnvsBEdxsvSpZmw0NBcaCnrHxWP6PS2zMTEUjONGA+8ctLDmF1S6E381g3ao9gJYkO0ceZTmxDvPModkSqkAVzEOwGPiPO88yusefrHmVCaLtguHM4oBCWxTvPMqdsQ7zzQcOIiGvXGC7RJTU6nmgJjaBzPMosuUbm1zXDiSAICHu3nmU5sV31jzKIdLjRRGHRE3uVIjmRHbzzKeXO3nmVGCnhyidxI4jnbzzKiMRx1PMop9CFF6JdJLL7QdxcMnO+0Vxsw76x5lFCCmullM7QMjiRNttCT9ohY7HsEjMq+FEiFuo23VHvWvcxRxW2VGXcbx7vTM8vdORRYxIn23+Ke2eie0ifbf4raT2CwouYod4Wbn+j74ddnrDglLa2A4m9TlUWcaAMDbPxPaP+27xTv0+J7R/23eKBeCM810REgWPvHPSRvAEJfOxPaRPtu8VAZ6J7SJ94/xTHPUT4ir3MIQVJ8D9QoT8T2kT7x/iu/p0T2kT7b/FDNen7SoXb5nGtPgRsWfi+0ifeP8AFQnEovtYn3j/ABT3sQ0RtFAc/MuK014Ef/SMX2kT7x/il/SUX2kT7x/ih1xWLk+8j00+B+oX/SUX2sT7x/ipoeJRPaRPvH+KrwpWlQHI95YVp8D9Sx/TontIn3j/ABSQdSuo4uOoq9abPAnpmEgFsX/PjfiORzYYVTgEzV0cbo8b8RytfSrXTkTzVy6b9Sdgon7aFM0oo81RpJ0FVJEoB7Qt8WmSjEwqnC8UEZpIzBoRr2o9pREAgLgynRhsOKp2vQDCp2PXMIHcPhuUlQhWPT1XUncJDh5+aRhBw+aG2tCKjiqubwmIKulojmO+oTVp4cFQ8S6qDwZauZTNcWWidLpiCdmPDBO/KvYUdA6ZwHWc1zOJuFAsHvCth2a2vMu3PAaXHICp4UVXgeOtmNpuTmmw3t3qs6T9IGmEGQXV2/WI3LLSU06E8PYaFp8gqrWjccx8AtWS3merBicWb0Dg2LNjQw4G+vA6qyBRd7mUylG7TBIktuQ8SErINSMMFduTsSmMso3Sqt3wwotlWDbk92pm8R6PQ4oIIod4WPxXo5Eg3A2m7wvVHQQUNEk87VqgvSj8ETRx8+ys/Inj4fvTHLdY30Sa+rmdV+7QrFTEo6G7ZeKELLtoNfiejx8qu4ceZAApQVzZXCEvxHOI6qjiNUwYmvCGRKg6gjmqPZRLgoy1dLERjQpWhN2VNDbVQTJ8RVSUnoQkrjxE3P3GX2C4p6OejtJs6NG5+kcteZgVXl85G2Z2K7dMRvxXr0eSIexrt4C3sU9wM87nDQVv4ELD1yZhbTHDeCmmycyImmXjUzks0255/IT7oEavGjhvFVvJWOHsD2moPuWU6W4dsPERos7PtUHRvHjBdsu/syctx3hJqxRtGb99K5NQsXzNz6SikEdQPo4AtNQbqARKJ3zPPOnadSwEwVMyZVY2MpBFXFZTctmTFU4PCq4cdFMjhUInQiZgMiN2YjQ4cc+4rM4p0KNzAdUZ7Ds+wFaMRO9OZEOaEyBozTkPV4M8zjwXMcWvaWncVHZW3TOb2pnsaFRelWew009XQTZWGMtcGxd0u/abcHNuhWxw/ptBfZ9WHjkvOw9ODldbtQF+DXadnzPXoE4x92va7sIRFV49Ae4eoXV4V+S0WEzE/YM2qf3xZHFu5jW9OC8hpvnQ6qB0MjNRyD4ob/XOaXf3QinOqjAzNK9vEHS2V1wpdc9Iuna1IY0Edyp8ZwBkZtHAV0dqFeOIpRUcxiH6PE2It4TvVifV4FQda0Y1QW3teDMDimFPgu2XC2jtChA1eqTUnDjw6GjmuyPzWCxzo8+A4kAuYf2h8Csu/H0e5fE9FjZgs+1+DKUGhUhCHeesiQkdTRPzBYraKMFFOahXNXQincfRcomhy7VQZOpJ6VJMSVx4ibj7jIcYdSaj/vEb8V62/RHEw+Ds1uFhcbP61H/eI/4r0V0axT0UUVyK0sWztfUxslPUpH+J6cGpAKKHONopGxKrX7pg6jMQkBFhlpuCvOp2UdCeWGtjbiF6cwDiqDpRhBiN22+s33hK3p3DYmx07J7G7G8Sp6P9JjCOxENWHLgtmWNiDabS40XlbgrnAOkT4BAPWZXLcgVZGuDNDMwO/wC9ZsIjS3NIPR8B7I0PbYQR7+9CxoBan0sDTztlJWNbETxGUCaXoutwHMME0phNmmarAVIAoKywPzM10hY58wSGk2FKBMkujMZ+Y2RvPgtaw0yREOMljQN7msnU3VAiymZ0NZ6MgPO3o7Tsos9N4dFgOpEb2HQ8QV6GwVCdEgBzdl7Q4cUGykHxL057g/fzM30TxtrT6J4Aqeq6mu4ra7dM6LG4l0OrV0A/6CfgUVgWOPYRAmAWuHqudkeFd6Gm04Mi9Vt+9D/U0/pE0vKbXfmlVG3M/Wo10UqB8yiHCqAm4BUgy2gRJhNA6qHEYDI0Msdrkdx3oB1WrsOZOqL2hhKglDuUWH40+UiGFEq5gOu7QjgtjCiMisqKOa4LJdKZPbYHgXbnxCq8Bxx8u/OsM5jdxCULdh0ZseiL6xYnmXGN9DGmroVjns6dyyj4LmOLXAghepyc8IjQRcG4PyQ+K4FDjtvQO0I3oVmOG+4Tqc5kPY88yIUL2K0xLC3wXlrx36Eb0A5qznUrNutww2IE6y6HJ0VihLkPYMPvclC6o9tcVxFX/IyLGx+tR/8APj/ivQIrVW+Mw/1mP/nxvxXKvdBVvU7WiQoJQf4E2HRXFg9ga71gtZAcvKpGYdCdtBehYNiPp2ChutenJDDUxMnCZG37S/hkqR8IEXUEGAdSjYEFFL7gV0p4mB6S9GyxxiMHVOYHxVAIa9oiSrXNoQCFgOk3Rj0R24Yq29RuSFtR8ib+Fmhh2NKTC8WfANWk8W6LZSOOw5htPVdqCsBEco2RSDUEgjVBqvKHRjd+Itw3PRYjVFQqjwnpXk2N9paaFCDxVpDhwW3VcrieXycN6jIWMUoC76IhOCNuIdpnGtXSmEldaFEtqTQopCMhzSBDU9qoy7hFbUsYbt1k6PKw4gpEaHcdeaEhhTsJQSsJ3/EkdDIFrj30UXplOHJkaHVUhQwMTXJxjbwoYUUBPc9W1uDOxHGC1ygi4ZuThHCe2ODkVOjI74FGlyAQRUEUXn2Jyfoorm3zqOxeoekBs4LFdNpYekY4HMU5JbIH27mt06379QLo5jxgv2XH+rOddCvQIb6tBFxp2LyR1lquifSPZpBiGx9QnTgUGi32MbzsXuHes1OJ4e2OzZcOw7l51imHOgxC1w7DvXpJiXVfi2FNjsIPrDI8Ua2kONiI4mSam7W8TzZ6gewIuel3MeWuFwShXFZLJ2memQgjYkXoVxTLqgRd/wAjOYuf1mP/AJ8b8V6FotXivSbAWTEZsSDOF4ixQ8tPVLw9wcR/WZVqhx0t6Pewnef+6jNiOTviZVfV6VUAg+JnNlF4biLoLw5vJXP/ABZ0f9jO+f8A1Uv+Kuj/ALGd5/7qlcaxTsGWbqlDjRU/qbHAMchx2i9DqOKvQ6i84lul2BNdVkKdB4H/AHFoYX0nYYBaHNU4gfnTikj8jMuztc7rU/qaYzKZGG2KEAgqkg/SPhjnAejmATlUCnZ66Pb0zkPqR+X/AOkYcxG3JTHP37U/zMp0l6JltXwrjMtWQe05U7QvXHdLJE29HG5D8yqozMJjOqYUYE7iW15OS1mP3ciaOP8AUWPWNWHc80KOw3GYkEjZcaajQre/0FhPs4/3jr9nWTj0ewof+FH+8Pw2lCU2KYZ/qPAfgmB4Z0qhRQA/qu3FXTZfaFRQ8QgTgeEj9iNb/wAx35l1uN4dLGjIc2QPqnbHLbTau48zMfNwbT/2zDTIFObJFCv+kvDxmyY+yK+96dB+kTD3mghzFaV9Vthx66uLZV2VV7iDqEulSNFEZc7l0dPJH2cz9kfnT43TmRaKmHH0GQzOg66sbDFlzKGIAOzEwEKZr0D/AMw8Pof6uYtpsiv/AMkO/wCk/DAaGHMV/wALfzqnqgx1lZB3MpAly16lbF0VA76TsMAr6OY+y386a36UsM9nM/Zb+dQXA8ytbeqN1gmW0zL3qEIZtwsUKfpRwz2cz9kfnTT9IeFuzhzHIfnUi5B7w5rtP/gf1Df0mq6I9FXP6c4UDeFM+786aPpBwr2UzyH51f1q/mCNF2/wP6l/LxFmem4o6H32VhB6f4bmIcxyH51BiXSDCoxDokOZNBahp8Hpe11caBjmKtlT9zIf1MW4phzqFp/6WwWv9lM8z+dTCcwf2Uz9o/nSHp65BE2f9ZsaNbfr/mH9G8V9PD2XHrtseI0KtokEjVZqX6R4PAeHthzIcONfdtqwP0pYZ9SYP+lv50/XZocmY14LNtUb9QDpNghis22+u29RqNyw3yXon/NHC/ZzP2R+dUk10mwN7i50CbBNzSw5CIhWor+DHcTNepe10My20ktIekOBexm/P+tcS4o/mHbqCk/g36nm3SNrP02ZrX/qZj8Z6DbLs3laTH8FBm45qKmYjHPfEeUKMCrTLmKo7WRGnCYqCQJSmA3QqaFJA7+SvYeAMAFSQTqRYKaHhLNH15UpxQzZHEwdckCBSWGs3nkjXyDf2TWmpThhX1X1PJRukYguPcc0Pe4+tYUa1IjLnXtV/g8zkyIRfJ3wDj3i6ottwO+m+ltckZBnKXoKXtYe5ERysz+odPqzKyrDR9jNPEknNtnY34nt89qiNQbW8jxUOF9I202IpNLAOOnBx/8AtxujZotddpr3U8+9Oq4Ybny7NwrcSwo4/v5j4GIkUr38e/TkrJsUOFWnjSh+JWacSHg5V4dvj8VI3EHMIq0OYdQTtA9htkrbiiUtY3avky4jF2mtbFqrovG3d780XCxOG8EOOx/iaG34G4UceDawsMnDKnaLFV7gfEu+PdUfvUj+pO3BWxQCQKUBNaEZKaWwGC1u1Sm0akChNsvhVOkY/VDbXJGZyzJz3Wuj4zLVGRy8KKwEobH7dbOoC/CIVfWFKb681GcLgvdsVqAQatNOtQ2Oeh96jiy7rmtBmeV6HiPl3PlJYszzuTQ6kkns0ouMqrsh7l4MjmejMMGgLxU0rXh2dhWQ6Q4BsXYSaGt6Zdy9Fd1m504Efx80QMWRY+zt1q1vXP30yVOxZoDqeUeGckTy+A+o2XD53TYcPfbmrXGMJMKKQMsx2HJSYdFtQ8M0N07pqYfVDi7YDYMCYwbgbdt0nhtMgFp4TwR5871x0Phyp2+KH6H8zS/6p/8AT/7MvDGtK7szu96aYZJsD9k1+C1GxuU8CVrc/wAlPoiCb6pb2SZ2Ulnkeq6v+E5Zc7owScQj1XW7B81bRoBaat76a6VTHTFBStyKE1VvRWDP1RefxUCU8zhbzk0A01cOVAhxJxDYua2lrVPgrUzKDnJ8MGV93jwXemolF65m3N2r7/AlfO4e1rauecsgAKqqayilmptzz1j/AAChoUJte09Ph1XAd1zbMnDKrrJdRsjEWUrIuV1QzUGpK0cUlwuXVIg2A3GY3O0nZjhMRxcn2r/4IT9KNdO1RdJHn9Nmf3mY/GehYUwrtXM+jLOgCZatmSaAk805sQ1F80JCjg6IyFFboKV4oRE1Us7veTwYzgbeJ9ys5SZfvB4EeP8ANAwIzOLeNQR3q1lS12ThXfTdw7KIZjif5j5hgNL0PZThUWQL4F93dRWEzDJba4tfLv8AN1WxHvHwzrfLI1XAy7CNdCPx+YyPAo2QxH0fUiV2cwbgimXEtQfpze+uue4Gy4Zgn+KIrFTxMzMwqstCjyynYrxdrgRU0yNRmL7/AD2KVxBrjsxBStjuN9+iBgTWwaG7Dpns13cN4RcWVa647eacVgwnzjMwHwrO0/0YXQsNK7Q0NBcXzoLHkmmIRdtv8JIIO9cEDbYGm25wABBy3fNQOkozDsgGptvaQdezPkgNWQeJ6jp/Vasin07wCQPf3l9gM1tAl9f7pNLAG9TuJGZ3K8ZiDKUOZ3CtqdvFZ6C1woCygAsajTzmiJeKwG5I7hp2ppSQJ4bKZbbiyDQ34h+LRw0Nre+1QHRt6340txQMti7a0Id3FuXOv8t9yJMYi2I4uBzs2tLAWBv3lAuPPmK51NOKVe4g8T22B9O0WY6taD3GaF+PNGj6f6KnOozpqFFGxWG8bTttpra1edDY6qmfEqBnUa3PkeKeXjZFDfvKr/qGjbfTGKRxsSTGGNiDazLbF3dvNFQshbJtdazo/M1ERlK12fgfdUKpxWRo41ZStaHK/BMqe5dzxWZjjFyGo3wIoBrS3ZbzxRsOBa/h5yWPZUVoTUcadql2XnU8/iOSp6omkv05ZYveGGprITBqRUaVz8/JSmYY0jXs96ykrg0SLQkHY7RVw/u1NhndWpkXMaBSgHFEB3MPLxEx37QwYwucnfqW7M9aVOv8FXvdX51Ty1VM5iNKhve75BSzaHMnExHvftQbkk7iIbUC7vcO1Uz41TU34pRWDt58yuNgu3HkUqz7nv8Ap/S1xRvW2+ZG91/OqaCjocsdW07aJ7Zeh0HYh7m16Zla+pNrqRrHW6vnijHsbamY3BMJaB2HUqdyvZryYxrX8Ek8zo3jmUlYCAYrvzK3pN/1sz+8zH4z1XBWXSUfrsz+8zH4r1XUTBmGg0BJGxKIhs1wQic1UIjaWMsPZO8FNLYu5hqLKuaV0hUKiNre/wAzVyGN1NHU2b3Gd96Ijw2PPVdXPIEilhmsxKGivpCLuJGR0p7+xAZZr0WlxzJH4a4UpcHKp9596dDwt2fxRktFda9e7zvRTLgE01rz/mqbMP2LKuLh9quPGlK23+9NlxTqH1a9Uk0IztwzRk5GO8edDvVGRdERip3M3qGImTV2MP8AEv4EMtNK24j58lqJKb2wK0Dh6rrHPS/vWDkpl3q130Jvlor7DcUew0fQt3d3nVPqwM+X5mLZjuVaa9kUEdZo2hmKV1t2g8lWY7ChmHRoo9xoKWPE93zRoO2NphNba1/mLZqon5guidYUIAAHvJ41PyVbG0sL0nFGTlKreJnY8nQZ8OG5V+y7SvHvWgjwL/yHm6ie3c2o4nsr54LP2Z9YFY0IFAhuAqTuNM6+CaJ3MOHcPiTvXYsZ7TehHy38EwxWm5G63z4LpP8AAllgOKtY8jZPWGYN7H4Zq0mIsKNY1ad+fOizErFAiDq5kit63/krMzVNBnx5Jyn8dT5t9RV6y+75Ags7hXo4hpfauNmt65gV1R2H9GHGjotALUaMgDkXEZoWJNuc+taWIqKaaKQzz6eu7sqcsuVlYIN7i9vVb2x1pTjXBMvmSjB+0d1qUHn5JRpBgDnOeAALk2zqs1GxUsF3OroK0J18lU0ziDoh6xPAVt5urMwWLYXSrcpt+3zLzEosJxo09Xtue2+/RVMSLCAyFfDegIra60QkSWOl0qxLHmfQMTGrxK+2tf7lt/SsINuBUaAZ56qCL0gboCfcCVUulyhnsK4KIZ8mweBLKLjbjkAOSGiYq868rIMrpCIEAijZFh95I+eef2ioXRSnCEnCHRW4ECS7eTIUkRVJWBEGU/mWnSOUJm5g/wDcR/xXqqfLkLUY5OsE1HBFxHjj/wB16rzGhHMIJcgzTXGrZRo+0oyxNAV83DWv9V3dRBTWHFqkPBPiFRsQJpUjgmbNE+llJ5g1BHmESz1YwX03fyVPCN1ZwHZdiEwj+M/EupSISeXZ58VaemtTs4Z/NVOHPPz5K4hwwdKaBBmovIldMwXE3r8b1OirokErRPgGmWqEfLDdf5Kd6lGUEStkpMveG53v2C+fJXbpdzc8jkfkeKPwHBeqYm80F9Bn7/griZkG7FM8rZU3UKfrGlnzHreSLMkqPA4kWCxOO7RHT8kyINzhUhwGVL0VHJuo4sHrA3+XddaGA22diK58UXWxMZHehw68GZSOwh2yRQiueulRwshnk5C2prnpbzvWrnoTYlWkU1adRfMHXJZyak3MNHZnIgWIrn/BJW1EcifQ+kdaXJArsOm/3gno69U2FhlplzTY8o0U4mlNc6U5fFEwSXPDR1nHwzPDNXkrIshgOcdp1r/IDQKiVlox1Lq9WIPlviVMHAHubtHq0u1tesaXudMsk+ZwY06tTY5ZDgrxl+zgL6afJKC07NM9mooe3wonlUKNT5xm51mU/e8xswwtFNR5+CBm50NHVufh28Vsp3C2u6wAFNM69iyGIQwx7m8rb6n3fJVsbtEd6RjplXdjmVESISak1J371xt1LEGd/PmqHY66TJ3yZ9ErpWoBVHEmLbJnaubSaV0LwJwpjmA5rq65TBnRgESXITGQyDdGRFCVfuizUje5HtUTXOTqKJ5opEC51OF6ShN0kYCJF+ZcdI3frsz+8x/xXoFh1Ktscky6cmT/ANzMfivQMWWc3MITEbjtVb9gaOgTJGStJWda4UfzVGLIiC9DYR6qw+DCcRw6hqMjdV5FFfy1IjKajJVk5LbJp8lCt7Ql1I/IQCl1Yy7ygHBFy5VmgKeGl/JRchXhx41VtAiilL+HbyKzkBxzHuz5Kzko1fnpxQCJrI3Euobq508+fcnQZfaeGgVqaDjW3iUMwjj3cPnZX3R6WFTEpX9lvb+0TTkiVr3GZ/U8oYuOz759pey8s1rGtbkLZVQk3MtYC63VBzrQnQBGitDkB7u7kstjsydoMBNrnXrHKo7PinmPaJ8xw6GzMkL8nmV5DgdsGjqm+ZJN7q7wvEtu1g4ChG8HUbx8FSQ7g0ubcct3ipJaWe81YDX62g339yVqc7ntOr9Nxmp3sKVHBmqMYBpcdNd1Ka65lVU8z0lGuJDb3/atW7d3bxRDqMFXHbNM9K60GlfkghPBxId5/lb3pvzPnoY1ttTyJLKyrWWaAA6t6mtb58wpdaG3E35oR8RrSBmDWnahZ3ECKbANSPWcOOm8jzVRwIVFtyrAvkmW03ONhCuZvQDPzxQWGTxiPNRSorTSosbHuVM2MaVNSTmczVdgTWxEaTSlb13O3jlyQPW22p6s/T614rMeW1NU91Rb5e7hYrI9KIQBaa7wa131HzV1HntABTh7wqvFYgiMIDQTnW+YujOO4Ty3Trjj5Cv/ADMm8qN2d1O5nnco9m6TIn1RW7huR14JEpx89y4VEtI6rjinHtXCrSNSB4UblM9QuYugnjTkhYh0RT30CFdZFEQujCaJJFJXiJ8zZY1GDZqPSx9PG/FegGTQd1X5ZV1G7JJJLe89JWdqo/gQWckSzWyGa26SSkeIN1AbiHSkbZcOPnRG4hB2htDX3JJKh8xtOUlJFZROl3pJIntETw3EsJZ/wVtKGvj3WskkhER+o8S0loRcAG5k0A4mg+K2Moz0UMMNKZam4ufPFJJM0CeL+qbW+xd8SWJGLWuccg11BpbgFkvRmI4im053WpkL5mpyHZuSSV7eeJm9Gc01WXL+Q4hsrhTWXiGp+qLN79+SsI88A0bIHC1BThuSSVkAAmTl5d17E2NuVkSZLjwFEHFiBoqfOennJdSVoqoBMHY4veNNwrv1Kv2sDhsvFRpw7/nmupLvM4sUIK8SjxGXdCO8OrQjhSxCqZt9s865ADzokkk7BpuJ9H6Vk2ZGJuw7h8GPtMDuHZQ+QuG9veupJsTwF6hb2A+TKGcYGuI5Z638UOQchqupJZvM+i9OYtjKT8SF9c9L8xUJrb3CSSrHROPGq6HgaJJKJeRvpmhoriEklZYG7hYK9yYUkkUTJPJndhJJJXgT5n//2Q=="/>
          <p:cNvSpPr>
            <a:spLocks noChangeAspect="1" noChangeArrowheads="1"/>
          </p:cNvSpPr>
          <p:nvPr/>
        </p:nvSpPr>
        <p:spPr bwMode="auto">
          <a:xfrm>
            <a:off x="63500" y="-677863"/>
            <a:ext cx="2143125" cy="1419226"/>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1032" name="Picture 8" descr="http://www.atlasmedias.com/wp-content/uploads/2012/02/Tunisie-Maroc.jpg"/>
          <p:cNvPicPr>
            <a:picLocks noChangeAspect="1" noChangeArrowheads="1"/>
          </p:cNvPicPr>
          <p:nvPr/>
        </p:nvPicPr>
        <p:blipFill>
          <a:blip r:embed="rId2" cstate="print"/>
          <a:srcRect/>
          <a:stretch>
            <a:fillRect/>
          </a:stretch>
        </p:blipFill>
        <p:spPr bwMode="auto">
          <a:xfrm>
            <a:off x="382884" y="2717331"/>
            <a:ext cx="3236312" cy="1510652"/>
          </a:xfrm>
          <a:prstGeom prst="rect">
            <a:avLst/>
          </a:prstGeom>
          <a:noFill/>
          <a:ln>
            <a:solidFill>
              <a:schemeClr val="bg2"/>
            </a:solidFill>
          </a:ln>
        </p:spPr>
      </p:pic>
      <p:pic>
        <p:nvPicPr>
          <p:cNvPr id="11" name="Picture 38" descr="eu-flag-large-opendemocracy">
            <a:hlinkClick r:id="rId3"/>
          </p:cNvPr>
          <p:cNvPicPr>
            <a:picLocks noChangeAspect="1" noChangeArrowheads="1"/>
          </p:cNvPicPr>
          <p:nvPr/>
        </p:nvPicPr>
        <p:blipFill>
          <a:blip r:embed="rId4" cstate="print"/>
          <a:srcRect/>
          <a:stretch>
            <a:fillRect/>
          </a:stretch>
        </p:blipFill>
        <p:spPr bwMode="auto">
          <a:xfrm>
            <a:off x="3744760" y="2731597"/>
            <a:ext cx="1197280" cy="1468928"/>
          </a:xfrm>
          <a:prstGeom prst="rect">
            <a:avLst/>
          </a:prstGeom>
          <a:noFill/>
          <a:ln w="28575">
            <a:solidFill>
              <a:schemeClr val="bg2"/>
            </a:solidFill>
            <a:miter lim="800000"/>
            <a:headEnd/>
            <a:tailEnd/>
          </a:ln>
        </p:spPr>
      </p:pic>
      <p:sp>
        <p:nvSpPr>
          <p:cNvPr id="18" name="CasellaDiTesto 17"/>
          <p:cNvSpPr txBox="1"/>
          <p:nvPr/>
        </p:nvSpPr>
        <p:spPr>
          <a:xfrm>
            <a:off x="5591175" y="2752725"/>
            <a:ext cx="3371850" cy="1923604"/>
          </a:xfrm>
          <a:prstGeom prst="rect">
            <a:avLst/>
          </a:prstGeom>
          <a:noFill/>
        </p:spPr>
        <p:txBody>
          <a:bodyPr wrap="square" rtlCol="0">
            <a:spAutoFit/>
          </a:bodyPr>
          <a:lstStyle/>
          <a:p>
            <a:pPr algn="l">
              <a:buClr>
                <a:srgbClr val="FF0000"/>
              </a:buClr>
              <a:buFont typeface="Wingdings" pitchFamily="2" charset="2"/>
              <a:buChar char="ü"/>
            </a:pPr>
            <a:r>
              <a:rPr lang="it-IT" sz="1400" dirty="0" smtClean="0">
                <a:latin typeface="Century Gothic" pitchFamily="34" charset="0"/>
                <a:cs typeface="Aharoni" pitchFamily="2" charset="-79"/>
              </a:rPr>
              <a:t>  </a:t>
            </a:r>
            <a:r>
              <a:rPr lang="it-IT" sz="1300" u="sng" dirty="0" smtClean="0">
                <a:solidFill>
                  <a:schemeClr val="accent2"/>
                </a:solidFill>
                <a:latin typeface="+mj-lt"/>
                <a:cs typeface="Aharoni" pitchFamily="2" charset="-79"/>
              </a:rPr>
              <a:t>AlmaLaurea</a:t>
            </a:r>
            <a:r>
              <a:rPr lang="it-IT" sz="1300" dirty="0" smtClean="0">
                <a:solidFill>
                  <a:schemeClr val="accent2"/>
                </a:solidFill>
                <a:latin typeface="+mj-lt"/>
                <a:cs typeface="Aharoni" pitchFamily="2" charset="-79"/>
              </a:rPr>
              <a:t> (</a:t>
            </a:r>
            <a:r>
              <a:rPr lang="it-IT" sz="1300" dirty="0" err="1" smtClean="0">
                <a:solidFill>
                  <a:schemeClr val="accent2"/>
                </a:solidFill>
                <a:latin typeface="+mj-lt"/>
                <a:cs typeface="Aharoni" pitchFamily="2" charset="-79"/>
              </a:rPr>
              <a:t>coordinator</a:t>
            </a:r>
            <a:r>
              <a:rPr lang="it-IT" sz="1300" dirty="0" smtClean="0">
                <a:solidFill>
                  <a:schemeClr val="accent2"/>
                </a:solidFill>
                <a:latin typeface="+mj-lt"/>
                <a:cs typeface="Aharoni" pitchFamily="2" charset="-79"/>
              </a:rPr>
              <a:t>)</a:t>
            </a:r>
          </a:p>
          <a:p>
            <a:pPr algn="l">
              <a:buClr>
                <a:srgbClr val="FF0000"/>
              </a:buClr>
              <a:buFont typeface="Wingdings" pitchFamily="2" charset="2"/>
              <a:buChar char="ü"/>
            </a:pPr>
            <a:r>
              <a:rPr lang="it-IT" sz="1300" dirty="0" smtClean="0">
                <a:solidFill>
                  <a:schemeClr val="accent2"/>
                </a:solidFill>
                <a:latin typeface="+mj-lt"/>
                <a:cs typeface="Aharoni" pitchFamily="2" charset="-79"/>
              </a:rPr>
              <a:t>  </a:t>
            </a:r>
            <a:r>
              <a:rPr lang="fr-FR" sz="1300" dirty="0" smtClean="0">
                <a:solidFill>
                  <a:schemeClr val="accent2"/>
                </a:solidFill>
                <a:latin typeface="+mj-lt"/>
                <a:cs typeface="Aharoni" pitchFamily="2" charset="-79"/>
              </a:rPr>
              <a:t>Centre d'études et de recherches sur les qualifications</a:t>
            </a:r>
            <a:r>
              <a:rPr lang="it-IT" sz="1300" dirty="0" smtClean="0">
                <a:solidFill>
                  <a:schemeClr val="accent2"/>
                </a:solidFill>
                <a:latin typeface="+mj-lt"/>
                <a:cs typeface="Aharoni" pitchFamily="2" charset="-79"/>
              </a:rPr>
              <a:t>– </a:t>
            </a:r>
            <a:r>
              <a:rPr lang="it-IT" sz="1300" u="sng" dirty="0" smtClean="0">
                <a:solidFill>
                  <a:schemeClr val="accent2"/>
                </a:solidFill>
                <a:latin typeface="+mj-lt"/>
                <a:cs typeface="Aharoni" pitchFamily="2" charset="-79"/>
              </a:rPr>
              <a:t>CEREQ</a:t>
            </a:r>
            <a:r>
              <a:rPr lang="it-IT" sz="1300" dirty="0" smtClean="0">
                <a:solidFill>
                  <a:schemeClr val="accent2"/>
                </a:solidFill>
                <a:latin typeface="+mj-lt"/>
                <a:cs typeface="Aharoni" pitchFamily="2" charset="-79"/>
              </a:rPr>
              <a:t>  (France)</a:t>
            </a:r>
          </a:p>
          <a:p>
            <a:pPr algn="l">
              <a:buClr>
                <a:srgbClr val="FF0000"/>
              </a:buClr>
              <a:buFont typeface="Wingdings" pitchFamily="2" charset="2"/>
              <a:buChar char="ü"/>
            </a:pPr>
            <a:r>
              <a:rPr lang="it-IT" sz="1300" dirty="0" smtClean="0">
                <a:solidFill>
                  <a:schemeClr val="accent2"/>
                </a:solidFill>
                <a:latin typeface="+mj-lt"/>
                <a:cs typeface="Aharoni" pitchFamily="2" charset="-79"/>
              </a:rPr>
              <a:t>  </a:t>
            </a:r>
            <a:r>
              <a:rPr lang="it-IT" sz="1300" dirty="0" err="1" smtClean="0">
                <a:solidFill>
                  <a:schemeClr val="accent2"/>
                </a:solidFill>
                <a:latin typeface="+mj-lt"/>
                <a:cs typeface="Aharoni" pitchFamily="2" charset="-79"/>
              </a:rPr>
              <a:t>Agència</a:t>
            </a:r>
            <a:r>
              <a:rPr lang="it-IT" sz="1300" dirty="0" smtClean="0">
                <a:solidFill>
                  <a:schemeClr val="accent2"/>
                </a:solidFill>
                <a:latin typeface="+mj-lt"/>
                <a:cs typeface="Aharoni" pitchFamily="2" charset="-79"/>
              </a:rPr>
              <a:t> per a la </a:t>
            </a:r>
            <a:r>
              <a:rPr lang="it-IT" sz="1300" dirty="0" err="1" smtClean="0">
                <a:solidFill>
                  <a:schemeClr val="accent2"/>
                </a:solidFill>
                <a:latin typeface="+mj-lt"/>
                <a:cs typeface="Aharoni" pitchFamily="2" charset="-79"/>
              </a:rPr>
              <a:t>Qualitat</a:t>
            </a:r>
            <a:r>
              <a:rPr lang="it-IT" sz="1300" dirty="0" smtClean="0">
                <a:solidFill>
                  <a:schemeClr val="accent2"/>
                </a:solidFill>
                <a:latin typeface="+mj-lt"/>
                <a:cs typeface="Aharoni" pitchFamily="2" charset="-79"/>
              </a:rPr>
              <a:t> del Sistema Universitari de </a:t>
            </a:r>
            <a:r>
              <a:rPr lang="it-IT" sz="1300" dirty="0" err="1" smtClean="0">
                <a:solidFill>
                  <a:schemeClr val="accent2"/>
                </a:solidFill>
                <a:latin typeface="+mj-lt"/>
                <a:cs typeface="Aharoni" pitchFamily="2" charset="-79"/>
              </a:rPr>
              <a:t>Catalunya–</a:t>
            </a:r>
            <a:r>
              <a:rPr lang="it-IT" sz="1300" u="sng" dirty="0" err="1" smtClean="0">
                <a:solidFill>
                  <a:schemeClr val="accent2"/>
                </a:solidFill>
                <a:latin typeface="+mj-lt"/>
                <a:cs typeface="Aharoni" pitchFamily="2" charset="-79"/>
              </a:rPr>
              <a:t>AQU</a:t>
            </a:r>
            <a:r>
              <a:rPr lang="it-IT" sz="1300" dirty="0" smtClean="0">
                <a:solidFill>
                  <a:schemeClr val="accent2"/>
                </a:solidFill>
                <a:latin typeface="+mj-lt"/>
                <a:cs typeface="Aharoni" pitchFamily="2" charset="-79"/>
              </a:rPr>
              <a:t> (</a:t>
            </a:r>
            <a:r>
              <a:rPr lang="it-IT" sz="1300" dirty="0" err="1" smtClean="0">
                <a:solidFill>
                  <a:schemeClr val="accent2"/>
                </a:solidFill>
                <a:latin typeface="+mj-lt"/>
                <a:cs typeface="Aharoni" pitchFamily="2" charset="-79"/>
              </a:rPr>
              <a:t>Spain</a:t>
            </a:r>
            <a:r>
              <a:rPr lang="it-IT" sz="1300" dirty="0" smtClean="0">
                <a:solidFill>
                  <a:schemeClr val="accent2"/>
                </a:solidFill>
                <a:latin typeface="+mj-lt"/>
                <a:cs typeface="Aharoni" pitchFamily="2" charset="-79"/>
              </a:rPr>
              <a:t>)</a:t>
            </a:r>
          </a:p>
          <a:p>
            <a:pPr algn="l">
              <a:buClr>
                <a:srgbClr val="FF0000"/>
              </a:buClr>
              <a:buFont typeface="Wingdings" pitchFamily="2" charset="2"/>
              <a:buChar char="ü"/>
            </a:pPr>
            <a:r>
              <a:rPr lang="it-IT" sz="1300" dirty="0" smtClean="0">
                <a:solidFill>
                  <a:schemeClr val="accent2"/>
                </a:solidFill>
                <a:latin typeface="+mj-lt"/>
                <a:cs typeface="Aharoni" pitchFamily="2" charset="-79"/>
              </a:rPr>
              <a:t>  </a:t>
            </a:r>
            <a:r>
              <a:rPr lang="it-IT" sz="1300" dirty="0" err="1" smtClean="0">
                <a:solidFill>
                  <a:schemeClr val="accent2"/>
                </a:solidFill>
                <a:latin typeface="+mj-lt"/>
                <a:cs typeface="Aharoni" pitchFamily="2" charset="-79"/>
              </a:rPr>
              <a:t>Euro-Med</a:t>
            </a:r>
            <a:r>
              <a:rPr lang="it-IT" sz="1300" dirty="0" smtClean="0">
                <a:solidFill>
                  <a:schemeClr val="accent2"/>
                </a:solidFill>
                <a:latin typeface="+mj-lt"/>
                <a:cs typeface="Aharoni" pitchFamily="2" charset="-79"/>
              </a:rPr>
              <a:t> </a:t>
            </a:r>
            <a:r>
              <a:rPr lang="it-IT" sz="1300" dirty="0" err="1" smtClean="0">
                <a:solidFill>
                  <a:schemeClr val="accent2"/>
                </a:solidFill>
                <a:latin typeface="+mj-lt"/>
                <a:cs typeface="Aharoni" pitchFamily="2" charset="-79"/>
              </a:rPr>
              <a:t>Permanent</a:t>
            </a:r>
            <a:r>
              <a:rPr lang="it-IT" sz="1300" dirty="0" smtClean="0">
                <a:solidFill>
                  <a:schemeClr val="accent2"/>
                </a:solidFill>
                <a:latin typeface="+mj-lt"/>
                <a:cs typeface="Aharoni" pitchFamily="2" charset="-79"/>
              </a:rPr>
              <a:t> </a:t>
            </a:r>
            <a:r>
              <a:rPr lang="it-IT" sz="1300" dirty="0" err="1" smtClean="0">
                <a:solidFill>
                  <a:schemeClr val="accent2"/>
                </a:solidFill>
                <a:latin typeface="+mj-lt"/>
                <a:cs typeface="Aharoni" pitchFamily="2" charset="-79"/>
              </a:rPr>
              <a:t>Forum-</a:t>
            </a:r>
            <a:r>
              <a:rPr lang="it-IT" sz="1300" u="sng" dirty="0" err="1" smtClean="0">
                <a:solidFill>
                  <a:schemeClr val="accent2"/>
                </a:solidFill>
                <a:latin typeface="+mj-lt"/>
                <a:cs typeface="Aharoni" pitchFamily="2" charset="-79"/>
              </a:rPr>
              <a:t>EPUF</a:t>
            </a:r>
            <a:r>
              <a:rPr lang="it-IT" sz="1300" dirty="0" smtClean="0">
                <a:solidFill>
                  <a:schemeClr val="accent2"/>
                </a:solidFill>
                <a:latin typeface="+mj-lt"/>
                <a:cs typeface="Aharoni" pitchFamily="2" charset="-79"/>
              </a:rPr>
              <a:t> (</a:t>
            </a:r>
            <a:r>
              <a:rPr lang="it-IT" sz="1300" dirty="0" err="1" smtClean="0">
                <a:solidFill>
                  <a:schemeClr val="accent2"/>
                </a:solidFill>
                <a:latin typeface="+mj-lt"/>
                <a:cs typeface="Aharoni" pitchFamily="2" charset="-79"/>
              </a:rPr>
              <a:t>Spain</a:t>
            </a:r>
            <a:r>
              <a:rPr lang="it-IT" sz="1300" dirty="0" smtClean="0">
                <a:solidFill>
                  <a:schemeClr val="accent2"/>
                </a:solidFill>
                <a:latin typeface="+mj-lt"/>
                <a:cs typeface="Aharoni" pitchFamily="2" charset="-79"/>
              </a:rPr>
              <a:t>)</a:t>
            </a:r>
          </a:p>
          <a:p>
            <a:pPr algn="l">
              <a:buClr>
                <a:srgbClr val="FF0000"/>
              </a:buClr>
              <a:buFont typeface="Wingdings" pitchFamily="2" charset="2"/>
              <a:buChar char="ü"/>
            </a:pPr>
            <a:r>
              <a:rPr lang="it-IT" sz="1300" dirty="0" smtClean="0">
                <a:solidFill>
                  <a:schemeClr val="accent2"/>
                </a:solidFill>
                <a:latin typeface="+mj-lt"/>
                <a:cs typeface="Aharoni" pitchFamily="2" charset="-79"/>
              </a:rPr>
              <a:t>  U. </a:t>
            </a:r>
            <a:r>
              <a:rPr lang="it-IT" sz="1300" u="sng" dirty="0" err="1" smtClean="0">
                <a:solidFill>
                  <a:schemeClr val="accent2"/>
                </a:solidFill>
                <a:latin typeface="+mj-lt"/>
                <a:cs typeface="Aharoni" pitchFamily="2" charset="-79"/>
              </a:rPr>
              <a:t>Aix-Marseille</a:t>
            </a:r>
            <a:r>
              <a:rPr lang="it-IT" sz="1300" dirty="0" smtClean="0">
                <a:solidFill>
                  <a:schemeClr val="accent2"/>
                </a:solidFill>
                <a:latin typeface="+mj-lt"/>
                <a:cs typeface="Aharoni" pitchFamily="2" charset="-79"/>
              </a:rPr>
              <a:t> (France)</a:t>
            </a:r>
          </a:p>
          <a:p>
            <a:pPr>
              <a:buClr>
                <a:srgbClr val="FF0000"/>
              </a:buClr>
              <a:buFont typeface="Arial" pitchFamily="34" charset="0"/>
              <a:buChar char="•"/>
            </a:pPr>
            <a:endParaRPr lang="it-IT" sz="1400" dirty="0">
              <a:solidFill>
                <a:schemeClr val="accent2"/>
              </a:solidFill>
            </a:endParaRPr>
          </a:p>
        </p:txBody>
      </p:sp>
      <p:grpSp>
        <p:nvGrpSpPr>
          <p:cNvPr id="2" name="Gruppo 22"/>
          <p:cNvGrpSpPr/>
          <p:nvPr/>
        </p:nvGrpSpPr>
        <p:grpSpPr>
          <a:xfrm>
            <a:off x="-9525" y="4552950"/>
            <a:ext cx="5695950" cy="2310884"/>
            <a:chOff x="-47625" y="4572000"/>
            <a:chExt cx="5886450" cy="2310884"/>
          </a:xfrm>
        </p:grpSpPr>
        <p:sp>
          <p:nvSpPr>
            <p:cNvPr id="21" name="Fumetto 1 20"/>
            <p:cNvSpPr/>
            <p:nvPr/>
          </p:nvSpPr>
          <p:spPr bwMode="auto">
            <a:xfrm rot="10800000">
              <a:off x="-37781" y="4572000"/>
              <a:ext cx="5356491" cy="2305050"/>
            </a:xfrm>
            <a:prstGeom prst="wedgeRectCallout">
              <a:avLst>
                <a:gd name="adj1" fmla="val 9378"/>
                <a:gd name="adj2" fmla="val 57934"/>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9" name="CasellaDiTesto 18"/>
            <p:cNvSpPr txBox="1"/>
            <p:nvPr/>
          </p:nvSpPr>
          <p:spPr>
            <a:xfrm>
              <a:off x="-47625" y="4605337"/>
              <a:ext cx="5886450" cy="2277547"/>
            </a:xfrm>
            <a:prstGeom prst="rect">
              <a:avLst/>
            </a:prstGeom>
            <a:noFill/>
          </p:spPr>
          <p:txBody>
            <a:bodyPr wrap="square" rtlCol="0">
              <a:spAutoFit/>
            </a:bodyPr>
            <a:lstStyle/>
            <a:p>
              <a:pPr algn="l">
                <a:buClr>
                  <a:srgbClr val="FF0000"/>
                </a:buClr>
                <a:buFont typeface="Wingdings" pitchFamily="2" charset="2"/>
                <a:buChar char="ü"/>
              </a:pPr>
              <a:r>
                <a:rPr lang="it-IT" sz="1300" dirty="0" smtClean="0">
                  <a:latin typeface="Century Gothic" pitchFamily="34" charset="0"/>
                  <a:cs typeface="Aharoni" pitchFamily="2" charset="-79"/>
                </a:rPr>
                <a:t>  </a:t>
              </a:r>
              <a:r>
                <a:rPr lang="it-IT" sz="1300" dirty="0" smtClean="0">
                  <a:solidFill>
                    <a:schemeClr val="accent2"/>
                  </a:solidFill>
                  <a:latin typeface="+mj-lt"/>
                  <a:cs typeface="Calibri" pitchFamily="34" charset="0"/>
                </a:rPr>
                <a:t>U. </a:t>
              </a:r>
              <a:r>
                <a:rPr lang="it-IT" sz="1300" dirty="0" err="1" smtClean="0">
                  <a:solidFill>
                    <a:schemeClr val="accent2"/>
                  </a:solidFill>
                  <a:latin typeface="+mj-lt"/>
                  <a:cs typeface="Calibri" pitchFamily="34" charset="0"/>
                </a:rPr>
                <a:t>Moulay</a:t>
              </a:r>
              <a:r>
                <a:rPr lang="it-IT" sz="1300" dirty="0" smtClean="0">
                  <a:solidFill>
                    <a:schemeClr val="accent2"/>
                  </a:solidFill>
                  <a:latin typeface="+mj-lt"/>
                  <a:cs typeface="Calibri" pitchFamily="34" charset="0"/>
                </a:rPr>
                <a:t> </a:t>
              </a:r>
              <a:r>
                <a:rPr lang="it-IT" sz="1300" dirty="0" err="1" smtClean="0">
                  <a:solidFill>
                    <a:schemeClr val="accent2"/>
                  </a:solidFill>
                  <a:latin typeface="+mj-lt"/>
                  <a:cs typeface="Calibri" pitchFamily="34" charset="0"/>
                </a:rPr>
                <a:t>Ismaïl</a:t>
              </a:r>
              <a:r>
                <a:rPr lang="it-IT" sz="1300" dirty="0" smtClean="0">
                  <a:solidFill>
                    <a:schemeClr val="accent2"/>
                  </a:solidFill>
                  <a:latin typeface="+mj-lt"/>
                  <a:cs typeface="Calibri" pitchFamily="34" charset="0"/>
                </a:rPr>
                <a:t>, </a:t>
              </a:r>
              <a:r>
                <a:rPr lang="it-IT" sz="1300" u="sng" dirty="0" smtClean="0">
                  <a:solidFill>
                    <a:schemeClr val="accent2"/>
                  </a:solidFill>
                  <a:latin typeface="+mj-lt"/>
                  <a:cs typeface="Calibri" pitchFamily="34" charset="0"/>
                </a:rPr>
                <a:t>Meknès</a:t>
              </a:r>
            </a:p>
            <a:p>
              <a:pPr algn="l">
                <a:buClr>
                  <a:srgbClr val="FF0000"/>
                </a:buClr>
                <a:buFont typeface="Wingdings" pitchFamily="2" charset="2"/>
                <a:buChar char="ü"/>
              </a:pPr>
              <a:r>
                <a:rPr lang="it-IT" sz="1300" dirty="0" smtClean="0">
                  <a:solidFill>
                    <a:schemeClr val="accent2"/>
                  </a:solidFill>
                  <a:latin typeface="+mj-lt"/>
                  <a:cs typeface="Calibri" pitchFamily="34" charset="0"/>
                </a:rPr>
                <a:t>  U. Mohamed Premier, </a:t>
              </a:r>
              <a:r>
                <a:rPr lang="it-IT" sz="1300" u="sng" dirty="0" err="1" smtClean="0">
                  <a:solidFill>
                    <a:schemeClr val="accent2"/>
                  </a:solidFill>
                  <a:latin typeface="+mj-lt"/>
                  <a:cs typeface="Calibri" pitchFamily="34" charset="0"/>
                </a:rPr>
                <a:t>Oujd</a:t>
              </a:r>
              <a:r>
                <a:rPr lang="it-IT" sz="1300" dirty="0" err="1" smtClean="0">
                  <a:solidFill>
                    <a:schemeClr val="accent2"/>
                  </a:solidFill>
                  <a:latin typeface="+mj-lt"/>
                  <a:cs typeface="Calibri" pitchFamily="34" charset="0"/>
                </a:rPr>
                <a:t>a</a:t>
              </a:r>
              <a:r>
                <a:rPr lang="it-IT" sz="1300" dirty="0" smtClean="0">
                  <a:solidFill>
                    <a:schemeClr val="accent2"/>
                  </a:solidFill>
                  <a:latin typeface="+mj-lt"/>
                  <a:cs typeface="Calibri" pitchFamily="34" charset="0"/>
                </a:rPr>
                <a:t> </a:t>
              </a:r>
            </a:p>
            <a:p>
              <a:pPr algn="l">
                <a:buClr>
                  <a:srgbClr val="FF0000"/>
                </a:buClr>
                <a:buFont typeface="Wingdings" pitchFamily="2" charset="2"/>
                <a:buChar char="ü"/>
              </a:pPr>
              <a:r>
                <a:rPr lang="it-IT" sz="1300" dirty="0" smtClean="0">
                  <a:solidFill>
                    <a:schemeClr val="accent2"/>
                  </a:solidFill>
                  <a:latin typeface="+mj-lt"/>
                  <a:cs typeface="Calibri" pitchFamily="34" charset="0"/>
                </a:rPr>
                <a:t>  U. Cadi </a:t>
              </a:r>
              <a:r>
                <a:rPr lang="it-IT" sz="1300" dirty="0" err="1" smtClean="0">
                  <a:solidFill>
                    <a:schemeClr val="accent2"/>
                  </a:solidFill>
                  <a:latin typeface="+mj-lt"/>
                  <a:cs typeface="Calibri" pitchFamily="34" charset="0"/>
                </a:rPr>
                <a:t>Ayad</a:t>
              </a:r>
              <a:r>
                <a:rPr lang="it-IT" sz="1300" dirty="0" smtClean="0">
                  <a:solidFill>
                    <a:schemeClr val="accent2"/>
                  </a:solidFill>
                  <a:latin typeface="+mj-lt"/>
                  <a:cs typeface="Calibri" pitchFamily="34" charset="0"/>
                </a:rPr>
                <a:t>, </a:t>
              </a:r>
              <a:r>
                <a:rPr lang="it-IT" sz="1300" u="sng" dirty="0" smtClean="0">
                  <a:solidFill>
                    <a:schemeClr val="accent2"/>
                  </a:solidFill>
                  <a:latin typeface="+mj-lt"/>
                  <a:cs typeface="Calibri" pitchFamily="34" charset="0"/>
                </a:rPr>
                <a:t>Marrakech</a:t>
              </a:r>
            </a:p>
            <a:p>
              <a:pPr algn="l">
                <a:buClr>
                  <a:srgbClr val="FF0000"/>
                </a:buClr>
                <a:buFont typeface="Wingdings" pitchFamily="2" charset="2"/>
                <a:buChar char="ü"/>
              </a:pPr>
              <a:r>
                <a:rPr lang="it-IT" sz="1300" dirty="0" smtClean="0">
                  <a:solidFill>
                    <a:schemeClr val="accent2"/>
                  </a:solidFill>
                  <a:latin typeface="+mj-lt"/>
                  <a:cs typeface="Calibri" pitchFamily="34" charset="0"/>
                </a:rPr>
                <a:t>  U. </a:t>
              </a:r>
              <a:r>
                <a:rPr lang="it-IT" sz="1300" dirty="0" err="1" smtClean="0">
                  <a:solidFill>
                    <a:schemeClr val="accent2"/>
                  </a:solidFill>
                  <a:latin typeface="+mj-lt"/>
                  <a:cs typeface="Calibri" pitchFamily="34" charset="0"/>
                </a:rPr>
                <a:t>Chouaïb</a:t>
              </a:r>
              <a:r>
                <a:rPr lang="it-IT" sz="1300" dirty="0" smtClean="0">
                  <a:solidFill>
                    <a:schemeClr val="accent2"/>
                  </a:solidFill>
                  <a:latin typeface="+mj-lt"/>
                  <a:cs typeface="Calibri" pitchFamily="34" charset="0"/>
                </a:rPr>
                <a:t> </a:t>
              </a:r>
              <a:r>
                <a:rPr lang="it-IT" sz="1300" dirty="0" err="1" smtClean="0">
                  <a:solidFill>
                    <a:schemeClr val="accent2"/>
                  </a:solidFill>
                  <a:latin typeface="+mj-lt"/>
                  <a:cs typeface="Calibri" pitchFamily="34" charset="0"/>
                </a:rPr>
                <a:t>Doukkali</a:t>
              </a:r>
              <a:r>
                <a:rPr lang="it-IT" sz="1300" dirty="0" smtClean="0">
                  <a:solidFill>
                    <a:schemeClr val="accent2"/>
                  </a:solidFill>
                  <a:latin typeface="+mj-lt"/>
                  <a:cs typeface="Calibri" pitchFamily="34" charset="0"/>
                </a:rPr>
                <a:t> </a:t>
              </a:r>
              <a:r>
                <a:rPr lang="it-IT" sz="1300" u="sng" dirty="0" err="1" smtClean="0">
                  <a:solidFill>
                    <a:schemeClr val="accent2"/>
                  </a:solidFill>
                  <a:latin typeface="+mj-lt"/>
                  <a:cs typeface="Calibri" pitchFamily="34" charset="0"/>
                </a:rPr>
                <a:t>El</a:t>
              </a:r>
              <a:r>
                <a:rPr lang="it-IT" sz="1300" u="sng" dirty="0" smtClean="0">
                  <a:solidFill>
                    <a:schemeClr val="accent2"/>
                  </a:solidFill>
                  <a:latin typeface="+mj-lt"/>
                  <a:cs typeface="Calibri" pitchFamily="34" charset="0"/>
                </a:rPr>
                <a:t> </a:t>
              </a:r>
              <a:r>
                <a:rPr lang="it-IT" sz="1300" u="sng" dirty="0" err="1" smtClean="0">
                  <a:solidFill>
                    <a:schemeClr val="accent2"/>
                  </a:solidFill>
                  <a:latin typeface="+mj-lt"/>
                  <a:cs typeface="Calibri" pitchFamily="34" charset="0"/>
                </a:rPr>
                <a:t>Jadida</a:t>
              </a:r>
              <a:endParaRPr lang="it-IT" sz="1300" u="sng" dirty="0" smtClean="0">
                <a:solidFill>
                  <a:schemeClr val="accent2"/>
                </a:solidFill>
                <a:latin typeface="+mj-lt"/>
                <a:cs typeface="Calibri" pitchFamily="34" charset="0"/>
              </a:endParaRPr>
            </a:p>
            <a:p>
              <a:pPr algn="l">
                <a:buClr>
                  <a:srgbClr val="FF0000"/>
                </a:buClr>
                <a:buFont typeface="Wingdings" pitchFamily="2" charset="2"/>
                <a:buChar char="ü"/>
              </a:pPr>
              <a:r>
                <a:rPr lang="it-IT" sz="1300" dirty="0" smtClean="0">
                  <a:solidFill>
                    <a:schemeClr val="accent2"/>
                  </a:solidFill>
                  <a:latin typeface="+mj-lt"/>
                  <a:cs typeface="Calibri" pitchFamily="34" charset="0"/>
                </a:rPr>
                <a:t>  U.“</a:t>
              </a:r>
              <a:r>
                <a:rPr lang="it-IT" sz="1300" dirty="0" err="1" smtClean="0">
                  <a:solidFill>
                    <a:schemeClr val="accent2"/>
                  </a:solidFill>
                  <a:latin typeface="+mj-lt"/>
                  <a:cs typeface="Calibri" pitchFamily="34" charset="0"/>
                </a:rPr>
                <a:t>Sidi</a:t>
              </a:r>
              <a:r>
                <a:rPr lang="it-IT" sz="1300" dirty="0" smtClean="0">
                  <a:solidFill>
                    <a:schemeClr val="accent2"/>
                  </a:solidFill>
                  <a:latin typeface="+mj-lt"/>
                  <a:cs typeface="Calibri" pitchFamily="34" charset="0"/>
                </a:rPr>
                <a:t> Mohamed Ben </a:t>
              </a:r>
              <a:r>
                <a:rPr lang="it-IT" sz="1300" dirty="0" err="1" smtClean="0">
                  <a:solidFill>
                    <a:schemeClr val="accent2"/>
                  </a:solidFill>
                  <a:latin typeface="+mj-lt"/>
                  <a:cs typeface="Calibri" pitchFamily="34" charset="0"/>
                </a:rPr>
                <a:t>Abdellah</a:t>
              </a:r>
              <a:r>
                <a:rPr lang="it-IT" sz="1300" dirty="0" smtClean="0">
                  <a:solidFill>
                    <a:schemeClr val="accent2"/>
                  </a:solidFill>
                  <a:latin typeface="+mj-lt"/>
                  <a:cs typeface="Calibri" pitchFamily="34" charset="0"/>
                </a:rPr>
                <a:t>”, </a:t>
              </a:r>
              <a:r>
                <a:rPr lang="it-IT" sz="1300" u="sng" dirty="0" err="1" smtClean="0">
                  <a:solidFill>
                    <a:schemeClr val="accent2"/>
                  </a:solidFill>
                  <a:latin typeface="+mj-lt"/>
                  <a:cs typeface="Calibri" pitchFamily="34" charset="0"/>
                </a:rPr>
                <a:t>Fes</a:t>
              </a:r>
              <a:endParaRPr lang="it-IT" sz="1300" u="sng" dirty="0" smtClean="0">
                <a:solidFill>
                  <a:schemeClr val="accent2"/>
                </a:solidFill>
                <a:latin typeface="+mj-lt"/>
                <a:cs typeface="Calibri" pitchFamily="34" charset="0"/>
              </a:endParaRPr>
            </a:p>
            <a:p>
              <a:pPr algn="l">
                <a:buClr>
                  <a:srgbClr val="FF0000"/>
                </a:buClr>
                <a:buFont typeface="Wingdings" pitchFamily="2" charset="2"/>
                <a:buChar char="ü"/>
              </a:pPr>
              <a:r>
                <a:rPr lang="it-IT" sz="1300" dirty="0" smtClean="0">
                  <a:solidFill>
                    <a:schemeClr val="accent2"/>
                  </a:solidFill>
                  <a:latin typeface="+mj-lt"/>
                  <a:cs typeface="Calibri" pitchFamily="34" charset="0"/>
                </a:rPr>
                <a:t>  U.“</a:t>
              </a:r>
              <a:r>
                <a:rPr lang="it-IT" sz="1300" dirty="0" err="1" smtClean="0">
                  <a:solidFill>
                    <a:schemeClr val="accent2"/>
                  </a:solidFill>
                  <a:latin typeface="+mj-lt"/>
                  <a:cs typeface="Calibri" pitchFamily="34" charset="0"/>
                </a:rPr>
                <a:t>Abdelmalek</a:t>
              </a:r>
              <a:r>
                <a:rPr lang="it-IT" sz="1300" dirty="0" smtClean="0">
                  <a:solidFill>
                    <a:schemeClr val="accent2"/>
                  </a:solidFill>
                  <a:latin typeface="+mj-lt"/>
                  <a:cs typeface="Calibri" pitchFamily="34" charset="0"/>
                </a:rPr>
                <a:t> </a:t>
              </a:r>
              <a:r>
                <a:rPr lang="it-IT" sz="1300" dirty="0" err="1" smtClean="0">
                  <a:solidFill>
                    <a:schemeClr val="accent2"/>
                  </a:solidFill>
                  <a:latin typeface="+mj-lt"/>
                  <a:cs typeface="Calibri" pitchFamily="34" charset="0"/>
                </a:rPr>
                <a:t>Essaâdi</a:t>
              </a:r>
              <a:r>
                <a:rPr lang="it-IT" sz="1300" dirty="0" smtClean="0">
                  <a:solidFill>
                    <a:schemeClr val="accent2"/>
                  </a:solidFill>
                  <a:latin typeface="+mj-lt"/>
                  <a:cs typeface="Calibri" pitchFamily="34" charset="0"/>
                </a:rPr>
                <a:t>”, </a:t>
              </a:r>
              <a:r>
                <a:rPr lang="it-IT" sz="1300" u="sng" dirty="0" err="1" smtClean="0">
                  <a:solidFill>
                    <a:schemeClr val="accent2"/>
                  </a:solidFill>
                  <a:latin typeface="+mj-lt"/>
                  <a:cs typeface="Calibri" pitchFamily="34" charset="0"/>
                </a:rPr>
                <a:t>Tetouan-Tangier</a:t>
              </a:r>
              <a:endParaRPr lang="it-IT" sz="1300" u="sng" dirty="0" smtClean="0">
                <a:solidFill>
                  <a:schemeClr val="accent2"/>
                </a:solidFill>
                <a:latin typeface="+mj-lt"/>
                <a:cs typeface="Calibri" pitchFamily="34" charset="0"/>
              </a:endParaRPr>
            </a:p>
            <a:p>
              <a:pPr algn="l">
                <a:buClr>
                  <a:srgbClr val="FF0000"/>
                </a:buClr>
                <a:buFont typeface="Wingdings" pitchFamily="2" charset="2"/>
                <a:buChar char="ü"/>
              </a:pPr>
              <a:r>
                <a:rPr lang="it-IT" sz="1300" dirty="0" smtClean="0">
                  <a:solidFill>
                    <a:schemeClr val="accent2"/>
                  </a:solidFill>
                  <a:latin typeface="+mj-lt"/>
                  <a:cs typeface="Calibri" pitchFamily="34" charset="0"/>
                </a:rPr>
                <a:t>  U.“</a:t>
              </a:r>
              <a:r>
                <a:rPr lang="it-IT" sz="1300" dirty="0" err="1" smtClean="0">
                  <a:solidFill>
                    <a:schemeClr val="accent2"/>
                  </a:solidFill>
                  <a:latin typeface="+mj-lt"/>
                  <a:cs typeface="Calibri" pitchFamily="34" charset="0"/>
                </a:rPr>
                <a:t>Ibn</a:t>
              </a:r>
              <a:r>
                <a:rPr lang="it-IT" sz="1300" dirty="0" smtClean="0">
                  <a:solidFill>
                    <a:schemeClr val="accent2"/>
                  </a:solidFill>
                  <a:latin typeface="+mj-lt"/>
                  <a:cs typeface="Calibri" pitchFamily="34" charset="0"/>
                </a:rPr>
                <a:t> </a:t>
              </a:r>
              <a:r>
                <a:rPr lang="it-IT" sz="1300" dirty="0" err="1" smtClean="0">
                  <a:solidFill>
                    <a:schemeClr val="accent2"/>
                  </a:solidFill>
                  <a:latin typeface="+mj-lt"/>
                  <a:cs typeface="Calibri" pitchFamily="34" charset="0"/>
                </a:rPr>
                <a:t>Zohr</a:t>
              </a:r>
              <a:r>
                <a:rPr lang="it-IT" sz="1300" dirty="0" smtClean="0">
                  <a:solidFill>
                    <a:schemeClr val="accent2"/>
                  </a:solidFill>
                  <a:latin typeface="+mj-lt"/>
                  <a:cs typeface="Calibri" pitchFamily="34" charset="0"/>
                </a:rPr>
                <a:t>”, </a:t>
              </a:r>
              <a:r>
                <a:rPr lang="it-IT" sz="1300" u="sng" dirty="0" err="1" smtClean="0">
                  <a:solidFill>
                    <a:schemeClr val="accent2"/>
                  </a:solidFill>
                  <a:latin typeface="+mj-lt"/>
                  <a:cs typeface="Calibri" pitchFamily="34" charset="0"/>
                </a:rPr>
                <a:t>Agadir</a:t>
              </a:r>
              <a:endParaRPr lang="it-IT" sz="1300" u="sng" dirty="0" smtClean="0">
                <a:solidFill>
                  <a:schemeClr val="accent2"/>
                </a:solidFill>
                <a:latin typeface="+mj-lt"/>
                <a:cs typeface="Calibri" pitchFamily="34" charset="0"/>
              </a:endParaRPr>
            </a:p>
            <a:p>
              <a:pPr algn="l">
                <a:buClr>
                  <a:srgbClr val="FF0000"/>
                </a:buClr>
                <a:buFont typeface="Wingdings" pitchFamily="2" charset="2"/>
                <a:buChar char="ü"/>
              </a:pPr>
              <a:r>
                <a:rPr lang="it-IT" sz="1300" dirty="0" smtClean="0">
                  <a:solidFill>
                    <a:schemeClr val="accent2"/>
                  </a:solidFill>
                  <a:latin typeface="+mj-lt"/>
                  <a:cs typeface="Calibri" pitchFamily="34" charset="0"/>
                </a:rPr>
                <a:t>  </a:t>
              </a:r>
              <a:r>
                <a:rPr lang="it-IT" sz="1300" dirty="0" err="1" smtClean="0">
                  <a:solidFill>
                    <a:schemeClr val="accent2"/>
                  </a:solidFill>
                  <a:latin typeface="+mj-lt"/>
                  <a:cs typeface="Calibri" pitchFamily="34" charset="0"/>
                </a:rPr>
                <a:t>Ministry</a:t>
              </a:r>
              <a:r>
                <a:rPr lang="it-IT" sz="1300" dirty="0" smtClean="0">
                  <a:solidFill>
                    <a:schemeClr val="accent2"/>
                  </a:solidFill>
                  <a:latin typeface="+mj-lt"/>
                  <a:cs typeface="Calibri" pitchFamily="34" charset="0"/>
                </a:rPr>
                <a:t> </a:t>
              </a:r>
              <a:r>
                <a:rPr lang="it-IT" sz="1300" dirty="0" err="1" smtClean="0">
                  <a:solidFill>
                    <a:schemeClr val="accent2"/>
                  </a:solidFill>
                  <a:latin typeface="+mj-lt"/>
                  <a:cs typeface="Calibri" pitchFamily="34" charset="0"/>
                </a:rPr>
                <a:t>of</a:t>
              </a:r>
              <a:r>
                <a:rPr lang="it-IT" sz="1300" dirty="0" smtClean="0">
                  <a:solidFill>
                    <a:schemeClr val="accent2"/>
                  </a:solidFill>
                  <a:latin typeface="+mj-lt"/>
                  <a:cs typeface="Calibri" pitchFamily="34" charset="0"/>
                </a:rPr>
                <a:t> HE, Training and </a:t>
              </a:r>
              <a:r>
                <a:rPr lang="it-IT" sz="1300" dirty="0" err="1" smtClean="0">
                  <a:solidFill>
                    <a:schemeClr val="accent2"/>
                  </a:solidFill>
                  <a:latin typeface="+mj-lt"/>
                  <a:cs typeface="Calibri" pitchFamily="34" charset="0"/>
                </a:rPr>
                <a:t>Scientific</a:t>
              </a:r>
              <a:r>
                <a:rPr lang="it-IT" sz="1300" dirty="0" smtClean="0">
                  <a:solidFill>
                    <a:schemeClr val="accent2"/>
                  </a:solidFill>
                  <a:latin typeface="+mj-lt"/>
                  <a:cs typeface="Calibri" pitchFamily="34" charset="0"/>
                </a:rPr>
                <a:t>  </a:t>
              </a:r>
              <a:r>
                <a:rPr lang="it-IT" sz="1300" dirty="0" err="1" smtClean="0">
                  <a:solidFill>
                    <a:schemeClr val="accent2"/>
                  </a:solidFill>
                  <a:latin typeface="+mj-lt"/>
                  <a:cs typeface="Calibri" pitchFamily="34" charset="0"/>
                </a:rPr>
                <a:t>Research-</a:t>
              </a:r>
              <a:r>
                <a:rPr lang="it-IT" sz="1300" u="sng" dirty="0" err="1" smtClean="0">
                  <a:solidFill>
                    <a:schemeClr val="accent2"/>
                  </a:solidFill>
                  <a:latin typeface="+mj-lt"/>
                  <a:cs typeface="Calibri" pitchFamily="34" charset="0"/>
                </a:rPr>
                <a:t>MESRSFC</a:t>
              </a:r>
              <a:endParaRPr lang="it-IT" sz="1300" u="sng" dirty="0" smtClean="0">
                <a:solidFill>
                  <a:schemeClr val="accent2"/>
                </a:solidFill>
                <a:latin typeface="+mj-lt"/>
                <a:cs typeface="Calibri" pitchFamily="34" charset="0"/>
              </a:endParaRPr>
            </a:p>
            <a:p>
              <a:pPr algn="l">
                <a:buClr>
                  <a:srgbClr val="FF0000"/>
                </a:buClr>
                <a:buFont typeface="Wingdings" pitchFamily="2" charset="2"/>
                <a:buChar char="ü"/>
              </a:pPr>
              <a:r>
                <a:rPr lang="it-IT" sz="1300" dirty="0" smtClean="0">
                  <a:solidFill>
                    <a:schemeClr val="accent2"/>
                  </a:solidFill>
                  <a:latin typeface="+mj-lt"/>
                  <a:cs typeface="Calibri" pitchFamily="34" charset="0"/>
                </a:rPr>
                <a:t>  </a:t>
              </a:r>
              <a:r>
                <a:rPr lang="fr-FR" sz="1300" dirty="0" smtClean="0">
                  <a:solidFill>
                    <a:schemeClr val="accent2"/>
                  </a:solidFill>
                  <a:latin typeface="+mj-lt"/>
                  <a:cs typeface="Calibri" pitchFamily="34" charset="0"/>
                </a:rPr>
                <a:t>Confédération Générale des Entreprises Du Maroc</a:t>
              </a:r>
              <a:r>
                <a:rPr lang="it-IT" sz="1300" dirty="0" smtClean="0">
                  <a:solidFill>
                    <a:schemeClr val="accent2"/>
                  </a:solidFill>
                  <a:latin typeface="+mj-lt"/>
                  <a:cs typeface="Calibri" pitchFamily="34" charset="0"/>
                </a:rPr>
                <a:t>– </a:t>
              </a:r>
              <a:r>
                <a:rPr lang="it-IT" sz="1300" u="sng" dirty="0" smtClean="0">
                  <a:solidFill>
                    <a:schemeClr val="accent2"/>
                  </a:solidFill>
                  <a:latin typeface="+mj-lt"/>
                  <a:cs typeface="Calibri" pitchFamily="34" charset="0"/>
                </a:rPr>
                <a:t>CGEM</a:t>
              </a:r>
            </a:p>
            <a:p>
              <a:pPr algn="l">
                <a:buClr>
                  <a:srgbClr val="FF0000"/>
                </a:buClr>
                <a:buFont typeface="Wingdings" pitchFamily="2" charset="2"/>
                <a:buChar char="ü"/>
              </a:pPr>
              <a:r>
                <a:rPr lang="it-IT" sz="1300" dirty="0" smtClean="0">
                  <a:solidFill>
                    <a:schemeClr val="accent2"/>
                  </a:solidFill>
                  <a:latin typeface="+mj-lt"/>
                  <a:cs typeface="Calibri" pitchFamily="34" charset="0"/>
                </a:rPr>
                <a:t>  </a:t>
              </a:r>
              <a:r>
                <a:rPr lang="it-IT" sz="1300" i="1" dirty="0" smtClean="0">
                  <a:solidFill>
                    <a:schemeClr val="accent2"/>
                  </a:solidFill>
                  <a:latin typeface="+mj-lt"/>
                  <a:cs typeface="Calibri" pitchFamily="34" charset="0"/>
                </a:rPr>
                <a:t>Supporter</a:t>
              </a:r>
              <a:r>
                <a:rPr lang="it-IT" sz="1300" dirty="0" smtClean="0">
                  <a:solidFill>
                    <a:schemeClr val="accent2"/>
                  </a:solidFill>
                  <a:latin typeface="+mj-lt"/>
                  <a:cs typeface="Calibri" pitchFamily="34" charset="0"/>
                </a:rPr>
                <a:t>: </a:t>
              </a:r>
              <a:r>
                <a:rPr lang="it-IT" sz="1300" dirty="0" err="1" smtClean="0">
                  <a:solidFill>
                    <a:schemeClr val="accent2"/>
                  </a:solidFill>
                  <a:latin typeface="+mj-lt"/>
                  <a:cs typeface="Calibri" pitchFamily="34" charset="0"/>
                </a:rPr>
                <a:t>Instance</a:t>
              </a:r>
              <a:r>
                <a:rPr lang="it-IT" sz="1300" dirty="0" smtClean="0">
                  <a:solidFill>
                    <a:schemeClr val="accent2"/>
                  </a:solidFill>
                  <a:latin typeface="+mj-lt"/>
                  <a:cs typeface="Calibri" pitchFamily="34" charset="0"/>
                </a:rPr>
                <a:t> National d’</a:t>
              </a:r>
              <a:r>
                <a:rPr lang="it-IT" sz="1300" dirty="0" err="1" smtClean="0">
                  <a:solidFill>
                    <a:schemeClr val="accent2"/>
                  </a:solidFill>
                  <a:latin typeface="+mj-lt"/>
                  <a:cs typeface="Calibri" pitchFamily="34" charset="0"/>
                </a:rPr>
                <a:t>Evaluation</a:t>
              </a:r>
              <a:r>
                <a:rPr lang="it-IT" sz="1300" dirty="0" smtClean="0">
                  <a:solidFill>
                    <a:schemeClr val="accent2"/>
                  </a:solidFill>
                  <a:latin typeface="+mj-lt"/>
                  <a:cs typeface="Calibri" pitchFamily="34" charset="0"/>
                </a:rPr>
                <a:t> – INE</a:t>
              </a:r>
            </a:p>
            <a:p>
              <a:pPr>
                <a:buFont typeface="Wingdings" pitchFamily="2" charset="2"/>
                <a:buChar char="ü"/>
              </a:pPr>
              <a:endParaRPr lang="it-IT" sz="1200" dirty="0">
                <a:solidFill>
                  <a:schemeClr val="accent2"/>
                </a:solidFill>
                <a:latin typeface="+mj-lt"/>
              </a:endParaRPr>
            </a:p>
          </p:txBody>
        </p:sp>
      </p:grpSp>
      <p:sp>
        <p:nvSpPr>
          <p:cNvPr id="20" name="CasellaDiTesto 19"/>
          <p:cNvSpPr txBox="1"/>
          <p:nvPr/>
        </p:nvSpPr>
        <p:spPr>
          <a:xfrm>
            <a:off x="523873" y="923925"/>
            <a:ext cx="7696202" cy="1923604"/>
          </a:xfrm>
          <a:prstGeom prst="rect">
            <a:avLst/>
          </a:prstGeom>
          <a:noFill/>
        </p:spPr>
        <p:txBody>
          <a:bodyPr wrap="square" rtlCol="0">
            <a:spAutoFit/>
          </a:bodyPr>
          <a:lstStyle/>
          <a:p>
            <a:pPr algn="l">
              <a:buClr>
                <a:srgbClr val="FF0000"/>
              </a:buClr>
              <a:buFont typeface="Wingdings" pitchFamily="2" charset="2"/>
              <a:buChar char="ü"/>
            </a:pPr>
            <a:r>
              <a:rPr lang="it-IT" sz="1400" dirty="0" smtClean="0">
                <a:latin typeface="Century Gothic" pitchFamily="34" charset="0"/>
                <a:cs typeface="Aharoni" pitchFamily="2" charset="-79"/>
              </a:rPr>
              <a:t>  </a:t>
            </a:r>
            <a:r>
              <a:rPr lang="it-IT" sz="1300" dirty="0" smtClean="0">
                <a:solidFill>
                  <a:schemeClr val="accent2"/>
                </a:solidFill>
                <a:latin typeface="+mj-lt"/>
                <a:cs typeface="Aharoni" pitchFamily="2" charset="-79"/>
              </a:rPr>
              <a:t>U. di </a:t>
            </a:r>
            <a:r>
              <a:rPr lang="it-IT" sz="1300" u="sng" dirty="0" err="1" smtClean="0">
                <a:solidFill>
                  <a:schemeClr val="accent2"/>
                </a:solidFill>
                <a:latin typeface="+mj-lt"/>
                <a:cs typeface="Aharoni" pitchFamily="2" charset="-79"/>
              </a:rPr>
              <a:t>Jendouba</a:t>
            </a:r>
            <a:r>
              <a:rPr lang="it-IT" sz="1300" dirty="0" smtClean="0">
                <a:solidFill>
                  <a:schemeClr val="accent2"/>
                </a:solidFill>
                <a:latin typeface="+mj-lt"/>
                <a:cs typeface="Aharoni" pitchFamily="2" charset="-79"/>
              </a:rPr>
              <a:t> </a:t>
            </a:r>
          </a:p>
          <a:p>
            <a:pPr algn="l">
              <a:buClr>
                <a:srgbClr val="FF0000"/>
              </a:buClr>
              <a:buFont typeface="Wingdings" pitchFamily="2" charset="2"/>
              <a:buChar char="ü"/>
            </a:pPr>
            <a:r>
              <a:rPr lang="it-IT" sz="1300" dirty="0" smtClean="0">
                <a:solidFill>
                  <a:schemeClr val="accent2"/>
                </a:solidFill>
                <a:latin typeface="+mj-lt"/>
                <a:cs typeface="Aharoni" pitchFamily="2" charset="-79"/>
              </a:rPr>
              <a:t>  U. di </a:t>
            </a:r>
            <a:r>
              <a:rPr lang="it-IT" sz="1300" u="sng" dirty="0" err="1" smtClean="0">
                <a:solidFill>
                  <a:schemeClr val="accent2"/>
                </a:solidFill>
                <a:latin typeface="+mj-lt"/>
                <a:cs typeface="Aharoni" pitchFamily="2" charset="-79"/>
              </a:rPr>
              <a:t>Monastir</a:t>
            </a:r>
            <a:r>
              <a:rPr lang="it-IT" sz="1300" dirty="0" smtClean="0">
                <a:solidFill>
                  <a:schemeClr val="accent2"/>
                </a:solidFill>
                <a:latin typeface="+mj-lt"/>
                <a:cs typeface="Aharoni" pitchFamily="2" charset="-79"/>
              </a:rPr>
              <a:t> </a:t>
            </a:r>
          </a:p>
          <a:p>
            <a:pPr algn="l">
              <a:buClr>
                <a:srgbClr val="FF0000"/>
              </a:buClr>
              <a:buFont typeface="Wingdings" pitchFamily="2" charset="2"/>
              <a:buChar char="ü"/>
            </a:pPr>
            <a:r>
              <a:rPr lang="it-IT" sz="1300" dirty="0" smtClean="0">
                <a:solidFill>
                  <a:schemeClr val="accent2"/>
                </a:solidFill>
                <a:latin typeface="+mj-lt"/>
                <a:cs typeface="Aharoni" pitchFamily="2" charset="-79"/>
              </a:rPr>
              <a:t>  U. di </a:t>
            </a:r>
            <a:r>
              <a:rPr lang="it-IT" sz="1300" u="sng" dirty="0" smtClean="0">
                <a:solidFill>
                  <a:schemeClr val="accent2"/>
                </a:solidFill>
                <a:latin typeface="+mj-lt"/>
                <a:cs typeface="Aharoni" pitchFamily="2" charset="-79"/>
              </a:rPr>
              <a:t>Gafsa</a:t>
            </a:r>
            <a:r>
              <a:rPr lang="it-IT" sz="1300" dirty="0" smtClean="0">
                <a:solidFill>
                  <a:schemeClr val="accent2"/>
                </a:solidFill>
                <a:latin typeface="+mj-lt"/>
                <a:cs typeface="Aharoni" pitchFamily="2" charset="-79"/>
              </a:rPr>
              <a:t> </a:t>
            </a:r>
          </a:p>
          <a:p>
            <a:pPr algn="l">
              <a:buClr>
                <a:srgbClr val="FF0000"/>
              </a:buClr>
              <a:buFont typeface="Wingdings" pitchFamily="2" charset="2"/>
              <a:buChar char="ü"/>
            </a:pPr>
            <a:r>
              <a:rPr lang="it-IT" sz="1300" dirty="0" smtClean="0">
                <a:solidFill>
                  <a:schemeClr val="accent2"/>
                </a:solidFill>
                <a:latin typeface="+mj-lt"/>
                <a:cs typeface="Aharoni" pitchFamily="2" charset="-79"/>
              </a:rPr>
              <a:t>  U. di </a:t>
            </a:r>
            <a:r>
              <a:rPr lang="it-IT" sz="1300" u="sng" dirty="0" err="1" smtClean="0">
                <a:solidFill>
                  <a:schemeClr val="accent2"/>
                </a:solidFill>
                <a:latin typeface="+mj-lt"/>
                <a:cs typeface="Aharoni" pitchFamily="2" charset="-79"/>
              </a:rPr>
              <a:t>Gabes</a:t>
            </a:r>
            <a:r>
              <a:rPr lang="it-IT" sz="1300" dirty="0" smtClean="0">
                <a:solidFill>
                  <a:schemeClr val="accent2"/>
                </a:solidFill>
                <a:latin typeface="+mj-lt"/>
                <a:cs typeface="Aharoni" pitchFamily="2" charset="-79"/>
              </a:rPr>
              <a:t> </a:t>
            </a:r>
          </a:p>
          <a:p>
            <a:pPr algn="l">
              <a:buClr>
                <a:srgbClr val="FF0000"/>
              </a:buClr>
              <a:buFont typeface="Wingdings" pitchFamily="2" charset="2"/>
              <a:buChar char="ü"/>
            </a:pPr>
            <a:r>
              <a:rPr lang="it-IT" sz="1300" dirty="0" smtClean="0">
                <a:solidFill>
                  <a:schemeClr val="accent2"/>
                </a:solidFill>
                <a:latin typeface="+mj-lt"/>
                <a:cs typeface="Aharoni" pitchFamily="2" charset="-79"/>
              </a:rPr>
              <a:t>  </a:t>
            </a:r>
            <a:r>
              <a:rPr lang="fr-FR" sz="1300" dirty="0" err="1" smtClean="0">
                <a:solidFill>
                  <a:schemeClr val="accent2"/>
                </a:solidFill>
                <a:latin typeface="+mj-lt"/>
                <a:cs typeface="Aharoni" pitchFamily="2" charset="-79"/>
              </a:rPr>
              <a:t>Ministry</a:t>
            </a:r>
            <a:r>
              <a:rPr lang="fr-FR" sz="1300" dirty="0" smtClean="0">
                <a:solidFill>
                  <a:schemeClr val="accent2"/>
                </a:solidFill>
                <a:latin typeface="+mj-lt"/>
                <a:cs typeface="Aharoni" pitchFamily="2" charset="-79"/>
              </a:rPr>
              <a:t> of HE and </a:t>
            </a:r>
            <a:r>
              <a:rPr lang="fr-FR" sz="1300" dirty="0" err="1" smtClean="0">
                <a:solidFill>
                  <a:schemeClr val="accent2"/>
                </a:solidFill>
                <a:latin typeface="+mj-lt"/>
                <a:cs typeface="Aharoni" pitchFamily="2" charset="-79"/>
              </a:rPr>
              <a:t>Research</a:t>
            </a:r>
            <a:r>
              <a:rPr lang="fr-FR" sz="1300" dirty="0" smtClean="0">
                <a:solidFill>
                  <a:schemeClr val="accent2"/>
                </a:solidFill>
                <a:latin typeface="+mj-lt"/>
                <a:cs typeface="Aharoni" pitchFamily="2" charset="-79"/>
              </a:rPr>
              <a:t> </a:t>
            </a:r>
            <a:r>
              <a:rPr lang="fr-FR" sz="1300" u="sng" dirty="0" smtClean="0">
                <a:solidFill>
                  <a:schemeClr val="accent2"/>
                </a:solidFill>
                <a:latin typeface="+mj-lt"/>
                <a:cs typeface="Aharoni" pitchFamily="2" charset="-79"/>
              </a:rPr>
              <a:t>MESRS-BEPP</a:t>
            </a:r>
            <a:r>
              <a:rPr lang="fr-FR" sz="1300" dirty="0" smtClean="0">
                <a:solidFill>
                  <a:schemeClr val="accent2"/>
                </a:solidFill>
                <a:latin typeface="+mj-lt"/>
                <a:cs typeface="Aharoni" pitchFamily="2" charset="-79"/>
              </a:rPr>
              <a:t> (Bureau des Etudes, de la Planification et de la Programmation</a:t>
            </a:r>
            <a:endParaRPr lang="it-IT" sz="1300" dirty="0" smtClean="0">
              <a:solidFill>
                <a:schemeClr val="accent2"/>
              </a:solidFill>
              <a:latin typeface="+mj-lt"/>
              <a:cs typeface="Aharoni" pitchFamily="2" charset="-79"/>
            </a:endParaRPr>
          </a:p>
          <a:p>
            <a:pPr algn="l">
              <a:buClr>
                <a:srgbClr val="FF0000"/>
              </a:buClr>
              <a:buFont typeface="Wingdings" pitchFamily="2" charset="2"/>
              <a:buChar char="ü"/>
            </a:pPr>
            <a:r>
              <a:rPr lang="it-IT" sz="1300" dirty="0" smtClean="0">
                <a:solidFill>
                  <a:schemeClr val="accent2"/>
                </a:solidFill>
                <a:latin typeface="+mj-lt"/>
                <a:cs typeface="Aharoni" pitchFamily="2" charset="-79"/>
              </a:rPr>
              <a:t>  </a:t>
            </a:r>
            <a:r>
              <a:rPr lang="en-US" sz="1300" dirty="0" smtClean="0">
                <a:solidFill>
                  <a:schemeClr val="accent2"/>
                </a:solidFill>
                <a:latin typeface="+mj-lt"/>
                <a:cs typeface="Aharoni" pitchFamily="2" charset="-79"/>
              </a:rPr>
              <a:t>Ministry of Employment and Vocational Training </a:t>
            </a:r>
            <a:r>
              <a:rPr lang="en-US" sz="1300" u="sng" dirty="0" smtClean="0">
                <a:solidFill>
                  <a:schemeClr val="accent2"/>
                </a:solidFill>
                <a:latin typeface="+mj-lt"/>
                <a:cs typeface="Aharoni" pitchFamily="2" charset="-79"/>
              </a:rPr>
              <a:t>MFPE-ONEQ </a:t>
            </a:r>
            <a:r>
              <a:rPr lang="en-US" sz="1300" dirty="0" smtClean="0">
                <a:solidFill>
                  <a:schemeClr val="accent2"/>
                </a:solidFill>
                <a:latin typeface="+mj-lt"/>
                <a:cs typeface="Aharoni" pitchFamily="2" charset="-79"/>
              </a:rPr>
              <a:t>(</a:t>
            </a:r>
            <a:r>
              <a:rPr lang="en-US" sz="1300" dirty="0" smtClean="0">
                <a:solidFill>
                  <a:schemeClr val="accent2"/>
                </a:solidFill>
                <a:latin typeface="+mj-lt"/>
              </a:rPr>
              <a:t>National Observatory for Employment and Skills) </a:t>
            </a:r>
            <a:endParaRPr lang="it-IT" sz="1300" dirty="0" smtClean="0">
              <a:solidFill>
                <a:schemeClr val="accent2"/>
              </a:solidFill>
              <a:latin typeface="+mj-lt"/>
              <a:cs typeface="Aharoni" pitchFamily="2" charset="-79"/>
            </a:endParaRPr>
          </a:p>
          <a:p>
            <a:pPr algn="l">
              <a:buFont typeface="Wingdings" pitchFamily="2" charset="2"/>
              <a:buChar char="Ø"/>
            </a:pPr>
            <a:endParaRPr lang="it-IT" sz="1400" dirty="0"/>
          </a:p>
        </p:txBody>
      </p:sp>
      <p:sp>
        <p:nvSpPr>
          <p:cNvPr id="24" name="Fumetto 1 23"/>
          <p:cNvSpPr/>
          <p:nvPr/>
        </p:nvSpPr>
        <p:spPr bwMode="auto">
          <a:xfrm rot="10800000">
            <a:off x="447671" y="885818"/>
            <a:ext cx="8524878" cy="1714506"/>
          </a:xfrm>
          <a:prstGeom prst="wedgeRectCallout">
            <a:avLst>
              <a:gd name="adj1" fmla="val 16553"/>
              <a:gd name="adj2" fmla="val -65545"/>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5" name="Titolo 14"/>
          <p:cNvSpPr>
            <a:spLocks noGrp="1"/>
          </p:cNvSpPr>
          <p:nvPr>
            <p:ph type="title"/>
          </p:nvPr>
        </p:nvSpPr>
        <p:spPr/>
        <p:txBody>
          <a:bodyPr/>
          <a:lstStyle/>
          <a:p>
            <a:r>
              <a:rPr lang="it-IT" dirty="0" smtClean="0">
                <a:effectLst/>
              </a:rPr>
              <a:t>ISLAH Project’s partnership</a:t>
            </a:r>
            <a:endParaRPr lang="it-IT" dirty="0">
              <a:effectLst/>
            </a:endParaRPr>
          </a:p>
        </p:txBody>
      </p:sp>
      <p:pic>
        <p:nvPicPr>
          <p:cNvPr id="23" name="Picture 2" descr="eu_flag_tempus"/>
          <p:cNvPicPr>
            <a:picLocks noChangeAspect="1" noChangeArrowheads="1"/>
          </p:cNvPicPr>
          <p:nvPr/>
        </p:nvPicPr>
        <p:blipFill>
          <a:blip r:embed="rId5" cstate="print"/>
          <a:srcRect/>
          <a:stretch>
            <a:fillRect/>
          </a:stretch>
        </p:blipFill>
        <p:spPr bwMode="auto">
          <a:xfrm>
            <a:off x="6665129" y="5904657"/>
            <a:ext cx="2515383" cy="980727"/>
          </a:xfrm>
          <a:prstGeom prst="rect">
            <a:avLst/>
          </a:prstGeom>
          <a:noFill/>
          <a:ln w="9525">
            <a:noFill/>
            <a:miter lim="800000"/>
            <a:headEnd/>
            <a:tailEnd/>
          </a:ln>
        </p:spPr>
      </p:pic>
    </p:spTree>
  </p:cSld>
  <p:clrMapOvr>
    <a:masterClrMapping/>
  </p:clrMapOvr>
  <p:transition spd="med">
    <p:spli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a:buNone/>
            </a:pPr>
            <a:r>
              <a:rPr lang="en-US" sz="1800" b="1" dirty="0" smtClean="0"/>
              <a:t>Activities:</a:t>
            </a:r>
          </a:p>
          <a:p>
            <a:pPr>
              <a:buNone/>
            </a:pPr>
            <a:r>
              <a:rPr lang="en-US" sz="1800" dirty="0" smtClean="0"/>
              <a:t>Create a </a:t>
            </a:r>
            <a:r>
              <a:rPr lang="en-US" sz="1800" b="1" dirty="0" smtClean="0"/>
              <a:t>network of observatories (hub and spoke model)</a:t>
            </a:r>
          </a:p>
          <a:p>
            <a:pPr>
              <a:buNone/>
            </a:pPr>
            <a:endParaRPr lang="it-IT" sz="1800" dirty="0" smtClean="0"/>
          </a:p>
          <a:p>
            <a:pPr algn="just">
              <a:buFont typeface="Wingdings" pitchFamily="2" charset="2"/>
              <a:buChar char="Ø"/>
            </a:pPr>
            <a:r>
              <a:rPr lang="en-US" sz="1800" b="1" i="1" dirty="0" smtClean="0"/>
              <a:t>Hubs</a:t>
            </a:r>
            <a:r>
              <a:rPr lang="en-US" sz="1800" b="1" dirty="0" smtClean="0"/>
              <a:t>: 2 National Observatories (in Morocco and Tunisia)</a:t>
            </a:r>
            <a:r>
              <a:rPr lang="en-US" sz="1800" dirty="0" smtClean="0"/>
              <a:t> developing (harmonizing) and providing  </a:t>
            </a:r>
            <a:r>
              <a:rPr lang="en-US" sz="1800" dirty="0" smtClean="0">
                <a:solidFill>
                  <a:srgbClr val="FF0000"/>
                </a:solidFill>
              </a:rPr>
              <a:t>common monitoring tools </a:t>
            </a:r>
            <a:r>
              <a:rPr lang="en-US" sz="1800" dirty="0" smtClean="0"/>
              <a:t>(complete, reliable, well-timed and regularly updated data) for </a:t>
            </a:r>
            <a:r>
              <a:rPr lang="en-GB" sz="1800" dirty="0" smtClean="0">
                <a:solidFill>
                  <a:srgbClr val="FF0000"/>
                </a:solidFill>
              </a:rPr>
              <a:t>fostering graduates’ employability</a:t>
            </a:r>
            <a:r>
              <a:rPr lang="en-GB" sz="1800" dirty="0" smtClean="0"/>
              <a:t>  by tracing </a:t>
            </a:r>
            <a:r>
              <a:rPr lang="en-US" sz="1800" dirty="0" smtClean="0"/>
              <a:t>their characteristics and “career path” according to </a:t>
            </a:r>
            <a:r>
              <a:rPr lang="en-US" sz="1800" dirty="0" err="1" smtClean="0"/>
              <a:t>labour</a:t>
            </a:r>
            <a:r>
              <a:rPr lang="en-US" sz="1800" dirty="0" smtClean="0"/>
              <a:t> market needs</a:t>
            </a:r>
          </a:p>
          <a:p>
            <a:pPr>
              <a:buNone/>
            </a:pPr>
            <a:endParaRPr lang="en-US" sz="1800" dirty="0" smtClean="0"/>
          </a:p>
          <a:p>
            <a:pPr algn="just">
              <a:buFont typeface="Wingdings" pitchFamily="2" charset="2"/>
              <a:buChar char="Ø"/>
            </a:pPr>
            <a:r>
              <a:rPr lang="en-US" sz="1800" b="1" i="1" dirty="0" smtClean="0"/>
              <a:t>Spokes</a:t>
            </a:r>
            <a:r>
              <a:rPr lang="en-US" sz="1800" b="1" dirty="0" smtClean="0"/>
              <a:t>: Local Observatories network </a:t>
            </a:r>
            <a:r>
              <a:rPr lang="en-US" sz="1800" dirty="0" smtClean="0"/>
              <a:t>(university career services) acting in full autonomy for the </a:t>
            </a:r>
            <a:r>
              <a:rPr lang="en-US" sz="1800" dirty="0" smtClean="0">
                <a:solidFill>
                  <a:schemeClr val="accent6"/>
                </a:solidFill>
              </a:rPr>
              <a:t>provision of </a:t>
            </a:r>
            <a:r>
              <a:rPr lang="en-US" sz="1800" dirty="0" smtClean="0">
                <a:solidFill>
                  <a:srgbClr val="FF0000"/>
                </a:solidFill>
              </a:rPr>
              <a:t>guidance and placement services</a:t>
            </a:r>
            <a:r>
              <a:rPr lang="en-US" sz="1800" dirty="0" smtClean="0"/>
              <a:t>, for the </a:t>
            </a:r>
            <a:r>
              <a:rPr lang="en-US" sz="1800" dirty="0" smtClean="0">
                <a:solidFill>
                  <a:srgbClr val="FF0000"/>
                </a:solidFill>
              </a:rPr>
              <a:t>promotion of graduates’ employability by enforcing university-enterprises partnership</a:t>
            </a:r>
          </a:p>
          <a:p>
            <a:pPr>
              <a:buNone/>
            </a:pPr>
            <a:endParaRPr lang="fr-FR" dirty="0"/>
          </a:p>
        </p:txBody>
      </p:sp>
      <p:sp>
        <p:nvSpPr>
          <p:cNvPr id="6" name="Titolo 5"/>
          <p:cNvSpPr>
            <a:spLocks noGrp="1"/>
          </p:cNvSpPr>
          <p:nvPr>
            <p:ph type="title"/>
          </p:nvPr>
        </p:nvSpPr>
        <p:spPr/>
        <p:txBody>
          <a:bodyPr/>
          <a:lstStyle/>
          <a:p>
            <a:r>
              <a:rPr lang="it-IT" dirty="0" smtClean="0">
                <a:effectLst/>
              </a:rPr>
              <a:t>ISLAH Project: </a:t>
            </a:r>
            <a:r>
              <a:rPr lang="it-IT" dirty="0" err="1" smtClean="0">
                <a:effectLst/>
              </a:rPr>
              <a:t>activities</a:t>
            </a:r>
            <a:endParaRPr lang="it-IT" dirty="0">
              <a:effectLst/>
            </a:endParaRPr>
          </a:p>
        </p:txBody>
      </p:sp>
      <p:pic>
        <p:nvPicPr>
          <p:cNvPr id="7" name="Picture 2" descr="eu_flag_tempus"/>
          <p:cNvPicPr>
            <a:picLocks noChangeAspect="1" noChangeArrowheads="1"/>
          </p:cNvPicPr>
          <p:nvPr/>
        </p:nvPicPr>
        <p:blipFill>
          <a:blip r:embed="rId2" cstate="print"/>
          <a:srcRect/>
          <a:stretch>
            <a:fillRect/>
          </a:stretch>
        </p:blipFill>
        <p:spPr bwMode="auto">
          <a:xfrm>
            <a:off x="6665129" y="5904657"/>
            <a:ext cx="2515383" cy="980727"/>
          </a:xfrm>
          <a:prstGeom prst="rect">
            <a:avLst/>
          </a:prstGeom>
          <a:noFill/>
          <a:ln w="9525">
            <a:noFill/>
            <a:miter lim="800000"/>
            <a:headEnd/>
            <a:tailEnd/>
          </a:ln>
        </p:spPr>
      </p:pic>
    </p:spTree>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up)">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wipe(up)">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01600" y="1268760"/>
            <a:ext cx="8940800" cy="3528392"/>
          </a:xfrm>
        </p:spPr>
        <p:txBody>
          <a:bodyPr/>
          <a:lstStyle/>
          <a:p>
            <a:pPr algn="just"/>
            <a:endParaRPr lang="en-US" dirty="0" smtClean="0"/>
          </a:p>
          <a:p>
            <a:pPr algn="just">
              <a:spcBef>
                <a:spcPts val="1200"/>
              </a:spcBef>
              <a:spcAft>
                <a:spcPts val="1800"/>
              </a:spcAft>
            </a:pPr>
            <a:r>
              <a:rPr lang="en-US" dirty="0" smtClean="0"/>
              <a:t>to provide national/local governments and member universities with </a:t>
            </a:r>
            <a:r>
              <a:rPr lang="en-US" b="1" dirty="0" smtClean="0"/>
              <a:t>complete</a:t>
            </a:r>
            <a:r>
              <a:rPr lang="en-US" dirty="0" smtClean="0"/>
              <a:t>, </a:t>
            </a:r>
            <a:r>
              <a:rPr lang="en-US" b="1" dirty="0" smtClean="0"/>
              <a:t>reliable, well-timed</a:t>
            </a:r>
            <a:r>
              <a:rPr lang="en-US" dirty="0" smtClean="0"/>
              <a:t> and </a:t>
            </a:r>
            <a:r>
              <a:rPr lang="en-US" b="1" dirty="0" smtClean="0"/>
              <a:t>up to date</a:t>
            </a:r>
            <a:r>
              <a:rPr lang="en-US" dirty="0" smtClean="0"/>
              <a:t> documentation on the evolution of graduates’ academic careers. </a:t>
            </a:r>
          </a:p>
          <a:p>
            <a:pPr algn="just">
              <a:spcBef>
                <a:spcPts val="1200"/>
              </a:spcBef>
              <a:spcAft>
                <a:spcPts val="1800"/>
              </a:spcAft>
            </a:pPr>
            <a:r>
              <a:rPr lang="en-US" dirty="0" smtClean="0"/>
              <a:t>To promote the </a:t>
            </a:r>
            <a:r>
              <a:rPr lang="en-US" b="1" dirty="0" smtClean="0"/>
              <a:t>accountability</a:t>
            </a:r>
            <a:r>
              <a:rPr lang="en-US" dirty="0" smtClean="0"/>
              <a:t> of HEIs in Italy and to </a:t>
            </a:r>
            <a:r>
              <a:rPr lang="en-US" b="1" dirty="0" smtClean="0"/>
              <a:t>support the realization of a EHEA</a:t>
            </a:r>
            <a:r>
              <a:rPr lang="en-US" dirty="0" smtClean="0"/>
              <a:t>.</a:t>
            </a:r>
          </a:p>
          <a:p>
            <a:pPr algn="just">
              <a:spcBef>
                <a:spcPts val="1200"/>
              </a:spcBef>
              <a:spcAft>
                <a:spcPts val="1800"/>
              </a:spcAft>
            </a:pPr>
            <a:r>
              <a:rPr lang="en-US" dirty="0" smtClean="0"/>
              <a:t>to </a:t>
            </a:r>
            <a:r>
              <a:rPr lang="en-US" b="1" dirty="0" smtClean="0"/>
              <a:t>foster graduates employability</a:t>
            </a:r>
            <a:r>
              <a:rPr lang="en-US" dirty="0" smtClean="0"/>
              <a:t> tracing their characteristics and “career path”</a:t>
            </a:r>
          </a:p>
          <a:p>
            <a:pPr algn="just">
              <a:spcBef>
                <a:spcPts val="1200"/>
              </a:spcBef>
              <a:spcAft>
                <a:spcPts val="1800"/>
              </a:spcAft>
            </a:pPr>
            <a:r>
              <a:rPr lang="en-US" dirty="0" smtClean="0"/>
              <a:t>to </a:t>
            </a:r>
            <a:r>
              <a:rPr lang="en-US" b="1" dirty="0" smtClean="0"/>
              <a:t>promote</a:t>
            </a:r>
            <a:r>
              <a:rPr lang="en-US" dirty="0" smtClean="0"/>
              <a:t> their </a:t>
            </a:r>
            <a:r>
              <a:rPr lang="en-US" b="1" dirty="0" smtClean="0"/>
              <a:t>access to </a:t>
            </a:r>
            <a:r>
              <a:rPr lang="en-US" b="1" dirty="0" err="1" smtClean="0"/>
              <a:t>labour</a:t>
            </a:r>
            <a:r>
              <a:rPr lang="en-US" b="1" dirty="0" smtClean="0"/>
              <a:t> markets </a:t>
            </a:r>
            <a:r>
              <a:rPr lang="en-US" dirty="0" smtClean="0"/>
              <a:t>and </a:t>
            </a:r>
            <a:r>
              <a:rPr lang="en-US" b="1" dirty="0" smtClean="0"/>
              <a:t>lifelong learning </a:t>
            </a:r>
            <a:r>
              <a:rPr lang="en-US" dirty="0" smtClean="0"/>
              <a:t>in a knowledge-based society and economy</a:t>
            </a:r>
          </a:p>
          <a:p>
            <a:pPr algn="just">
              <a:spcAft>
                <a:spcPts val="1800"/>
              </a:spcAft>
            </a:pPr>
            <a:endParaRPr lang="en-US" dirty="0" smtClean="0"/>
          </a:p>
          <a:p>
            <a:pPr algn="just"/>
            <a:endParaRPr lang="en-US" dirty="0" smtClean="0"/>
          </a:p>
        </p:txBody>
      </p:sp>
      <p:sp>
        <p:nvSpPr>
          <p:cNvPr id="3" name="Titolo 2"/>
          <p:cNvSpPr>
            <a:spLocks noGrp="1"/>
          </p:cNvSpPr>
          <p:nvPr>
            <p:ph type="title"/>
          </p:nvPr>
        </p:nvSpPr>
        <p:spPr/>
        <p:txBody>
          <a:bodyPr/>
          <a:lstStyle/>
          <a:p>
            <a:r>
              <a:rPr lang="it-IT" dirty="0" smtClean="0"/>
              <a:t>The </a:t>
            </a:r>
            <a:r>
              <a:rPr lang="it-IT" dirty="0" err="1" smtClean="0"/>
              <a:t>AlmaLaurea</a:t>
            </a:r>
            <a:r>
              <a:rPr lang="it-IT" dirty="0" smtClean="0"/>
              <a:t> </a:t>
            </a:r>
            <a:r>
              <a:rPr lang="it-IT" dirty="0" err="1" smtClean="0"/>
              <a:t>Mission</a:t>
            </a:r>
            <a:endParaRPr lang="it-IT"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5</a:t>
            </a:fld>
            <a:endParaRPr lang="it-IT"/>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Connettore 1 13"/>
          <p:cNvCxnSpPr/>
          <p:nvPr/>
        </p:nvCxnSpPr>
        <p:spPr bwMode="auto">
          <a:xfrm flipV="1">
            <a:off x="5824258" y="1357594"/>
            <a:ext cx="828000" cy="1872000"/>
          </a:xfrm>
          <a:prstGeom prst="line">
            <a:avLst/>
          </a:prstGeom>
          <a:solidFill>
            <a:schemeClr val="hlink"/>
          </a:solidFill>
          <a:ln w="9525" cap="flat" cmpd="sng" algn="ctr">
            <a:solidFill>
              <a:schemeClr val="accent6"/>
            </a:solidFill>
            <a:prstDash val="solid"/>
            <a:round/>
            <a:headEnd type="none" w="med" len="med"/>
            <a:tailEnd type="none" w="med" len="med"/>
          </a:ln>
          <a:effectLst/>
        </p:spPr>
      </p:cxnSp>
      <p:cxnSp>
        <p:nvCxnSpPr>
          <p:cNvPr id="10" name="Connettore 1 9"/>
          <p:cNvCxnSpPr/>
          <p:nvPr/>
        </p:nvCxnSpPr>
        <p:spPr bwMode="auto">
          <a:xfrm>
            <a:off x="6085355" y="3995458"/>
            <a:ext cx="1695450" cy="171450"/>
          </a:xfrm>
          <a:prstGeom prst="line">
            <a:avLst/>
          </a:prstGeom>
          <a:solidFill>
            <a:schemeClr val="hlink"/>
          </a:solidFill>
          <a:ln w="9525" cap="flat" cmpd="sng" algn="ctr">
            <a:solidFill>
              <a:schemeClr val="accent6"/>
            </a:solidFill>
            <a:prstDash val="solid"/>
            <a:round/>
            <a:headEnd type="none" w="med" len="med"/>
            <a:tailEnd type="none" w="med" len="med"/>
          </a:ln>
          <a:effectLst/>
        </p:spPr>
      </p:cxnSp>
      <p:cxnSp>
        <p:nvCxnSpPr>
          <p:cNvPr id="8" name="Connettore 1 7"/>
          <p:cNvCxnSpPr/>
          <p:nvPr/>
        </p:nvCxnSpPr>
        <p:spPr bwMode="auto">
          <a:xfrm>
            <a:off x="7584142" y="1640541"/>
            <a:ext cx="857250" cy="1876425"/>
          </a:xfrm>
          <a:prstGeom prst="line">
            <a:avLst/>
          </a:prstGeom>
          <a:solidFill>
            <a:schemeClr val="hlink"/>
          </a:solidFill>
          <a:ln w="9525" cap="flat" cmpd="sng" algn="ctr">
            <a:solidFill>
              <a:schemeClr val="accent6"/>
            </a:solidFill>
            <a:prstDash val="solid"/>
            <a:round/>
            <a:headEnd type="none" w="med" len="med"/>
            <a:tailEnd type="none" w="med" len="med"/>
          </a:ln>
          <a:effectLst/>
        </p:spPr>
      </p:cxnSp>
      <p:graphicFrame>
        <p:nvGraphicFramePr>
          <p:cNvPr id="20" name="Diagramma 19"/>
          <p:cNvGraphicFramePr/>
          <p:nvPr/>
        </p:nvGraphicFramePr>
        <p:xfrm>
          <a:off x="314325" y="1133475"/>
          <a:ext cx="4267200" cy="5429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CasellaDiTesto 8"/>
          <p:cNvSpPr txBox="1"/>
          <p:nvPr/>
        </p:nvSpPr>
        <p:spPr>
          <a:xfrm>
            <a:off x="210438" y="1021976"/>
            <a:ext cx="2074607" cy="307777"/>
          </a:xfrm>
          <a:prstGeom prst="rect">
            <a:avLst/>
          </a:prstGeom>
          <a:noFill/>
        </p:spPr>
        <p:txBody>
          <a:bodyPr wrap="none" rtlCol="0">
            <a:spAutoFit/>
          </a:bodyPr>
          <a:lstStyle/>
          <a:p>
            <a:r>
              <a:rPr lang="en-US" sz="1400" dirty="0" smtClean="0">
                <a:solidFill>
                  <a:schemeClr val="accent6"/>
                </a:solidFill>
              </a:rPr>
              <a:t>“Hub and Spoke” model</a:t>
            </a:r>
            <a:endParaRPr lang="fr-FR" sz="1400" dirty="0">
              <a:solidFill>
                <a:schemeClr val="accent6"/>
              </a:solidFill>
            </a:endParaRPr>
          </a:p>
        </p:txBody>
      </p:sp>
      <p:graphicFrame>
        <p:nvGraphicFramePr>
          <p:cNvPr id="4" name="Segnaposto contenuto 3"/>
          <p:cNvGraphicFramePr>
            <a:graphicFrameLocks noGrp="1"/>
          </p:cNvGraphicFramePr>
          <p:nvPr>
            <p:ph idx="1"/>
          </p:nvPr>
        </p:nvGraphicFramePr>
        <p:xfrm>
          <a:off x="3923928" y="908050"/>
          <a:ext cx="5118472" cy="381709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6" name="Titolo 15"/>
          <p:cNvSpPr>
            <a:spLocks noGrp="1"/>
          </p:cNvSpPr>
          <p:nvPr>
            <p:ph type="title"/>
          </p:nvPr>
        </p:nvSpPr>
        <p:spPr/>
        <p:txBody>
          <a:bodyPr/>
          <a:lstStyle/>
          <a:p>
            <a:r>
              <a:rPr lang="it-IT" dirty="0" smtClean="0">
                <a:effectLst/>
              </a:rPr>
              <a:t>ISLAH Project : </a:t>
            </a:r>
            <a:r>
              <a:rPr lang="it-IT" dirty="0" err="1" smtClean="0">
                <a:effectLst/>
              </a:rPr>
              <a:t>Hub</a:t>
            </a:r>
            <a:r>
              <a:rPr lang="it-IT" dirty="0" smtClean="0">
                <a:effectLst/>
              </a:rPr>
              <a:t> &amp; </a:t>
            </a:r>
            <a:r>
              <a:rPr lang="it-IT" dirty="0" err="1" smtClean="0">
                <a:effectLst/>
              </a:rPr>
              <a:t>Spoke</a:t>
            </a:r>
            <a:r>
              <a:rPr lang="it-IT" dirty="0" smtClean="0">
                <a:effectLst/>
              </a:rPr>
              <a:t> </a:t>
            </a:r>
            <a:r>
              <a:rPr lang="it-IT" dirty="0" err="1" smtClean="0">
                <a:effectLst/>
              </a:rPr>
              <a:t>model</a:t>
            </a:r>
            <a:endParaRPr lang="it-IT" dirty="0">
              <a:effectLst/>
            </a:endParaRPr>
          </a:p>
        </p:txBody>
      </p:sp>
      <p:pic>
        <p:nvPicPr>
          <p:cNvPr id="11" name="Picture 2" descr="eu_flag_tempus"/>
          <p:cNvPicPr>
            <a:picLocks noChangeAspect="1" noChangeArrowheads="1"/>
          </p:cNvPicPr>
          <p:nvPr/>
        </p:nvPicPr>
        <p:blipFill>
          <a:blip r:embed="rId12" cstate="print"/>
          <a:srcRect/>
          <a:stretch>
            <a:fillRect/>
          </a:stretch>
        </p:blipFill>
        <p:spPr bwMode="auto">
          <a:xfrm>
            <a:off x="6665129" y="5904657"/>
            <a:ext cx="2515383" cy="980727"/>
          </a:xfrm>
          <a:prstGeom prst="rect">
            <a:avLst/>
          </a:prstGeom>
          <a:noFill/>
          <a:ln w="9525">
            <a:noFill/>
            <a:miter lim="800000"/>
            <a:headEnd/>
            <a:tailEnd/>
          </a:ln>
        </p:spPr>
      </p:pic>
    </p:spTree>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down)">
                                      <p:cBhvr>
                                        <p:cTn id="7" dur="500"/>
                                        <p:tgtEl>
                                          <p:spTgt spid="4"/>
                                        </p:tgtEl>
                                      </p:cBhvr>
                                    </p:animEffect>
                                  </p:childTnLst>
                                </p:cTn>
                              </p:par>
                              <p:par>
                                <p:cTn id="8" presetID="9"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par>
                                <p:cTn id="11" presetID="9"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par>
                                <p:cTn id="14" presetID="9"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up)">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 grpId="0">
        <p:bldAsOne/>
      </p:bldGraphic>
      <p:bldGraphic spid="4" grpId="0">
        <p:bldAsOne/>
      </p:bldGraphic>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5496" y="1096764"/>
            <a:ext cx="8940800" cy="5428580"/>
          </a:xfrm>
        </p:spPr>
        <p:txBody>
          <a:bodyPr/>
          <a:lstStyle/>
          <a:p>
            <a:pPr>
              <a:buNone/>
            </a:pPr>
            <a:endParaRPr lang="en-US" sz="1600" dirty="0" smtClean="0">
              <a:solidFill>
                <a:schemeClr val="accent6"/>
              </a:solidFill>
              <a:ea typeface="Calibri"/>
              <a:cs typeface="Arial"/>
            </a:endParaRPr>
          </a:p>
          <a:p>
            <a:r>
              <a:rPr lang="en-US" dirty="0" smtClean="0">
                <a:solidFill>
                  <a:schemeClr val="accent6"/>
                </a:solidFill>
                <a:ea typeface="Calibri"/>
                <a:cs typeface="Arial"/>
              </a:rPr>
              <a:t>In line to what developed in the framework of </a:t>
            </a:r>
            <a:r>
              <a:rPr lang="en-US" dirty="0" err="1" smtClean="0">
                <a:solidFill>
                  <a:schemeClr val="accent6"/>
                </a:solidFill>
                <a:ea typeface="Calibri"/>
                <a:cs typeface="Arial"/>
              </a:rPr>
              <a:t>GrInsA</a:t>
            </a:r>
            <a:r>
              <a:rPr lang="en-US" dirty="0" smtClean="0">
                <a:solidFill>
                  <a:schemeClr val="accent6"/>
                </a:solidFill>
                <a:ea typeface="Calibri"/>
                <a:cs typeface="Arial"/>
              </a:rPr>
              <a:t> Project, </a:t>
            </a:r>
            <a:r>
              <a:rPr lang="en-US" b="1" dirty="0" smtClean="0">
                <a:solidFill>
                  <a:schemeClr val="accent6"/>
                </a:solidFill>
                <a:ea typeface="Calibri"/>
                <a:cs typeface="Arial"/>
              </a:rPr>
              <a:t>Armenian </a:t>
            </a:r>
            <a:r>
              <a:rPr lang="en-US" b="1" dirty="0" smtClean="0">
                <a:solidFill>
                  <a:schemeClr val="accent6"/>
                </a:solidFill>
                <a:ea typeface="Calibri"/>
                <a:cs typeface="Arial"/>
              </a:rPr>
              <a:t>Universities </a:t>
            </a:r>
            <a:r>
              <a:rPr lang="en-US" b="1" dirty="0" smtClean="0">
                <a:solidFill>
                  <a:schemeClr val="accent6"/>
                </a:solidFill>
                <a:ea typeface="Calibri"/>
                <a:cs typeface="Arial"/>
              </a:rPr>
              <a:t>and </a:t>
            </a:r>
            <a:r>
              <a:rPr lang="en-US" b="1" dirty="0" smtClean="0">
                <a:solidFill>
                  <a:schemeClr val="accent6"/>
                </a:solidFill>
                <a:ea typeface="Calibri"/>
                <a:cs typeface="Arial"/>
              </a:rPr>
              <a:t>Ministries </a:t>
            </a:r>
            <a:r>
              <a:rPr lang="en-US" dirty="0" smtClean="0">
                <a:solidFill>
                  <a:schemeClr val="accent6"/>
                </a:solidFill>
                <a:ea typeface="Calibri"/>
                <a:cs typeface="Arial"/>
              </a:rPr>
              <a:t>gather together to realize a national</a:t>
            </a:r>
            <a:r>
              <a:rPr lang="en-US" b="1" dirty="0" smtClean="0">
                <a:solidFill>
                  <a:schemeClr val="accent6"/>
                </a:solidFill>
                <a:ea typeface="Calibri"/>
                <a:cs typeface="Arial"/>
              </a:rPr>
              <a:t> </a:t>
            </a:r>
            <a:r>
              <a:rPr lang="en-US" dirty="0" smtClean="0">
                <a:solidFill>
                  <a:schemeClr val="accent6"/>
                </a:solidFill>
                <a:ea typeface="Calibri"/>
                <a:cs typeface="Arial"/>
              </a:rPr>
              <a:t>an </a:t>
            </a:r>
            <a:r>
              <a:rPr lang="en-US" b="1" dirty="0" smtClean="0">
                <a:solidFill>
                  <a:schemeClr val="accent6"/>
                </a:solidFill>
                <a:ea typeface="Calibri"/>
                <a:cs typeface="Arial"/>
              </a:rPr>
              <a:t>integrated demand supply matching system </a:t>
            </a:r>
            <a:r>
              <a:rPr lang="en-US" dirty="0" smtClean="0">
                <a:solidFill>
                  <a:schemeClr val="accent6"/>
                </a:solidFill>
                <a:ea typeface="Calibri"/>
                <a:cs typeface="Arial"/>
              </a:rPr>
              <a:t>based on the Italian model</a:t>
            </a:r>
            <a:endParaRPr lang="en-US" u="sng" dirty="0" smtClean="0">
              <a:solidFill>
                <a:schemeClr val="accent6"/>
              </a:solidFill>
              <a:ea typeface="Calibri"/>
              <a:cs typeface="Arial"/>
            </a:endParaRPr>
          </a:p>
          <a:p>
            <a:pPr>
              <a:buNone/>
            </a:pPr>
            <a:endParaRPr lang="en-US" u="sng" dirty="0" smtClean="0">
              <a:solidFill>
                <a:schemeClr val="accent6"/>
              </a:solidFill>
              <a:ea typeface="Calibri"/>
              <a:cs typeface="Arial"/>
            </a:endParaRPr>
          </a:p>
          <a:p>
            <a:pPr>
              <a:buNone/>
            </a:pPr>
            <a:r>
              <a:rPr lang="en-US" b="1" dirty="0" smtClean="0"/>
              <a:t>Specific Objectives of the project:</a:t>
            </a:r>
          </a:p>
          <a:p>
            <a:pPr>
              <a:buNone/>
            </a:pPr>
            <a:endParaRPr lang="en-US" dirty="0" smtClean="0">
              <a:solidFill>
                <a:schemeClr val="accent6"/>
              </a:solidFill>
              <a:ea typeface="Calibri"/>
              <a:cs typeface="Arial"/>
            </a:endParaRPr>
          </a:p>
          <a:p>
            <a:r>
              <a:rPr lang="en-US" dirty="0" smtClean="0">
                <a:solidFill>
                  <a:schemeClr val="accent6"/>
                </a:solidFill>
                <a:ea typeface="Calibri"/>
                <a:cs typeface="Arial"/>
              </a:rPr>
              <a:t>Implement the </a:t>
            </a:r>
            <a:r>
              <a:rPr lang="en-US" b="1" dirty="0" smtClean="0">
                <a:solidFill>
                  <a:schemeClr val="accent6"/>
                </a:solidFill>
                <a:ea typeface="Calibri"/>
                <a:cs typeface="Arial"/>
              </a:rPr>
              <a:t>Armenian database of university graduates</a:t>
            </a:r>
          </a:p>
          <a:p>
            <a:r>
              <a:rPr lang="en-US" dirty="0" smtClean="0">
                <a:solidFill>
                  <a:schemeClr val="accent6"/>
                </a:solidFill>
                <a:ea typeface="Calibri"/>
                <a:cs typeface="Arial"/>
              </a:rPr>
              <a:t>Produce the first </a:t>
            </a:r>
            <a:r>
              <a:rPr lang="en-US" b="1" dirty="0" smtClean="0">
                <a:solidFill>
                  <a:schemeClr val="accent6"/>
                </a:solidFill>
                <a:ea typeface="Calibri"/>
                <a:cs typeface="Arial"/>
              </a:rPr>
              <a:t>Armenian Graduates Profile Survey </a:t>
            </a:r>
            <a:r>
              <a:rPr lang="en-US" dirty="0" smtClean="0">
                <a:solidFill>
                  <a:schemeClr val="accent6"/>
                </a:solidFill>
                <a:ea typeface="Calibri"/>
                <a:cs typeface="Arial"/>
              </a:rPr>
              <a:t>(partner university)</a:t>
            </a:r>
          </a:p>
          <a:p>
            <a:r>
              <a:rPr lang="en-US" dirty="0" smtClean="0">
                <a:solidFill>
                  <a:schemeClr val="accent6"/>
                </a:solidFill>
                <a:ea typeface="Calibri"/>
                <a:cs typeface="Arial"/>
              </a:rPr>
              <a:t>Design of the first </a:t>
            </a:r>
            <a:r>
              <a:rPr lang="en-US" b="1" dirty="0" smtClean="0">
                <a:solidFill>
                  <a:schemeClr val="accent6"/>
                </a:solidFill>
                <a:ea typeface="Calibri"/>
                <a:cs typeface="Arial"/>
              </a:rPr>
              <a:t>Armenian Graduates Job conditions Survey </a:t>
            </a:r>
            <a:r>
              <a:rPr lang="en-US" dirty="0" smtClean="0">
                <a:solidFill>
                  <a:schemeClr val="accent6"/>
                </a:solidFill>
                <a:ea typeface="Calibri"/>
                <a:cs typeface="Arial"/>
              </a:rPr>
              <a:t>(one year after graduation)</a:t>
            </a:r>
          </a:p>
          <a:p>
            <a:r>
              <a:rPr lang="en-US" dirty="0" smtClean="0">
                <a:solidFill>
                  <a:schemeClr val="accent6"/>
                </a:solidFill>
                <a:ea typeface="Calibri"/>
                <a:cs typeface="Arial"/>
              </a:rPr>
              <a:t>Set up a qualified </a:t>
            </a:r>
            <a:r>
              <a:rPr lang="en-US" b="1" dirty="0" smtClean="0">
                <a:solidFill>
                  <a:schemeClr val="accent6"/>
                </a:solidFill>
                <a:ea typeface="Calibri"/>
                <a:cs typeface="Arial"/>
              </a:rPr>
              <a:t>System of Armenian Graduates Placement</a:t>
            </a:r>
            <a:endParaRPr lang="it-IT" b="1" dirty="0" smtClean="0">
              <a:solidFill>
                <a:schemeClr val="accent6"/>
              </a:solidFill>
              <a:ea typeface="Calibri"/>
              <a:cs typeface="Arial"/>
            </a:endParaRPr>
          </a:p>
          <a:p>
            <a:pPr>
              <a:buNone/>
            </a:pPr>
            <a:r>
              <a:rPr lang="en-US" sz="1600" dirty="0" smtClean="0">
                <a:solidFill>
                  <a:schemeClr val="accent6"/>
                </a:solidFill>
                <a:latin typeface="+mj-lt"/>
                <a:ea typeface="Calibri"/>
                <a:cs typeface="Arial"/>
              </a:rPr>
              <a:t/>
            </a:r>
            <a:br>
              <a:rPr lang="en-US" sz="1600" dirty="0" smtClean="0">
                <a:solidFill>
                  <a:schemeClr val="accent6"/>
                </a:solidFill>
                <a:latin typeface="+mj-lt"/>
                <a:ea typeface="Calibri"/>
                <a:cs typeface="Arial"/>
              </a:rPr>
            </a:br>
            <a:endParaRPr lang="en-US" sz="1600" dirty="0" smtClean="0">
              <a:solidFill>
                <a:schemeClr val="accent6"/>
              </a:solidFill>
              <a:latin typeface="+mj-lt"/>
              <a:ea typeface="Calibri"/>
              <a:cs typeface="Arial"/>
            </a:endParaRPr>
          </a:p>
          <a:p>
            <a:pPr>
              <a:buNone/>
            </a:pPr>
            <a:endParaRPr lang="it-IT" sz="1600" dirty="0" smtClean="0">
              <a:solidFill>
                <a:schemeClr val="accent6"/>
              </a:solidFill>
              <a:latin typeface="+mj-lt"/>
              <a:ea typeface="Calibri"/>
              <a:cs typeface="Arial"/>
            </a:endParaRPr>
          </a:p>
          <a:p>
            <a:pPr>
              <a:buNone/>
            </a:pPr>
            <a:endParaRPr lang="it-IT" sz="1600" dirty="0"/>
          </a:p>
        </p:txBody>
      </p:sp>
      <p:sp>
        <p:nvSpPr>
          <p:cNvPr id="2" name="Titolo 1"/>
          <p:cNvSpPr>
            <a:spLocks noGrp="1"/>
          </p:cNvSpPr>
          <p:nvPr>
            <p:ph type="title"/>
          </p:nvPr>
        </p:nvSpPr>
        <p:spPr/>
        <p:txBody>
          <a:bodyPr/>
          <a:lstStyle/>
          <a:p>
            <a:r>
              <a:rPr lang="en-US" sz="1800" dirty="0" smtClean="0">
                <a:effectLst/>
              </a:rPr>
              <a:t>Project HEN-GEAR: Higher Education Network for Human Capital Assessment and Graduate Employability in Armenia</a:t>
            </a:r>
            <a:endParaRPr lang="it-IT" sz="1800" dirty="0">
              <a:effectLst/>
            </a:endParaRPr>
          </a:p>
        </p:txBody>
      </p:sp>
      <p:pic>
        <p:nvPicPr>
          <p:cNvPr id="5" name="Picture 2" descr="eu_flag_tempus"/>
          <p:cNvPicPr>
            <a:picLocks noChangeAspect="1" noChangeArrowheads="1"/>
          </p:cNvPicPr>
          <p:nvPr/>
        </p:nvPicPr>
        <p:blipFill>
          <a:blip r:embed="rId2" cstate="print"/>
          <a:srcRect/>
          <a:stretch>
            <a:fillRect/>
          </a:stretch>
        </p:blipFill>
        <p:spPr bwMode="auto">
          <a:xfrm>
            <a:off x="6665129" y="5904657"/>
            <a:ext cx="2515383" cy="980727"/>
          </a:xfrm>
          <a:prstGeom prst="rect">
            <a:avLst/>
          </a:prstGeom>
          <a:noFill/>
          <a:ln w="9525">
            <a:noFill/>
            <a:miter lim="800000"/>
            <a:headEnd/>
            <a:tailEnd/>
          </a:ln>
        </p:spPr>
      </p:pic>
    </p:spTree>
  </p:cSld>
  <p:clrMapOvr>
    <a:masterClrMapping/>
  </p:clrMapOvr>
  <p:transition spd="med">
    <p:spli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6" name="Picture 4" descr="Home Page">
            <a:hlinkClick r:id="rId2"/>
          </p:cNvPr>
          <p:cNvPicPr>
            <a:picLocks noChangeAspect="1" noChangeArrowheads="1"/>
          </p:cNvPicPr>
          <p:nvPr/>
        </p:nvPicPr>
        <p:blipFill>
          <a:blip r:embed="rId3" cstate="print"/>
          <a:srcRect/>
          <a:stretch>
            <a:fillRect/>
          </a:stretch>
        </p:blipFill>
        <p:spPr bwMode="auto">
          <a:xfrm>
            <a:off x="77788" y="-617538"/>
            <a:ext cx="3714750" cy="1285876"/>
          </a:xfrm>
          <a:prstGeom prst="rect">
            <a:avLst/>
          </a:prstGeom>
          <a:noFill/>
        </p:spPr>
      </p:pic>
      <p:pic>
        <p:nvPicPr>
          <p:cNvPr id="44038" name="Picture 6" descr="Home Page">
            <a:hlinkClick r:id="rId2"/>
          </p:cNvPr>
          <p:cNvPicPr>
            <a:picLocks noChangeAspect="1" noChangeArrowheads="1"/>
          </p:cNvPicPr>
          <p:nvPr/>
        </p:nvPicPr>
        <p:blipFill>
          <a:blip r:embed="rId3" cstate="print"/>
          <a:srcRect/>
          <a:stretch>
            <a:fillRect/>
          </a:stretch>
        </p:blipFill>
        <p:spPr bwMode="auto">
          <a:xfrm>
            <a:off x="77788" y="-617538"/>
            <a:ext cx="3714750" cy="1285876"/>
          </a:xfrm>
          <a:prstGeom prst="rect">
            <a:avLst/>
          </a:prstGeom>
          <a:noFill/>
        </p:spPr>
      </p:pic>
      <p:sp>
        <p:nvSpPr>
          <p:cNvPr id="44040" name="AutoShape 8" descr="log uae sans lettres"/>
          <p:cNvSpPr>
            <a:spLocks noChangeAspect="1" noChangeArrowheads="1"/>
          </p:cNvSpPr>
          <p:nvPr/>
        </p:nvSpPr>
        <p:spPr bwMode="auto">
          <a:xfrm>
            <a:off x="155575" y="-471488"/>
            <a:ext cx="1190625" cy="9906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44042" name="AutoShape 10" descr="log uae sans lettres"/>
          <p:cNvSpPr>
            <a:spLocks noChangeAspect="1" noChangeArrowheads="1"/>
          </p:cNvSpPr>
          <p:nvPr/>
        </p:nvSpPr>
        <p:spPr bwMode="auto">
          <a:xfrm>
            <a:off x="155575" y="-471488"/>
            <a:ext cx="1190625" cy="9906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45063" name="Rectangle 7"/>
          <p:cNvSpPr>
            <a:spLocks noChangeArrowheads="1"/>
          </p:cNvSpPr>
          <p:nvPr/>
        </p:nvSpPr>
        <p:spPr bwMode="auto">
          <a:xfrm>
            <a:off x="0" y="2581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5064" name="Rectangle 8"/>
          <p:cNvSpPr>
            <a:spLocks noChangeArrowheads="1"/>
          </p:cNvSpPr>
          <p:nvPr/>
        </p:nvSpPr>
        <p:spPr bwMode="auto">
          <a:xfrm>
            <a:off x="0" y="3333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5065" name="Rectangle 9"/>
          <p:cNvSpPr>
            <a:spLocks noChangeArrowheads="1"/>
          </p:cNvSpPr>
          <p:nvPr/>
        </p:nvSpPr>
        <p:spPr bwMode="auto">
          <a:xfrm>
            <a:off x="0" y="396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Fumetto 1 16"/>
          <p:cNvSpPr/>
          <p:nvPr/>
        </p:nvSpPr>
        <p:spPr bwMode="auto">
          <a:xfrm rot="10800000">
            <a:off x="138045" y="1010094"/>
            <a:ext cx="4540102" cy="1935125"/>
          </a:xfrm>
          <a:prstGeom prst="wedgeRectCallout">
            <a:avLst>
              <a:gd name="adj1" fmla="val -53397"/>
              <a:gd name="adj2" fmla="val -82397"/>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8" name="CasellaDiTesto 17"/>
          <p:cNvSpPr txBox="1"/>
          <p:nvPr/>
        </p:nvSpPr>
        <p:spPr>
          <a:xfrm>
            <a:off x="201840" y="1020726"/>
            <a:ext cx="4438651" cy="1938992"/>
          </a:xfrm>
          <a:prstGeom prst="rect">
            <a:avLst/>
          </a:prstGeom>
          <a:noFill/>
        </p:spPr>
        <p:txBody>
          <a:bodyPr wrap="square" rtlCol="0">
            <a:spAutoFit/>
          </a:bodyPr>
          <a:lstStyle/>
          <a:p>
            <a:pPr algn="l">
              <a:buFont typeface="Wingdings" pitchFamily="2" charset="2"/>
              <a:buChar char="Ø"/>
            </a:pPr>
            <a:r>
              <a:rPr lang="it-IT" sz="1100" dirty="0" err="1" smtClean="0">
                <a:solidFill>
                  <a:schemeClr val="accent2"/>
                </a:solidFill>
                <a:latin typeface="+mj-lt"/>
                <a:cs typeface="Aharoni" pitchFamily="2" charset="-79"/>
              </a:rPr>
              <a:t>Yerevan</a:t>
            </a:r>
            <a:r>
              <a:rPr lang="it-IT" sz="1100" dirty="0" smtClean="0">
                <a:solidFill>
                  <a:schemeClr val="accent2"/>
                </a:solidFill>
                <a:latin typeface="+mj-lt"/>
                <a:cs typeface="Aharoni" pitchFamily="2" charset="-79"/>
              </a:rPr>
              <a:t> State </a:t>
            </a:r>
            <a:r>
              <a:rPr lang="it-IT" sz="1100" dirty="0" err="1" smtClean="0">
                <a:solidFill>
                  <a:schemeClr val="accent2"/>
                </a:solidFill>
                <a:latin typeface="+mj-lt"/>
                <a:cs typeface="Aharoni" pitchFamily="2" charset="-79"/>
              </a:rPr>
              <a:t>University</a:t>
            </a:r>
            <a:r>
              <a:rPr lang="it-IT" sz="1100" dirty="0" smtClean="0">
                <a:solidFill>
                  <a:schemeClr val="accent2"/>
                </a:solidFill>
                <a:latin typeface="+mj-lt"/>
                <a:cs typeface="Aharoni" pitchFamily="2" charset="-79"/>
              </a:rPr>
              <a:t> </a:t>
            </a:r>
            <a:r>
              <a:rPr lang="it-IT" sz="1100" dirty="0" err="1" smtClean="0">
                <a:solidFill>
                  <a:schemeClr val="accent2"/>
                </a:solidFill>
                <a:latin typeface="+mj-lt"/>
                <a:cs typeface="Aharoni" pitchFamily="2" charset="-79"/>
              </a:rPr>
              <a:t>-Yerevan</a:t>
            </a:r>
            <a:endParaRPr lang="it-IT" sz="1100" dirty="0" smtClean="0">
              <a:solidFill>
                <a:schemeClr val="accent2"/>
              </a:solidFill>
              <a:latin typeface="+mj-lt"/>
              <a:cs typeface="Aharoni" pitchFamily="2" charset="-79"/>
            </a:endParaRPr>
          </a:p>
          <a:p>
            <a:pPr algn="l">
              <a:buFont typeface="Wingdings" pitchFamily="2" charset="2"/>
              <a:buChar char="Ø"/>
            </a:pPr>
            <a:r>
              <a:rPr lang="en-US" sz="1100" dirty="0" smtClean="0">
                <a:solidFill>
                  <a:schemeClr val="accent6"/>
                </a:solidFill>
                <a:latin typeface="+mj-lt"/>
                <a:cs typeface="Aharoni" pitchFamily="2" charset="-79"/>
              </a:rPr>
              <a:t>Armenian State University of Economics-Yerevan</a:t>
            </a:r>
          </a:p>
          <a:p>
            <a:pPr algn="l">
              <a:buFont typeface="Wingdings" pitchFamily="2" charset="2"/>
              <a:buChar char="Ø"/>
            </a:pPr>
            <a:r>
              <a:rPr lang="en-US" sz="1100" dirty="0" smtClean="0">
                <a:solidFill>
                  <a:schemeClr val="accent6"/>
                </a:solidFill>
                <a:latin typeface="+mj-lt"/>
                <a:cs typeface="Aharoni" pitchFamily="2" charset="-79"/>
              </a:rPr>
              <a:t>Yerevan State University of Architecture and Construction-Yerevan</a:t>
            </a:r>
          </a:p>
          <a:p>
            <a:pPr algn="l">
              <a:buFont typeface="Wingdings" pitchFamily="2" charset="2"/>
              <a:buChar char="Ø"/>
            </a:pPr>
            <a:r>
              <a:rPr lang="en-US" sz="1100" dirty="0" smtClean="0">
                <a:solidFill>
                  <a:schemeClr val="accent6"/>
                </a:solidFill>
                <a:latin typeface="+mj-lt"/>
                <a:cs typeface="Aharoni" pitchFamily="2" charset="-79"/>
              </a:rPr>
              <a:t>State Engineering University of Armenia (Polytechnic)-Yerevan</a:t>
            </a:r>
          </a:p>
          <a:p>
            <a:pPr algn="l">
              <a:buFont typeface="Wingdings" pitchFamily="2" charset="2"/>
              <a:buChar char="Ø"/>
            </a:pPr>
            <a:r>
              <a:rPr lang="en-US" sz="1100" dirty="0" smtClean="0">
                <a:solidFill>
                  <a:schemeClr val="accent6"/>
                </a:solidFill>
                <a:latin typeface="+mj-lt"/>
                <a:cs typeface="Aharoni" pitchFamily="2" charset="-79"/>
              </a:rPr>
              <a:t>Armenian State Agrarian University-Yerevan</a:t>
            </a:r>
          </a:p>
          <a:p>
            <a:pPr algn="l">
              <a:buFont typeface="Wingdings" pitchFamily="2" charset="2"/>
              <a:buChar char="Ø"/>
            </a:pPr>
            <a:r>
              <a:rPr lang="en-US" sz="1100" dirty="0" smtClean="0">
                <a:solidFill>
                  <a:schemeClr val="accent6"/>
                </a:solidFill>
                <a:latin typeface="+mj-lt"/>
                <a:cs typeface="Aharoni" pitchFamily="2" charset="-79"/>
              </a:rPr>
              <a:t>Yerevan State Academy of Fine Arts-Yerevan</a:t>
            </a:r>
          </a:p>
          <a:p>
            <a:pPr algn="l">
              <a:buFont typeface="Wingdings" pitchFamily="2" charset="2"/>
              <a:buChar char="Ø"/>
            </a:pPr>
            <a:r>
              <a:rPr lang="en-US" sz="1100" dirty="0" err="1" smtClean="0">
                <a:solidFill>
                  <a:schemeClr val="accent6"/>
                </a:solidFill>
                <a:latin typeface="+mj-lt"/>
                <a:cs typeface="Aharoni" pitchFamily="2" charset="-79"/>
              </a:rPr>
              <a:t>Gavar</a:t>
            </a:r>
            <a:r>
              <a:rPr lang="en-US" sz="1100" dirty="0" smtClean="0">
                <a:solidFill>
                  <a:schemeClr val="accent6"/>
                </a:solidFill>
                <a:latin typeface="+mj-lt"/>
                <a:cs typeface="Aharoni" pitchFamily="2" charset="-79"/>
              </a:rPr>
              <a:t> State University-</a:t>
            </a:r>
            <a:r>
              <a:rPr lang="en-US" sz="1100" dirty="0" err="1" smtClean="0">
                <a:solidFill>
                  <a:schemeClr val="accent6"/>
                </a:solidFill>
                <a:latin typeface="+mj-lt"/>
                <a:cs typeface="Aharoni" pitchFamily="2" charset="-79"/>
              </a:rPr>
              <a:t>Gavar</a:t>
            </a:r>
            <a:endParaRPr lang="en-US" sz="1100" dirty="0" smtClean="0">
              <a:solidFill>
                <a:schemeClr val="accent6"/>
              </a:solidFill>
              <a:latin typeface="+mj-lt"/>
              <a:cs typeface="Aharoni" pitchFamily="2" charset="-79"/>
            </a:endParaRPr>
          </a:p>
          <a:p>
            <a:pPr algn="l">
              <a:buFont typeface="Wingdings" pitchFamily="2" charset="2"/>
              <a:buChar char="Ø"/>
            </a:pPr>
            <a:r>
              <a:rPr lang="en-US" sz="1100" dirty="0" err="1" smtClean="0">
                <a:solidFill>
                  <a:schemeClr val="accent6"/>
                </a:solidFill>
                <a:latin typeface="+mj-lt"/>
                <a:cs typeface="Aharoni" pitchFamily="2" charset="-79"/>
              </a:rPr>
              <a:t>Gyumri</a:t>
            </a:r>
            <a:r>
              <a:rPr lang="en-US" sz="1100" dirty="0" smtClean="0">
                <a:solidFill>
                  <a:schemeClr val="accent6"/>
                </a:solidFill>
                <a:latin typeface="+mj-lt"/>
                <a:cs typeface="Aharoni" pitchFamily="2" charset="-79"/>
              </a:rPr>
              <a:t> State Pedagogical Institute named after </a:t>
            </a:r>
            <a:r>
              <a:rPr lang="en-US" sz="1100" dirty="0" err="1" smtClean="0">
                <a:solidFill>
                  <a:schemeClr val="accent6"/>
                </a:solidFill>
                <a:latin typeface="+mj-lt"/>
                <a:cs typeface="Aharoni" pitchFamily="2" charset="-79"/>
              </a:rPr>
              <a:t>M.Nalbandyan</a:t>
            </a:r>
            <a:r>
              <a:rPr lang="en-US" sz="1100" dirty="0" smtClean="0">
                <a:solidFill>
                  <a:schemeClr val="accent6"/>
                </a:solidFill>
                <a:latin typeface="+mj-lt"/>
                <a:cs typeface="Aharoni" pitchFamily="2" charset="-79"/>
              </a:rPr>
              <a:t>- </a:t>
            </a:r>
            <a:r>
              <a:rPr lang="en-US" sz="1100" dirty="0" err="1" smtClean="0">
                <a:solidFill>
                  <a:schemeClr val="accent6"/>
                </a:solidFill>
                <a:latin typeface="+mj-lt"/>
                <a:cs typeface="Aharoni" pitchFamily="2" charset="-79"/>
              </a:rPr>
              <a:t>Gyumri</a:t>
            </a:r>
            <a:endParaRPr lang="en-US" sz="1100" dirty="0" smtClean="0">
              <a:solidFill>
                <a:schemeClr val="accent6"/>
              </a:solidFill>
              <a:latin typeface="+mj-lt"/>
              <a:cs typeface="Aharoni" pitchFamily="2" charset="-79"/>
            </a:endParaRPr>
          </a:p>
          <a:p>
            <a:pPr algn="l">
              <a:buFont typeface="Wingdings" pitchFamily="2" charset="2"/>
              <a:buChar char="Ø"/>
            </a:pPr>
            <a:endParaRPr lang="en-US" sz="1000" dirty="0" smtClean="0">
              <a:solidFill>
                <a:schemeClr val="accent6"/>
              </a:solidFill>
              <a:latin typeface="Century Gothic" pitchFamily="34" charset="0"/>
              <a:cs typeface="Aharoni" pitchFamily="2" charset="-79"/>
            </a:endParaRPr>
          </a:p>
        </p:txBody>
      </p:sp>
      <p:pic>
        <p:nvPicPr>
          <p:cNvPr id="1026" name="Picture 2"/>
          <p:cNvPicPr>
            <a:picLocks noChangeAspect="1" noChangeArrowheads="1"/>
          </p:cNvPicPr>
          <p:nvPr/>
        </p:nvPicPr>
        <p:blipFill>
          <a:blip r:embed="rId4" cstate="print"/>
          <a:srcRect/>
          <a:stretch>
            <a:fillRect/>
          </a:stretch>
        </p:blipFill>
        <p:spPr bwMode="auto">
          <a:xfrm>
            <a:off x="3625664" y="3622743"/>
            <a:ext cx="2017002" cy="1310768"/>
          </a:xfrm>
          <a:prstGeom prst="rect">
            <a:avLst/>
          </a:prstGeom>
          <a:noFill/>
          <a:ln w="9525">
            <a:noFill/>
            <a:miter lim="800000"/>
            <a:headEnd/>
            <a:tailEnd/>
          </a:ln>
        </p:spPr>
      </p:pic>
      <p:pic>
        <p:nvPicPr>
          <p:cNvPr id="1027" name="Picture 3"/>
          <p:cNvPicPr>
            <a:picLocks noChangeAspect="1" noChangeArrowheads="1"/>
          </p:cNvPicPr>
          <p:nvPr/>
        </p:nvPicPr>
        <p:blipFill>
          <a:blip r:embed="rId5" cstate="print"/>
          <a:srcRect/>
          <a:stretch>
            <a:fillRect/>
          </a:stretch>
        </p:blipFill>
        <p:spPr bwMode="auto">
          <a:xfrm>
            <a:off x="1589310" y="3600566"/>
            <a:ext cx="1987045" cy="1322314"/>
          </a:xfrm>
          <a:prstGeom prst="rect">
            <a:avLst/>
          </a:prstGeom>
          <a:noFill/>
          <a:ln w="9525">
            <a:noFill/>
            <a:miter lim="800000"/>
            <a:headEnd/>
            <a:tailEnd/>
          </a:ln>
        </p:spPr>
      </p:pic>
      <p:sp>
        <p:nvSpPr>
          <p:cNvPr id="23" name="Fumetto 1 22"/>
          <p:cNvSpPr/>
          <p:nvPr/>
        </p:nvSpPr>
        <p:spPr bwMode="auto">
          <a:xfrm>
            <a:off x="4962040" y="1215656"/>
            <a:ext cx="3809820" cy="1261730"/>
          </a:xfrm>
          <a:prstGeom prst="wedgeRectCallout">
            <a:avLst>
              <a:gd name="adj1" fmla="val -35346"/>
              <a:gd name="adj2" fmla="val 101612"/>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l">
              <a:buFont typeface="Wingdings" pitchFamily="2" charset="2"/>
              <a:buChar char="Ø"/>
            </a:pPr>
            <a:r>
              <a:rPr lang="en-US" sz="1200" dirty="0" smtClean="0">
                <a:solidFill>
                  <a:schemeClr val="accent2"/>
                </a:solidFill>
                <a:latin typeface="+mj-lt"/>
                <a:cs typeface="Aharoni" pitchFamily="2" charset="-79"/>
              </a:rPr>
              <a:t>The Ministry of Education and Science of Armenia</a:t>
            </a:r>
          </a:p>
          <a:p>
            <a:pPr algn="l">
              <a:buFont typeface="Wingdings" pitchFamily="2" charset="2"/>
              <a:buChar char="Ø"/>
            </a:pPr>
            <a:r>
              <a:rPr lang="en-US" sz="1200" dirty="0" smtClean="0">
                <a:solidFill>
                  <a:schemeClr val="accent2"/>
                </a:solidFill>
                <a:latin typeface="+mj-lt"/>
                <a:cs typeface="Aharoni" pitchFamily="2" charset="-79"/>
              </a:rPr>
              <a:t>The Ministry of </a:t>
            </a:r>
            <a:r>
              <a:rPr lang="en-US" sz="1200" dirty="0" err="1" smtClean="0">
                <a:solidFill>
                  <a:schemeClr val="accent2"/>
                </a:solidFill>
                <a:latin typeface="+mj-lt"/>
                <a:cs typeface="Aharoni" pitchFamily="2" charset="-79"/>
              </a:rPr>
              <a:t>Labour</a:t>
            </a:r>
            <a:r>
              <a:rPr lang="en-US" sz="1200" dirty="0" smtClean="0">
                <a:solidFill>
                  <a:schemeClr val="accent2"/>
                </a:solidFill>
                <a:latin typeface="+mj-lt"/>
                <a:cs typeface="Aharoni" pitchFamily="2" charset="-79"/>
              </a:rPr>
              <a:t> and Social Issues </a:t>
            </a:r>
            <a:endParaRPr lang="it-IT" sz="1200" dirty="0" smtClean="0">
              <a:solidFill>
                <a:schemeClr val="accent2"/>
              </a:solidFill>
              <a:latin typeface="+mj-lt"/>
              <a:cs typeface="Aharoni" pitchFamily="2" charset="-79"/>
            </a:endParaRPr>
          </a:p>
        </p:txBody>
      </p:sp>
      <p:sp>
        <p:nvSpPr>
          <p:cNvPr id="24" name="Fumetto 1 23"/>
          <p:cNvSpPr/>
          <p:nvPr/>
        </p:nvSpPr>
        <p:spPr bwMode="auto">
          <a:xfrm>
            <a:off x="6103088" y="3452037"/>
            <a:ext cx="3040912" cy="992372"/>
          </a:xfrm>
          <a:prstGeom prst="wedgeRectCallout">
            <a:avLst>
              <a:gd name="adj1" fmla="val -63703"/>
              <a:gd name="adj2" fmla="val 9966"/>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buFont typeface="Wingdings" pitchFamily="2" charset="2"/>
              <a:buChar char="Ø"/>
            </a:pPr>
            <a:r>
              <a:rPr lang="en-US" sz="1200" dirty="0" smtClean="0">
                <a:solidFill>
                  <a:schemeClr val="accent2"/>
                </a:solidFill>
                <a:latin typeface="+mj-lt"/>
              </a:rPr>
              <a:t>Union of Manufacturers and Businessmen </a:t>
            </a:r>
          </a:p>
          <a:p>
            <a:r>
              <a:rPr lang="en-US" sz="1200" dirty="0" smtClean="0">
                <a:solidFill>
                  <a:schemeClr val="accent2"/>
                </a:solidFill>
                <a:latin typeface="+mj-lt"/>
              </a:rPr>
              <a:t>(Employers) of Armenia</a:t>
            </a:r>
          </a:p>
          <a:p>
            <a:pPr>
              <a:buFont typeface="Wingdings" pitchFamily="2" charset="2"/>
              <a:buChar char="Ø"/>
            </a:pPr>
            <a:r>
              <a:rPr lang="en-US" sz="1200" dirty="0" smtClean="0">
                <a:solidFill>
                  <a:schemeClr val="accent2"/>
                </a:solidFill>
                <a:latin typeface="+mj-lt"/>
              </a:rPr>
              <a:t>Armenian National Student`s Association  </a:t>
            </a:r>
          </a:p>
          <a:p>
            <a:pPr algn="l">
              <a:buFont typeface="Wingdings" pitchFamily="2" charset="2"/>
              <a:buChar char="Ø"/>
            </a:pPr>
            <a:endParaRPr kumimoji="0" lang="it-IT" sz="1100" b="1" i="0" u="none" strike="noStrike" cap="none" normalizeH="0" baseline="0" dirty="0" smtClean="0">
              <a:ln>
                <a:noFill/>
              </a:ln>
              <a:solidFill>
                <a:schemeClr val="accent2"/>
              </a:solidFill>
              <a:effectLst/>
              <a:latin typeface="+mj-lt"/>
            </a:endParaRPr>
          </a:p>
        </p:txBody>
      </p:sp>
      <p:sp>
        <p:nvSpPr>
          <p:cNvPr id="25" name="Fumetto 1 24"/>
          <p:cNvSpPr/>
          <p:nvPr/>
        </p:nvSpPr>
        <p:spPr bwMode="auto">
          <a:xfrm rot="10800000">
            <a:off x="1197489" y="5588068"/>
            <a:ext cx="4086891" cy="1028703"/>
          </a:xfrm>
          <a:prstGeom prst="wedgeRectCallout">
            <a:avLst>
              <a:gd name="adj1" fmla="val 19162"/>
              <a:gd name="adj2" fmla="val 107118"/>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26" name="CasellaDiTesto 25"/>
          <p:cNvSpPr txBox="1"/>
          <p:nvPr/>
        </p:nvSpPr>
        <p:spPr>
          <a:xfrm>
            <a:off x="1222080" y="5610446"/>
            <a:ext cx="4360013" cy="861774"/>
          </a:xfrm>
          <a:prstGeom prst="rect">
            <a:avLst/>
          </a:prstGeom>
          <a:noFill/>
        </p:spPr>
        <p:txBody>
          <a:bodyPr wrap="square" rtlCol="0">
            <a:spAutoFit/>
          </a:bodyPr>
          <a:lstStyle/>
          <a:p>
            <a:pPr algn="l">
              <a:buFont typeface="Wingdings" pitchFamily="2" charset="2"/>
              <a:buChar char="Ø"/>
            </a:pPr>
            <a:r>
              <a:rPr lang="it-IT" sz="1400" dirty="0" smtClean="0">
                <a:latin typeface="Century Gothic" pitchFamily="34" charset="0"/>
                <a:cs typeface="Aharoni" pitchFamily="2" charset="-79"/>
              </a:rPr>
              <a:t> </a:t>
            </a:r>
            <a:r>
              <a:rPr lang="it-IT" sz="1200" dirty="0" err="1" smtClean="0">
                <a:solidFill>
                  <a:schemeClr val="accent6"/>
                </a:solidFill>
                <a:latin typeface="+mj-lt"/>
                <a:cs typeface="Aharoni" pitchFamily="2" charset="-79"/>
              </a:rPr>
              <a:t>AlmaLaurea</a:t>
            </a:r>
            <a:r>
              <a:rPr lang="it-IT" sz="1200" dirty="0" smtClean="0">
                <a:solidFill>
                  <a:schemeClr val="accent6"/>
                </a:solidFill>
                <a:latin typeface="+mj-lt"/>
                <a:cs typeface="Aharoni" pitchFamily="2" charset="-79"/>
              </a:rPr>
              <a:t> (</a:t>
            </a:r>
            <a:r>
              <a:rPr lang="it-IT" sz="1200" dirty="0" err="1" smtClean="0">
                <a:solidFill>
                  <a:schemeClr val="accent6"/>
                </a:solidFill>
                <a:latin typeface="+mj-lt"/>
                <a:cs typeface="Aharoni" pitchFamily="2" charset="-79"/>
              </a:rPr>
              <a:t>Coordinator</a:t>
            </a:r>
            <a:r>
              <a:rPr lang="it-IT" sz="1200" dirty="0" smtClean="0">
                <a:solidFill>
                  <a:schemeClr val="accent6"/>
                </a:solidFill>
                <a:latin typeface="+mj-lt"/>
                <a:cs typeface="Aharoni" pitchFamily="2" charset="-79"/>
              </a:rPr>
              <a:t>)  </a:t>
            </a:r>
          </a:p>
          <a:p>
            <a:pPr algn="l">
              <a:buFont typeface="Wingdings" pitchFamily="2" charset="2"/>
              <a:buChar char="Ø"/>
            </a:pPr>
            <a:r>
              <a:rPr lang="it-IT" sz="1200" dirty="0" smtClean="0">
                <a:solidFill>
                  <a:schemeClr val="accent6"/>
                </a:solidFill>
                <a:latin typeface="+mj-lt"/>
                <a:cs typeface="Aharoni" pitchFamily="2" charset="-79"/>
              </a:rPr>
              <a:t> </a:t>
            </a:r>
            <a:r>
              <a:rPr lang="it-IT" sz="1200" dirty="0" err="1" smtClean="0">
                <a:solidFill>
                  <a:schemeClr val="accent6"/>
                </a:solidFill>
                <a:latin typeface="+mj-lt"/>
                <a:cs typeface="Aharoni" pitchFamily="2" charset="-79"/>
              </a:rPr>
              <a:t>Universidade</a:t>
            </a:r>
            <a:r>
              <a:rPr lang="it-IT" sz="1200" dirty="0" smtClean="0">
                <a:solidFill>
                  <a:schemeClr val="accent6"/>
                </a:solidFill>
                <a:latin typeface="+mj-lt"/>
                <a:cs typeface="Aharoni" pitchFamily="2" charset="-79"/>
              </a:rPr>
              <a:t> do </a:t>
            </a:r>
            <a:r>
              <a:rPr lang="it-IT" sz="1200" dirty="0" err="1" smtClean="0">
                <a:solidFill>
                  <a:schemeClr val="accent6"/>
                </a:solidFill>
                <a:latin typeface="+mj-lt"/>
                <a:cs typeface="Aharoni" pitchFamily="2" charset="-79"/>
              </a:rPr>
              <a:t>Minho-Braga</a:t>
            </a:r>
            <a:endParaRPr lang="it-IT" sz="1200" dirty="0" smtClean="0">
              <a:solidFill>
                <a:schemeClr val="accent6"/>
              </a:solidFill>
              <a:latin typeface="+mj-lt"/>
              <a:cs typeface="Aharoni" pitchFamily="2" charset="-79"/>
            </a:endParaRPr>
          </a:p>
          <a:p>
            <a:pPr algn="l">
              <a:buFont typeface="Wingdings" pitchFamily="2" charset="2"/>
              <a:buChar char="Ø"/>
            </a:pPr>
            <a:r>
              <a:rPr lang="it-IT" sz="1200" dirty="0" smtClean="0">
                <a:solidFill>
                  <a:schemeClr val="accent6"/>
                </a:solidFill>
                <a:latin typeface="+mj-lt"/>
                <a:cs typeface="Aharoni" pitchFamily="2" charset="-79"/>
              </a:rPr>
              <a:t> </a:t>
            </a:r>
            <a:r>
              <a:rPr lang="it-IT" sz="1200" dirty="0" err="1" smtClean="0">
                <a:solidFill>
                  <a:schemeClr val="accent6"/>
                </a:solidFill>
                <a:latin typeface="+mj-lt"/>
                <a:cs typeface="Aharoni" pitchFamily="2" charset="-79"/>
              </a:rPr>
              <a:t>Universidad</a:t>
            </a:r>
            <a:r>
              <a:rPr lang="it-IT" sz="1200" dirty="0" smtClean="0">
                <a:solidFill>
                  <a:schemeClr val="accent6"/>
                </a:solidFill>
                <a:latin typeface="+mj-lt"/>
                <a:cs typeface="Aharoni" pitchFamily="2" charset="-79"/>
              </a:rPr>
              <a:t> de </a:t>
            </a:r>
            <a:r>
              <a:rPr lang="it-IT" sz="1200" dirty="0" err="1" smtClean="0">
                <a:solidFill>
                  <a:schemeClr val="accent6"/>
                </a:solidFill>
                <a:latin typeface="+mj-lt"/>
                <a:cs typeface="Aharoni" pitchFamily="2" charset="-79"/>
              </a:rPr>
              <a:t>Huelva</a:t>
            </a:r>
            <a:endParaRPr lang="it-IT" sz="1200" dirty="0" smtClean="0">
              <a:solidFill>
                <a:schemeClr val="accent6"/>
              </a:solidFill>
              <a:latin typeface="+mj-lt"/>
              <a:cs typeface="Aharoni" pitchFamily="2" charset="-79"/>
            </a:endParaRPr>
          </a:p>
          <a:p>
            <a:pPr algn="l">
              <a:buFont typeface="Wingdings" pitchFamily="2" charset="2"/>
              <a:buChar char="Ø"/>
            </a:pPr>
            <a:r>
              <a:rPr lang="es-ES" sz="1200" dirty="0" smtClean="0">
                <a:solidFill>
                  <a:schemeClr val="accent6"/>
                </a:solidFill>
                <a:latin typeface="+mj-lt"/>
                <a:cs typeface="Aharoni" pitchFamily="2" charset="-79"/>
              </a:rPr>
              <a:t> Universidad de Las Palmas de Gran Canaria</a:t>
            </a:r>
            <a:endParaRPr lang="it-IT" sz="1200" dirty="0" smtClean="0">
              <a:solidFill>
                <a:schemeClr val="accent6"/>
              </a:solidFill>
              <a:latin typeface="+mj-lt"/>
              <a:cs typeface="Aharoni" pitchFamily="2" charset="-79"/>
            </a:endParaRPr>
          </a:p>
        </p:txBody>
      </p:sp>
      <p:sp>
        <p:nvSpPr>
          <p:cNvPr id="20" name="Titolo 19"/>
          <p:cNvSpPr>
            <a:spLocks noGrp="1"/>
          </p:cNvSpPr>
          <p:nvPr>
            <p:ph type="title"/>
          </p:nvPr>
        </p:nvSpPr>
        <p:spPr/>
        <p:txBody>
          <a:bodyPr/>
          <a:lstStyle/>
          <a:p>
            <a:r>
              <a:rPr lang="it-IT" dirty="0" smtClean="0">
                <a:effectLst/>
              </a:rPr>
              <a:t>HEN-GEAR Project’s partnership</a:t>
            </a:r>
            <a:endParaRPr lang="it-IT" dirty="0">
              <a:effectLst/>
            </a:endParaRPr>
          </a:p>
        </p:txBody>
      </p:sp>
    </p:spTree>
  </p:cSld>
  <p:clrMapOvr>
    <a:masterClrMapping/>
  </p:clrMapOvr>
  <p:transition spd="med">
    <p:split/>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3"/>
          <p:cNvSpPr>
            <a:spLocks noGrp="1"/>
          </p:cNvSpPr>
          <p:nvPr>
            <p:ph idx="1"/>
          </p:nvPr>
        </p:nvSpPr>
        <p:spPr>
          <a:xfrm>
            <a:off x="101600" y="1168772"/>
            <a:ext cx="8940800" cy="5428580"/>
          </a:xfrm>
        </p:spPr>
        <p:txBody>
          <a:bodyPr/>
          <a:lstStyle/>
          <a:p>
            <a:r>
              <a:rPr lang="en-US" dirty="0" smtClean="0"/>
              <a:t>The aim of the project: </a:t>
            </a:r>
          </a:p>
          <a:p>
            <a:pPr>
              <a:buNone/>
            </a:pPr>
            <a:endParaRPr lang="en-US" dirty="0" smtClean="0"/>
          </a:p>
          <a:p>
            <a:pPr lvl="1"/>
            <a:r>
              <a:rPr lang="en-US" dirty="0" smtClean="0"/>
              <a:t>Build up innovative capacities in Balkan and Italian SMEs through the recruitment and hiring of highly qualified human capital</a:t>
            </a:r>
          </a:p>
          <a:p>
            <a:pPr lvl="1"/>
            <a:r>
              <a:rPr lang="en-US" dirty="0" smtClean="0"/>
              <a:t>foster a close cooperation between associations, enterprises, institutions, research institutes, universities on capital issues like innovative needs, technology transfer, employability of graduates.</a:t>
            </a:r>
          </a:p>
          <a:p>
            <a:pPr lvl="1"/>
            <a:r>
              <a:rPr lang="en-US" dirty="0" smtClean="0"/>
              <a:t>Contribute to the reform and management of study </a:t>
            </a:r>
            <a:r>
              <a:rPr lang="en-US" dirty="0" err="1" smtClean="0"/>
              <a:t>programmes</a:t>
            </a:r>
            <a:r>
              <a:rPr lang="en-US" dirty="0" smtClean="0"/>
              <a:t> helping HE system to track </a:t>
            </a:r>
            <a:r>
              <a:rPr lang="en-US" dirty="0" err="1" smtClean="0"/>
              <a:t>labour</a:t>
            </a:r>
            <a:r>
              <a:rPr lang="en-US" dirty="0" smtClean="0"/>
              <a:t> market’s competences and skills needs </a:t>
            </a:r>
          </a:p>
          <a:p>
            <a:pPr lvl="1"/>
            <a:r>
              <a:rPr lang="en-US" b="1" dirty="0" smtClean="0"/>
              <a:t>Draw and develop an </a:t>
            </a:r>
            <a:r>
              <a:rPr lang="en-US" b="1" dirty="0" err="1" smtClean="0"/>
              <a:t>AlmaLaurea</a:t>
            </a:r>
            <a:r>
              <a:rPr lang="en-US" b="1" dirty="0" smtClean="0"/>
              <a:t>-like graduate database system for project’s participating universities</a:t>
            </a:r>
            <a:r>
              <a:rPr lang="en-US" dirty="0" smtClean="0"/>
              <a:t>. </a:t>
            </a:r>
            <a:endParaRPr lang="it-IT" dirty="0"/>
          </a:p>
        </p:txBody>
      </p:sp>
      <p:sp>
        <p:nvSpPr>
          <p:cNvPr id="2" name="Titolo 1"/>
          <p:cNvSpPr>
            <a:spLocks noGrp="1"/>
          </p:cNvSpPr>
          <p:nvPr>
            <p:ph type="title"/>
          </p:nvPr>
        </p:nvSpPr>
        <p:spPr/>
        <p:txBody>
          <a:bodyPr/>
          <a:lstStyle/>
          <a:p>
            <a:r>
              <a:rPr lang="it-IT" sz="1400" dirty="0" smtClean="0"/>
              <a:t/>
            </a:r>
            <a:br>
              <a:rPr lang="it-IT" sz="1400" dirty="0" smtClean="0"/>
            </a:br>
            <a:r>
              <a:rPr lang="it-IT" sz="1800" dirty="0" smtClean="0">
                <a:effectLst/>
              </a:rPr>
              <a:t>ADRIA-HUB Project in the </a:t>
            </a:r>
            <a:r>
              <a:rPr lang="it-IT" sz="1800" dirty="0" err="1" smtClean="0">
                <a:effectLst/>
              </a:rPr>
              <a:t>framework</a:t>
            </a:r>
            <a:r>
              <a:rPr lang="it-IT" sz="1800" dirty="0" smtClean="0">
                <a:effectLst/>
              </a:rPr>
              <a:t> </a:t>
            </a:r>
            <a:r>
              <a:rPr lang="it-IT" sz="1800" dirty="0" err="1" smtClean="0">
                <a:effectLst/>
              </a:rPr>
              <a:t>of</a:t>
            </a:r>
            <a:r>
              <a:rPr lang="it-IT" sz="1800" dirty="0" smtClean="0">
                <a:effectLst/>
              </a:rPr>
              <a:t> </a:t>
            </a:r>
            <a:r>
              <a:rPr lang="it-IT" sz="1800" dirty="0" err="1" smtClean="0">
                <a:effectLst/>
              </a:rPr>
              <a:t>Adriatic</a:t>
            </a:r>
            <a:r>
              <a:rPr lang="it-IT" sz="1800" dirty="0" smtClean="0">
                <a:effectLst/>
              </a:rPr>
              <a:t> IPA </a:t>
            </a:r>
            <a:r>
              <a:rPr lang="it-IT" sz="1800" dirty="0" err="1" smtClean="0">
                <a:effectLst/>
              </a:rPr>
              <a:t>Programme</a:t>
            </a:r>
            <a:r>
              <a:rPr lang="it-IT" sz="1800" dirty="0" smtClean="0">
                <a:effectLst/>
              </a:rPr>
              <a:t/>
            </a:r>
            <a:br>
              <a:rPr lang="it-IT" sz="1800" dirty="0" smtClean="0">
                <a:effectLst/>
              </a:rPr>
            </a:br>
            <a:endParaRPr lang="it-IT" sz="1800" dirty="0">
              <a:effectLst/>
            </a:endParaRPr>
          </a:p>
        </p:txBody>
      </p:sp>
    </p:spTree>
  </p:cSld>
  <p:clrMapOvr>
    <a:masterClrMapping/>
  </p:clrMapOvr>
  <p:transition spd="med">
    <p:split/>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6" name="Picture 4" descr="Home Page">
            <a:hlinkClick r:id="rId2"/>
          </p:cNvPr>
          <p:cNvPicPr>
            <a:picLocks noChangeAspect="1" noChangeArrowheads="1"/>
          </p:cNvPicPr>
          <p:nvPr/>
        </p:nvPicPr>
        <p:blipFill>
          <a:blip r:embed="rId3" cstate="print"/>
          <a:srcRect/>
          <a:stretch>
            <a:fillRect/>
          </a:stretch>
        </p:blipFill>
        <p:spPr bwMode="auto">
          <a:xfrm>
            <a:off x="77788" y="-617538"/>
            <a:ext cx="3714750" cy="1285876"/>
          </a:xfrm>
          <a:prstGeom prst="rect">
            <a:avLst/>
          </a:prstGeom>
          <a:noFill/>
        </p:spPr>
      </p:pic>
      <p:pic>
        <p:nvPicPr>
          <p:cNvPr id="44038" name="Picture 6" descr="Home Page">
            <a:hlinkClick r:id="rId2"/>
          </p:cNvPr>
          <p:cNvPicPr>
            <a:picLocks noChangeAspect="1" noChangeArrowheads="1"/>
          </p:cNvPicPr>
          <p:nvPr/>
        </p:nvPicPr>
        <p:blipFill>
          <a:blip r:embed="rId3" cstate="print"/>
          <a:srcRect/>
          <a:stretch>
            <a:fillRect/>
          </a:stretch>
        </p:blipFill>
        <p:spPr bwMode="auto">
          <a:xfrm>
            <a:off x="77788" y="-617538"/>
            <a:ext cx="3714750" cy="1285876"/>
          </a:xfrm>
          <a:prstGeom prst="rect">
            <a:avLst/>
          </a:prstGeom>
          <a:noFill/>
        </p:spPr>
      </p:pic>
      <p:sp>
        <p:nvSpPr>
          <p:cNvPr id="44040" name="AutoShape 8" descr="log uae sans lettres"/>
          <p:cNvSpPr>
            <a:spLocks noChangeAspect="1" noChangeArrowheads="1"/>
          </p:cNvSpPr>
          <p:nvPr/>
        </p:nvSpPr>
        <p:spPr bwMode="auto">
          <a:xfrm>
            <a:off x="155575" y="-471488"/>
            <a:ext cx="1190625" cy="9906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44042" name="AutoShape 10" descr="log uae sans lettres"/>
          <p:cNvSpPr>
            <a:spLocks noChangeAspect="1" noChangeArrowheads="1"/>
          </p:cNvSpPr>
          <p:nvPr/>
        </p:nvSpPr>
        <p:spPr bwMode="auto">
          <a:xfrm>
            <a:off x="155575" y="-471488"/>
            <a:ext cx="1190625" cy="9906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45063" name="Rectangle 7"/>
          <p:cNvSpPr>
            <a:spLocks noChangeArrowheads="1"/>
          </p:cNvSpPr>
          <p:nvPr/>
        </p:nvSpPr>
        <p:spPr bwMode="auto">
          <a:xfrm>
            <a:off x="0" y="2581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5064" name="Rectangle 8"/>
          <p:cNvSpPr>
            <a:spLocks noChangeArrowheads="1"/>
          </p:cNvSpPr>
          <p:nvPr/>
        </p:nvSpPr>
        <p:spPr bwMode="auto">
          <a:xfrm>
            <a:off x="0" y="3333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pPr>
            <a:r>
              <a:rPr kumimoji="0" lang="fr-FR"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5065" name="Rectangle 9"/>
          <p:cNvSpPr>
            <a:spLocks noChangeArrowheads="1"/>
          </p:cNvSpPr>
          <p:nvPr/>
        </p:nvSpPr>
        <p:spPr bwMode="auto">
          <a:xfrm>
            <a:off x="0" y="396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269875"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Fumetto 1 22"/>
          <p:cNvSpPr/>
          <p:nvPr/>
        </p:nvSpPr>
        <p:spPr bwMode="auto">
          <a:xfrm>
            <a:off x="0" y="764704"/>
            <a:ext cx="4139952" cy="2520280"/>
          </a:xfrm>
          <a:prstGeom prst="wedgeRectCallout">
            <a:avLst>
              <a:gd name="adj1" fmla="val -1431"/>
              <a:gd name="adj2" fmla="val 63262"/>
            </a:avLst>
          </a:prstGeom>
          <a:solidFill>
            <a:schemeClr val="bg1"/>
          </a:solid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r>
              <a:rPr lang="it-IT" sz="1200" dirty="0" smtClean="0">
                <a:solidFill>
                  <a:schemeClr val="accent2"/>
                </a:solidFill>
                <a:latin typeface="+mj-lt"/>
                <a:cs typeface="Aharoni" pitchFamily="2" charset="-79"/>
              </a:rPr>
              <a:t> </a:t>
            </a:r>
          </a:p>
          <a:p>
            <a:pPr>
              <a:buFont typeface="Wingdings" pitchFamily="2" charset="2"/>
              <a:buChar char="Ø"/>
            </a:pPr>
            <a:r>
              <a:rPr lang="it-IT" sz="1200" b="1" dirty="0" smtClean="0">
                <a:solidFill>
                  <a:schemeClr val="accent2"/>
                </a:solidFill>
                <a:latin typeface="+mj-lt"/>
                <a:cs typeface="Aharoni" pitchFamily="2" charset="-79"/>
              </a:rPr>
              <a:t> </a:t>
            </a:r>
            <a:r>
              <a:rPr lang="it-IT" sz="1200" b="1" dirty="0" err="1" smtClean="0">
                <a:solidFill>
                  <a:schemeClr val="accent2"/>
                </a:solidFill>
                <a:latin typeface="+mj-lt"/>
                <a:cs typeface="Aharoni" pitchFamily="2" charset="-79"/>
              </a:rPr>
              <a:t>University</a:t>
            </a:r>
            <a:r>
              <a:rPr lang="it-IT" sz="1200" b="1" dirty="0" smtClean="0">
                <a:solidFill>
                  <a:schemeClr val="accent2"/>
                </a:solidFill>
                <a:latin typeface="+mj-lt"/>
                <a:cs typeface="Aharoni" pitchFamily="2" charset="-79"/>
              </a:rPr>
              <a:t> </a:t>
            </a:r>
            <a:r>
              <a:rPr lang="it-IT" sz="1200" b="1" dirty="0" err="1" smtClean="0">
                <a:solidFill>
                  <a:schemeClr val="accent2"/>
                </a:solidFill>
                <a:latin typeface="+mj-lt"/>
                <a:cs typeface="Aharoni" pitchFamily="2" charset="-79"/>
              </a:rPr>
              <a:t>of</a:t>
            </a:r>
            <a:r>
              <a:rPr lang="it-IT" sz="1200" b="1" dirty="0" smtClean="0">
                <a:solidFill>
                  <a:schemeClr val="accent2"/>
                </a:solidFill>
                <a:latin typeface="+mj-lt"/>
                <a:cs typeface="Aharoni" pitchFamily="2" charset="-79"/>
              </a:rPr>
              <a:t> Bologna (</a:t>
            </a:r>
            <a:r>
              <a:rPr lang="it-IT" sz="1200" b="1" dirty="0" err="1" smtClean="0">
                <a:solidFill>
                  <a:schemeClr val="accent2"/>
                </a:solidFill>
                <a:latin typeface="+mj-lt"/>
                <a:cs typeface="Aharoni" pitchFamily="2" charset="-79"/>
              </a:rPr>
              <a:t>Coordinator</a:t>
            </a:r>
            <a:r>
              <a:rPr lang="it-IT" sz="1200" b="1" dirty="0" smtClean="0">
                <a:solidFill>
                  <a:schemeClr val="accent2"/>
                </a:solidFill>
                <a:latin typeface="+mj-lt"/>
                <a:cs typeface="Aharoni" pitchFamily="2" charset="-79"/>
              </a:rPr>
              <a:t>)</a:t>
            </a:r>
          </a:p>
          <a:p>
            <a:pPr>
              <a:buFont typeface="Wingdings" pitchFamily="2" charset="2"/>
              <a:buChar char="Ø"/>
            </a:pP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AlmaLaurea</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Consortium</a:t>
            </a:r>
            <a:endParaRPr lang="it-IT" sz="1200" dirty="0" smtClean="0">
              <a:solidFill>
                <a:schemeClr val="accent2"/>
              </a:solidFill>
              <a:latin typeface="+mj-lt"/>
              <a:cs typeface="Aharoni" pitchFamily="2" charset="-79"/>
            </a:endParaRPr>
          </a:p>
          <a:p>
            <a:pPr>
              <a:buFont typeface="Wingdings" pitchFamily="2" charset="2"/>
              <a:buChar char="Ø"/>
            </a:pPr>
            <a:r>
              <a:rPr lang="it-IT" sz="1200" dirty="0" smtClean="0">
                <a:solidFill>
                  <a:schemeClr val="accent2"/>
                </a:solidFill>
                <a:latin typeface="+mj-lt"/>
                <a:cs typeface="Aharoni" pitchFamily="2" charset="-79"/>
              </a:rPr>
              <a:t> National </a:t>
            </a:r>
            <a:r>
              <a:rPr lang="it-IT" sz="1200" dirty="0" err="1" smtClean="0">
                <a:solidFill>
                  <a:schemeClr val="accent2"/>
                </a:solidFill>
                <a:latin typeface="+mj-lt"/>
                <a:cs typeface="Aharoni" pitchFamily="2" charset="-79"/>
              </a:rPr>
              <a:t>Confeeration</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of</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Craftmanship</a:t>
            </a:r>
            <a:r>
              <a:rPr lang="it-IT" sz="1200" dirty="0" smtClean="0">
                <a:solidFill>
                  <a:schemeClr val="accent2"/>
                </a:solidFill>
                <a:latin typeface="+mj-lt"/>
                <a:cs typeface="Aharoni" pitchFamily="2" charset="-79"/>
              </a:rPr>
              <a:t> - CNA</a:t>
            </a:r>
          </a:p>
          <a:p>
            <a:pPr>
              <a:buFont typeface="Wingdings" pitchFamily="2" charset="2"/>
              <a:buChar char="Ø"/>
            </a:pPr>
            <a:r>
              <a:rPr lang="it-IT" sz="1200" dirty="0" err="1" smtClean="0">
                <a:solidFill>
                  <a:schemeClr val="accent2"/>
                </a:solidFill>
                <a:latin typeface="+mj-lt"/>
                <a:cs typeface="Aharoni" pitchFamily="2" charset="-79"/>
              </a:rPr>
              <a:t>Innovatione</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Research</a:t>
            </a:r>
            <a:r>
              <a:rPr lang="it-IT" sz="1200" dirty="0" smtClean="0">
                <a:solidFill>
                  <a:schemeClr val="accent2"/>
                </a:solidFill>
                <a:latin typeface="+mj-lt"/>
                <a:cs typeface="Aharoni" pitchFamily="2" charset="-79"/>
              </a:rPr>
              <a:t> and </a:t>
            </a:r>
            <a:r>
              <a:rPr lang="it-IT" sz="1200" dirty="0" err="1" smtClean="0">
                <a:solidFill>
                  <a:schemeClr val="accent2"/>
                </a:solidFill>
                <a:latin typeface="+mj-lt"/>
                <a:cs typeface="Aharoni" pitchFamily="2" charset="-79"/>
              </a:rPr>
              <a:t>Technolgy</a:t>
            </a:r>
            <a:r>
              <a:rPr lang="it-IT" sz="1200" dirty="0" smtClean="0">
                <a:solidFill>
                  <a:schemeClr val="accent2"/>
                </a:solidFill>
                <a:latin typeface="+mj-lt"/>
                <a:cs typeface="Aharoni" pitchFamily="2" charset="-79"/>
              </a:rPr>
              <a:t> transfer center – Friuli V.G. </a:t>
            </a:r>
            <a:r>
              <a:rPr lang="it-IT" sz="1200" dirty="0" err="1" smtClean="0">
                <a:solidFill>
                  <a:schemeClr val="accent2"/>
                </a:solidFill>
                <a:latin typeface="+mj-lt"/>
                <a:cs typeface="Aharoni" pitchFamily="2" charset="-79"/>
              </a:rPr>
              <a:t>Region</a:t>
            </a:r>
            <a:endParaRPr lang="it-IT" sz="1200" dirty="0" smtClean="0">
              <a:solidFill>
                <a:schemeClr val="accent2"/>
              </a:solidFill>
              <a:latin typeface="+mj-lt"/>
              <a:cs typeface="Aharoni" pitchFamily="2" charset="-79"/>
            </a:endParaRPr>
          </a:p>
          <a:p>
            <a:pPr>
              <a:buFont typeface="Wingdings" pitchFamily="2" charset="2"/>
              <a:buChar char="Ø"/>
            </a:pPr>
            <a:r>
              <a:rPr lang="it-IT" sz="1200" dirty="0" smtClean="0">
                <a:solidFill>
                  <a:schemeClr val="accent2"/>
                </a:solidFill>
                <a:latin typeface="+mj-lt"/>
                <a:cs typeface="Aharoni" pitchFamily="2" charset="-79"/>
              </a:rPr>
              <a:t>Sintesi </a:t>
            </a:r>
            <a:r>
              <a:rPr lang="it-IT" sz="1200" dirty="0" err="1" smtClean="0">
                <a:solidFill>
                  <a:schemeClr val="accent2"/>
                </a:solidFill>
                <a:latin typeface="+mj-lt"/>
                <a:cs typeface="Aharoni" pitchFamily="2" charset="-79"/>
              </a:rPr>
              <a:t>Development</a:t>
            </a:r>
            <a:r>
              <a:rPr lang="it-IT" sz="1200" dirty="0" smtClean="0">
                <a:solidFill>
                  <a:schemeClr val="accent2"/>
                </a:solidFill>
                <a:latin typeface="+mj-lt"/>
                <a:cs typeface="Aharoni" pitchFamily="2" charset="-79"/>
              </a:rPr>
              <a:t> Bari</a:t>
            </a:r>
          </a:p>
          <a:p>
            <a:pPr>
              <a:buFont typeface="Wingdings" pitchFamily="2" charset="2"/>
              <a:buChar char="Ø"/>
            </a:pPr>
            <a:r>
              <a:rPr lang="it-IT" sz="1200" dirty="0" smtClean="0">
                <a:solidFill>
                  <a:schemeClr val="accent2"/>
                </a:solidFill>
                <a:latin typeface="+mj-lt"/>
                <a:cs typeface="Aharoni" pitchFamily="2" charset="-79"/>
              </a:rPr>
              <a:t>Veneto ‘s </a:t>
            </a:r>
            <a:r>
              <a:rPr lang="it-IT" sz="1200" dirty="0" err="1" smtClean="0">
                <a:solidFill>
                  <a:schemeClr val="accent2"/>
                </a:solidFill>
                <a:latin typeface="+mj-lt"/>
                <a:cs typeface="Aharoni" pitchFamily="2" charset="-79"/>
              </a:rPr>
              <a:t>District</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of</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Environment</a:t>
            </a:r>
            <a:r>
              <a:rPr lang="it-IT" sz="1200" dirty="0" smtClean="0">
                <a:solidFill>
                  <a:schemeClr val="accent2"/>
                </a:solidFill>
                <a:latin typeface="+mj-lt"/>
                <a:cs typeface="Aharoni" pitchFamily="2" charset="-79"/>
              </a:rPr>
              <a:t> al and Cultural Heritage </a:t>
            </a:r>
          </a:p>
          <a:p>
            <a:pPr>
              <a:buFont typeface="Wingdings" pitchFamily="2" charset="2"/>
              <a:buChar char="Ø"/>
            </a:pPr>
            <a:r>
              <a:rPr lang="it-IT" sz="1200" dirty="0" err="1" smtClean="0">
                <a:solidFill>
                  <a:schemeClr val="accent2"/>
                </a:solidFill>
                <a:latin typeface="+mj-lt"/>
                <a:cs typeface="Aharoni" pitchFamily="2" charset="-79"/>
              </a:rPr>
              <a:t>Italian</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Consortium</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of</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Tools</a:t>
            </a:r>
            <a:r>
              <a:rPr lang="it-IT" sz="1200" dirty="0" smtClean="0">
                <a:solidFill>
                  <a:schemeClr val="accent2"/>
                </a:solidFill>
                <a:latin typeface="+mj-lt"/>
                <a:cs typeface="Aharoni" pitchFamily="2" charset="-79"/>
              </a:rPr>
              <a:t> </a:t>
            </a:r>
            <a:r>
              <a:rPr lang="it-IT" sz="1200" dirty="0" err="1" smtClean="0">
                <a:solidFill>
                  <a:schemeClr val="accent2"/>
                </a:solidFill>
                <a:latin typeface="+mj-lt"/>
                <a:cs typeface="Aharoni" pitchFamily="2" charset="-79"/>
              </a:rPr>
              <a:t>Producers</a:t>
            </a:r>
            <a:r>
              <a:rPr lang="it-IT" sz="1200" dirty="0" smtClean="0">
                <a:solidFill>
                  <a:schemeClr val="accent2"/>
                </a:solidFill>
                <a:latin typeface="+mj-lt"/>
                <a:cs typeface="Aharoni" pitchFamily="2" charset="-79"/>
              </a:rPr>
              <a:t> – UTECO</a:t>
            </a:r>
          </a:p>
          <a:p>
            <a:pPr>
              <a:buFont typeface="Wingdings" pitchFamily="2" charset="2"/>
              <a:buChar char="Ø"/>
            </a:pPr>
            <a:r>
              <a:rPr lang="it-IT" sz="1200" dirty="0" smtClean="0">
                <a:solidFill>
                  <a:schemeClr val="accent2"/>
                </a:solidFill>
                <a:latin typeface="+mj-lt"/>
                <a:cs typeface="Aharoni" pitchFamily="2" charset="-79"/>
              </a:rPr>
              <a:t> </a:t>
            </a:r>
            <a:r>
              <a:rPr lang="it-IT" sz="1200" dirty="0" smtClean="0">
                <a:solidFill>
                  <a:srgbClr val="FF0000"/>
                </a:solidFill>
                <a:latin typeface="+mj-lt"/>
                <a:cs typeface="Aharoni" pitchFamily="2" charset="-79"/>
              </a:rPr>
              <a:t>SCM </a:t>
            </a:r>
            <a:r>
              <a:rPr lang="it-IT" sz="1200" dirty="0" err="1" smtClean="0">
                <a:solidFill>
                  <a:srgbClr val="FF0000"/>
                </a:solidFill>
                <a:latin typeface="+mj-lt"/>
                <a:cs typeface="Aharoni" pitchFamily="2" charset="-79"/>
              </a:rPr>
              <a:t>group</a:t>
            </a:r>
            <a:r>
              <a:rPr lang="it-IT" sz="1200" dirty="0" smtClean="0">
                <a:solidFill>
                  <a:srgbClr val="FF0000"/>
                </a:solidFill>
                <a:latin typeface="+mj-lt"/>
                <a:cs typeface="Aharoni" pitchFamily="2" charset="-79"/>
              </a:rPr>
              <a:t>, Rimini</a:t>
            </a:r>
          </a:p>
          <a:p>
            <a:pPr>
              <a:buFont typeface="Wingdings" pitchFamily="2" charset="2"/>
              <a:buChar char="Ø"/>
            </a:pPr>
            <a:r>
              <a:rPr lang="it-IT" sz="1200" dirty="0" smtClean="0">
                <a:solidFill>
                  <a:srgbClr val="FF0000"/>
                </a:solidFill>
                <a:latin typeface="+mj-lt"/>
                <a:cs typeface="Aharoni" pitchFamily="2" charset="-79"/>
              </a:rPr>
              <a:t> </a:t>
            </a:r>
            <a:r>
              <a:rPr lang="it-IT" sz="1200" dirty="0" err="1" smtClean="0">
                <a:solidFill>
                  <a:srgbClr val="FF0000"/>
                </a:solidFill>
                <a:latin typeface="+mj-lt"/>
                <a:cs typeface="Aharoni" pitchFamily="2" charset="-79"/>
              </a:rPr>
              <a:t>Wirutex</a:t>
            </a:r>
            <a:r>
              <a:rPr lang="it-IT" sz="1200" dirty="0" smtClean="0">
                <a:solidFill>
                  <a:srgbClr val="FF0000"/>
                </a:solidFill>
                <a:latin typeface="+mj-lt"/>
                <a:cs typeface="Aharoni" pitchFamily="2" charset="-79"/>
              </a:rPr>
              <a:t>, Pesaro</a:t>
            </a:r>
          </a:p>
          <a:p>
            <a:pPr>
              <a:buFont typeface="Wingdings" pitchFamily="2" charset="2"/>
              <a:buChar char="Ø"/>
            </a:pPr>
            <a:r>
              <a:rPr lang="it-IT" sz="1200" dirty="0" smtClean="0">
                <a:solidFill>
                  <a:srgbClr val="FF0000"/>
                </a:solidFill>
                <a:latin typeface="+mj-lt"/>
                <a:cs typeface="Aharoni" pitchFamily="2" charset="-79"/>
              </a:rPr>
              <a:t> Confindustria Rimini</a:t>
            </a:r>
          </a:p>
          <a:p>
            <a:pPr>
              <a:buFont typeface="Wingdings" pitchFamily="2" charset="2"/>
              <a:buChar char="Ø"/>
            </a:pPr>
            <a:endParaRPr lang="it-IT" sz="1200" dirty="0" smtClean="0">
              <a:solidFill>
                <a:schemeClr val="accent2"/>
              </a:solidFill>
              <a:latin typeface="+mj-lt"/>
              <a:cs typeface="Aharoni" pitchFamily="2" charset="-79"/>
            </a:endParaRPr>
          </a:p>
          <a:p>
            <a:pPr>
              <a:buFont typeface="Wingdings" pitchFamily="2" charset="2"/>
              <a:buChar char="Ø"/>
            </a:pPr>
            <a:endParaRPr lang="it-IT" sz="1200" dirty="0" smtClean="0">
              <a:solidFill>
                <a:schemeClr val="accent2"/>
              </a:solidFill>
              <a:latin typeface="+mj-lt"/>
              <a:cs typeface="Aharoni" pitchFamily="2" charset="-79"/>
            </a:endParaRPr>
          </a:p>
        </p:txBody>
      </p:sp>
      <p:sp>
        <p:nvSpPr>
          <p:cNvPr id="24" name="Fumetto 1 23"/>
          <p:cNvSpPr/>
          <p:nvPr/>
        </p:nvSpPr>
        <p:spPr bwMode="auto">
          <a:xfrm>
            <a:off x="6012160" y="4452852"/>
            <a:ext cx="3040912" cy="704340"/>
          </a:xfrm>
          <a:prstGeom prst="wedgeRectCallout">
            <a:avLst>
              <a:gd name="adj1" fmla="val -35982"/>
              <a:gd name="adj2" fmla="val -99572"/>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buFont typeface="Wingdings" pitchFamily="2" charset="2"/>
              <a:buChar char="Ø"/>
            </a:pPr>
            <a:r>
              <a:rPr lang="en-US" sz="1200" dirty="0" smtClean="0">
                <a:solidFill>
                  <a:schemeClr val="accent2"/>
                </a:solidFill>
                <a:latin typeface="+mj-lt"/>
              </a:rPr>
              <a:t> University of Baja Luka </a:t>
            </a:r>
          </a:p>
          <a:p>
            <a:pPr>
              <a:buFont typeface="Wingdings" pitchFamily="2" charset="2"/>
              <a:buChar char="Ø"/>
            </a:pPr>
            <a:r>
              <a:rPr lang="en-US" sz="1200" dirty="0" smtClean="0">
                <a:solidFill>
                  <a:schemeClr val="accent2"/>
                </a:solidFill>
                <a:latin typeface="+mj-lt"/>
              </a:rPr>
              <a:t> Chamber of Commerce of </a:t>
            </a:r>
            <a:r>
              <a:rPr lang="en-US" sz="1200" dirty="0" err="1" smtClean="0">
                <a:solidFill>
                  <a:schemeClr val="accent2"/>
                </a:solidFill>
                <a:latin typeface="+mj-lt"/>
              </a:rPr>
              <a:t>Banja</a:t>
            </a:r>
            <a:r>
              <a:rPr lang="en-US" sz="1200" dirty="0" smtClean="0">
                <a:solidFill>
                  <a:schemeClr val="accent2"/>
                </a:solidFill>
                <a:latin typeface="+mj-lt"/>
              </a:rPr>
              <a:t> Luka </a:t>
            </a:r>
          </a:p>
          <a:p>
            <a:pPr algn="l">
              <a:buFont typeface="Wingdings" pitchFamily="2" charset="2"/>
              <a:buChar char="Ø"/>
            </a:pPr>
            <a:endParaRPr kumimoji="0" lang="it-IT" sz="1100" b="1" i="0" u="none" strike="noStrike" cap="none" normalizeH="0" baseline="0" dirty="0" smtClean="0">
              <a:ln>
                <a:noFill/>
              </a:ln>
              <a:solidFill>
                <a:schemeClr val="accent2"/>
              </a:solidFill>
              <a:effectLst/>
              <a:latin typeface="+mj-lt"/>
            </a:endParaRPr>
          </a:p>
        </p:txBody>
      </p:sp>
      <p:sp>
        <p:nvSpPr>
          <p:cNvPr id="20" name="Titolo 19"/>
          <p:cNvSpPr>
            <a:spLocks noGrp="1"/>
          </p:cNvSpPr>
          <p:nvPr>
            <p:ph type="title"/>
          </p:nvPr>
        </p:nvSpPr>
        <p:spPr/>
        <p:txBody>
          <a:bodyPr/>
          <a:lstStyle/>
          <a:p>
            <a:r>
              <a:rPr lang="it-IT" dirty="0" err="1" smtClean="0">
                <a:effectLst/>
              </a:rPr>
              <a:t>Adria-Hub</a:t>
            </a:r>
            <a:r>
              <a:rPr lang="it-IT" dirty="0" smtClean="0">
                <a:effectLst/>
              </a:rPr>
              <a:t> Project’s partnership</a:t>
            </a:r>
            <a:endParaRPr lang="it-IT" dirty="0">
              <a:effectLst/>
            </a:endParaRPr>
          </a:p>
        </p:txBody>
      </p:sp>
      <p:grpSp>
        <p:nvGrpSpPr>
          <p:cNvPr id="31" name="Gruppo 30"/>
          <p:cNvGrpSpPr/>
          <p:nvPr/>
        </p:nvGrpSpPr>
        <p:grpSpPr>
          <a:xfrm>
            <a:off x="5004048" y="1049672"/>
            <a:ext cx="4139952" cy="1541378"/>
            <a:chOff x="5076056" y="712803"/>
            <a:chExt cx="4139952" cy="1249049"/>
          </a:xfrm>
        </p:grpSpPr>
        <p:sp>
          <p:nvSpPr>
            <p:cNvPr id="17" name="Fumetto 1 16"/>
            <p:cNvSpPr/>
            <p:nvPr/>
          </p:nvSpPr>
          <p:spPr bwMode="auto">
            <a:xfrm rot="10800000">
              <a:off x="5076056" y="712803"/>
              <a:ext cx="4139952" cy="1052808"/>
            </a:xfrm>
            <a:prstGeom prst="wedgeRectCallout">
              <a:avLst>
                <a:gd name="adj1" fmla="val 47407"/>
                <a:gd name="adj2" fmla="val -98217"/>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29" name="CasellaDiTesto 28"/>
            <p:cNvSpPr txBox="1"/>
            <p:nvPr/>
          </p:nvSpPr>
          <p:spPr>
            <a:xfrm>
              <a:off x="5076056" y="764705"/>
              <a:ext cx="4067944" cy="1197147"/>
            </a:xfrm>
            <a:prstGeom prst="rect">
              <a:avLst/>
            </a:prstGeom>
            <a:noFill/>
          </p:spPr>
          <p:txBody>
            <a:bodyPr wrap="square" rtlCol="0">
              <a:spAutoFit/>
            </a:bodyPr>
            <a:lstStyle/>
            <a:p>
              <a:pPr lvl="0">
                <a:buFont typeface="Wingdings" pitchFamily="2" charset="2"/>
                <a:buChar char="Ø"/>
              </a:pPr>
              <a:r>
                <a:rPr lang="en-US" sz="1200" dirty="0" smtClean="0">
                  <a:solidFill>
                    <a:schemeClr val="accent2"/>
                  </a:solidFill>
                  <a:latin typeface="+mj-lt"/>
                  <a:cs typeface="Aharoni" pitchFamily="2" charset="-79"/>
                </a:rPr>
                <a:t>University of </a:t>
              </a:r>
              <a:r>
                <a:rPr lang="en-US" sz="1200" dirty="0" err="1" smtClean="0">
                  <a:solidFill>
                    <a:schemeClr val="accent2"/>
                  </a:solidFill>
                  <a:latin typeface="+mj-lt"/>
                  <a:cs typeface="Aharoni" pitchFamily="2" charset="-79"/>
                </a:rPr>
                <a:t>Kragujevac</a:t>
              </a:r>
              <a:r>
                <a:rPr lang="en-US" sz="1200" dirty="0" smtClean="0">
                  <a:solidFill>
                    <a:schemeClr val="accent2"/>
                  </a:solidFill>
                  <a:latin typeface="+mj-lt"/>
                  <a:cs typeface="Aharoni" pitchFamily="2" charset="-79"/>
                </a:rPr>
                <a:t> </a:t>
              </a:r>
              <a:endParaRPr lang="it-IT" sz="1200" dirty="0" smtClean="0">
                <a:solidFill>
                  <a:schemeClr val="accent2"/>
                </a:solidFill>
                <a:latin typeface="+mj-lt"/>
                <a:cs typeface="Aharoni" pitchFamily="2" charset="-79"/>
              </a:endParaRPr>
            </a:p>
            <a:p>
              <a:pPr lvl="0">
                <a:buFont typeface="Wingdings" pitchFamily="2" charset="2"/>
                <a:buChar char="Ø"/>
              </a:pPr>
              <a:r>
                <a:rPr lang="en-US" sz="1200" dirty="0" smtClean="0">
                  <a:solidFill>
                    <a:schemeClr val="accent2"/>
                  </a:solidFill>
                  <a:latin typeface="+mj-lt"/>
                  <a:cs typeface="Aharoni" pitchFamily="2" charset="-79"/>
                </a:rPr>
                <a:t>University of </a:t>
              </a:r>
              <a:r>
                <a:rPr lang="en-US" sz="1200" dirty="0" err="1" smtClean="0">
                  <a:solidFill>
                    <a:schemeClr val="accent2"/>
                  </a:solidFill>
                  <a:latin typeface="+mj-lt"/>
                  <a:cs typeface="Aharoni" pitchFamily="2" charset="-79"/>
                </a:rPr>
                <a:t>Kraljevo</a:t>
              </a:r>
              <a:endParaRPr lang="en-US" sz="1200" dirty="0" smtClean="0">
                <a:solidFill>
                  <a:schemeClr val="accent2"/>
                </a:solidFill>
                <a:latin typeface="+mj-lt"/>
                <a:cs typeface="Aharoni" pitchFamily="2" charset="-79"/>
              </a:endParaRPr>
            </a:p>
            <a:p>
              <a:pPr lvl="0">
                <a:buFont typeface="Wingdings" pitchFamily="2" charset="2"/>
                <a:buChar char="Ø"/>
              </a:pPr>
              <a:r>
                <a:rPr lang="it-IT" sz="1200" dirty="0" smtClean="0">
                  <a:solidFill>
                    <a:schemeClr val="accent2"/>
                  </a:solidFill>
                  <a:latin typeface="+mj-lt"/>
                  <a:cs typeface="Aharoni" pitchFamily="2" charset="-79"/>
                </a:rPr>
                <a:t> </a:t>
              </a:r>
              <a:r>
                <a:rPr lang="en-US" sz="1200" dirty="0" smtClean="0">
                  <a:solidFill>
                    <a:schemeClr val="accent2"/>
                  </a:solidFill>
                  <a:latin typeface="+mj-lt"/>
                  <a:cs typeface="Aharoni" pitchFamily="2" charset="-79"/>
                </a:rPr>
                <a:t>University of Arts in Belgrade</a:t>
              </a:r>
            </a:p>
            <a:p>
              <a:pPr lvl="0">
                <a:buFont typeface="Wingdings" pitchFamily="2" charset="2"/>
                <a:buChar char="Ø"/>
              </a:pPr>
              <a:r>
                <a:rPr lang="en-US" sz="1200" dirty="0" smtClean="0">
                  <a:solidFill>
                    <a:schemeClr val="accent2"/>
                  </a:solidFill>
                  <a:latin typeface="+mj-lt"/>
                  <a:cs typeface="Aharoni" pitchFamily="2" charset="-79"/>
                </a:rPr>
                <a:t> </a:t>
              </a:r>
              <a:r>
                <a:rPr lang="en-US" sz="1200" dirty="0" smtClean="0">
                  <a:solidFill>
                    <a:srgbClr val="FF0000"/>
                  </a:solidFill>
                  <a:latin typeface="+mj-lt"/>
                  <a:cs typeface="Aharoni" pitchFamily="2" charset="-79"/>
                </a:rPr>
                <a:t>University of Belgrade</a:t>
              </a:r>
            </a:p>
            <a:p>
              <a:pPr lvl="0">
                <a:buFont typeface="Wingdings" pitchFamily="2" charset="2"/>
                <a:buChar char="Ø"/>
              </a:pPr>
              <a:r>
                <a:rPr lang="en-US" sz="1200" dirty="0" smtClean="0">
                  <a:solidFill>
                    <a:schemeClr val="accent2"/>
                  </a:solidFill>
                  <a:latin typeface="+mj-lt"/>
                  <a:cs typeface="Aharoni" pitchFamily="2" charset="-79"/>
                </a:rPr>
                <a:t> Regional Chamber of Commerce </a:t>
              </a:r>
              <a:r>
                <a:rPr lang="en-US" sz="1200" dirty="0" err="1" smtClean="0">
                  <a:solidFill>
                    <a:schemeClr val="accent2"/>
                  </a:solidFill>
                  <a:latin typeface="+mj-lt"/>
                  <a:cs typeface="Aharoni" pitchFamily="2" charset="-79"/>
                </a:rPr>
                <a:t>Kragujevac</a:t>
              </a:r>
              <a:endParaRPr lang="en-US" sz="1200" dirty="0" smtClean="0">
                <a:solidFill>
                  <a:schemeClr val="accent2"/>
                </a:solidFill>
                <a:latin typeface="+mj-lt"/>
                <a:cs typeface="Aharoni" pitchFamily="2" charset="-79"/>
              </a:endParaRPr>
            </a:p>
            <a:p>
              <a:pPr lvl="0">
                <a:buFont typeface="Wingdings" pitchFamily="2" charset="2"/>
                <a:buChar char="Ø"/>
              </a:pPr>
              <a:r>
                <a:rPr lang="en-US" sz="1200" dirty="0" smtClean="0">
                  <a:solidFill>
                    <a:schemeClr val="accent2"/>
                  </a:solidFill>
                  <a:latin typeface="+mj-lt"/>
                  <a:cs typeface="Aharoni" pitchFamily="2" charset="-79"/>
                </a:rPr>
                <a:t> </a:t>
              </a:r>
              <a:r>
                <a:rPr lang="en-US" sz="1200" dirty="0" smtClean="0">
                  <a:solidFill>
                    <a:srgbClr val="FF0000"/>
                  </a:solidFill>
                  <a:latin typeface="+mj-lt"/>
                  <a:cs typeface="Aharoni" pitchFamily="2" charset="-79"/>
                </a:rPr>
                <a:t>GIR </a:t>
              </a:r>
              <a:r>
                <a:rPr lang="en-US" sz="1200" dirty="0" err="1" smtClean="0">
                  <a:solidFill>
                    <a:srgbClr val="FF0000"/>
                  </a:solidFill>
                  <a:latin typeface="+mj-lt"/>
                  <a:cs typeface="Aharoni" pitchFamily="2" charset="-79"/>
                </a:rPr>
                <a:t>Kraljevo</a:t>
              </a:r>
              <a:endParaRPr lang="it-IT" sz="1200" dirty="0" smtClean="0">
                <a:solidFill>
                  <a:srgbClr val="FF0000"/>
                </a:solidFill>
                <a:latin typeface="+mj-lt"/>
                <a:cs typeface="Aharoni" pitchFamily="2" charset="-79"/>
              </a:endParaRPr>
            </a:p>
            <a:p>
              <a:endParaRPr lang="it-IT" dirty="0"/>
            </a:p>
          </p:txBody>
        </p:sp>
      </p:grpSp>
      <p:grpSp>
        <p:nvGrpSpPr>
          <p:cNvPr id="32" name="Gruppo 31"/>
          <p:cNvGrpSpPr/>
          <p:nvPr/>
        </p:nvGrpSpPr>
        <p:grpSpPr>
          <a:xfrm>
            <a:off x="2195736" y="2492896"/>
            <a:ext cx="4392488" cy="2592288"/>
            <a:chOff x="2195736" y="1988840"/>
            <a:chExt cx="4392488" cy="2592288"/>
          </a:xfrm>
        </p:grpSpPr>
        <p:pic>
          <p:nvPicPr>
            <p:cNvPr id="139266" name="Picture 2" descr="https://www.cia.gov/library/publications/the-world-factbook/graphics/flags/large/it-lgflag.gif"/>
            <p:cNvPicPr>
              <a:picLocks noChangeAspect="1" noChangeArrowheads="1"/>
            </p:cNvPicPr>
            <p:nvPr/>
          </p:nvPicPr>
          <p:blipFill>
            <a:blip r:embed="rId4" cstate="print"/>
            <a:srcRect/>
            <a:stretch>
              <a:fillRect/>
            </a:stretch>
          </p:blipFill>
          <p:spPr bwMode="auto">
            <a:xfrm>
              <a:off x="2195736" y="2636912"/>
              <a:ext cx="1296145" cy="864097"/>
            </a:xfrm>
            <a:prstGeom prst="rect">
              <a:avLst/>
            </a:prstGeom>
            <a:noFill/>
          </p:spPr>
        </p:pic>
        <p:pic>
          <p:nvPicPr>
            <p:cNvPr id="139268" name="Picture 4" descr="http://www.japhila.cz/exponet/pictures/serbia.jpg"/>
            <p:cNvPicPr>
              <a:picLocks noChangeAspect="1" noChangeArrowheads="1"/>
            </p:cNvPicPr>
            <p:nvPr/>
          </p:nvPicPr>
          <p:blipFill>
            <a:blip r:embed="rId5" cstate="print"/>
            <a:srcRect/>
            <a:stretch>
              <a:fillRect/>
            </a:stretch>
          </p:blipFill>
          <p:spPr bwMode="auto">
            <a:xfrm>
              <a:off x="3707904" y="1988840"/>
              <a:ext cx="1290489" cy="860327"/>
            </a:xfrm>
            <a:prstGeom prst="rect">
              <a:avLst/>
            </a:prstGeom>
            <a:noFill/>
            <a:ln w="3175" cmpd="sng">
              <a:solidFill>
                <a:schemeClr val="tx1"/>
              </a:solidFill>
            </a:ln>
          </p:spPr>
        </p:pic>
        <p:pic>
          <p:nvPicPr>
            <p:cNvPr id="139270" name="Picture 6" descr="https://encrypted-tbn3.gstatic.com/images?q=tbn:ANd9GcRobzrASp6oh5som27isZyvSvQuL51jad05LC7uJp-MALiTdX6q3EnViik"/>
            <p:cNvPicPr>
              <a:picLocks noChangeAspect="1" noChangeArrowheads="1"/>
            </p:cNvPicPr>
            <p:nvPr/>
          </p:nvPicPr>
          <p:blipFill>
            <a:blip r:embed="rId6" cstate="print"/>
            <a:srcRect/>
            <a:stretch>
              <a:fillRect/>
            </a:stretch>
          </p:blipFill>
          <p:spPr bwMode="auto">
            <a:xfrm>
              <a:off x="5364088" y="2708920"/>
              <a:ext cx="1224136" cy="828092"/>
            </a:xfrm>
            <a:prstGeom prst="rect">
              <a:avLst/>
            </a:prstGeom>
            <a:noFill/>
          </p:spPr>
        </p:pic>
        <p:pic>
          <p:nvPicPr>
            <p:cNvPr id="139272" name="Picture 8" descr="https://encrypted-tbn2.gstatic.com/images?q=tbn:ANd9GcSIp7BWddQc91z5Fu0iKgzzz421laoT2IoQQWXQeb9iwgf7zjyqOQ"/>
            <p:cNvPicPr>
              <a:picLocks noChangeAspect="1" noChangeArrowheads="1"/>
            </p:cNvPicPr>
            <p:nvPr/>
          </p:nvPicPr>
          <p:blipFill>
            <a:blip r:embed="rId7" cstate="print"/>
            <a:srcRect/>
            <a:stretch>
              <a:fillRect/>
            </a:stretch>
          </p:blipFill>
          <p:spPr bwMode="auto">
            <a:xfrm>
              <a:off x="2699792" y="3718602"/>
              <a:ext cx="1296144" cy="862526"/>
            </a:xfrm>
            <a:prstGeom prst="rect">
              <a:avLst/>
            </a:prstGeom>
            <a:noFill/>
          </p:spPr>
        </p:pic>
        <p:pic>
          <p:nvPicPr>
            <p:cNvPr id="139275" name="Picture 11" descr="https://encrypted-tbn3.gstatic.com/images?q=tbn:ANd9GcRcwmPqIomINHjdW86477xg1fWaAytiu0na4_tJKlmF1LGNd2gdrA"/>
            <p:cNvPicPr>
              <a:picLocks noChangeAspect="1" noChangeArrowheads="1"/>
            </p:cNvPicPr>
            <p:nvPr/>
          </p:nvPicPr>
          <p:blipFill>
            <a:blip r:embed="rId8" cstate="print"/>
            <a:srcRect/>
            <a:stretch>
              <a:fillRect/>
            </a:stretch>
          </p:blipFill>
          <p:spPr bwMode="auto">
            <a:xfrm>
              <a:off x="4427984" y="3705820"/>
              <a:ext cx="1318049" cy="875308"/>
            </a:xfrm>
            <a:prstGeom prst="rect">
              <a:avLst/>
            </a:prstGeom>
            <a:noFill/>
          </p:spPr>
        </p:pic>
      </p:grpSp>
      <p:sp>
        <p:nvSpPr>
          <p:cNvPr id="36" name="Fumetto 1 35"/>
          <p:cNvSpPr/>
          <p:nvPr/>
        </p:nvSpPr>
        <p:spPr bwMode="auto">
          <a:xfrm>
            <a:off x="4572000" y="5517232"/>
            <a:ext cx="3040912" cy="704340"/>
          </a:xfrm>
          <a:prstGeom prst="wedgeRectCallout">
            <a:avLst>
              <a:gd name="adj1" fmla="val -29148"/>
              <a:gd name="adj2" fmla="val -101539"/>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buFont typeface="Wingdings" pitchFamily="2" charset="2"/>
              <a:buChar char="Ø"/>
            </a:pPr>
            <a:r>
              <a:rPr lang="en-US" sz="1200" dirty="0" smtClean="0">
                <a:solidFill>
                  <a:schemeClr val="accent2"/>
                </a:solidFill>
                <a:latin typeface="+mj-lt"/>
              </a:rPr>
              <a:t> University of Rijeka</a:t>
            </a:r>
          </a:p>
          <a:p>
            <a:pPr>
              <a:buFont typeface="Wingdings" pitchFamily="2" charset="2"/>
              <a:buChar char="Ø"/>
            </a:pPr>
            <a:r>
              <a:rPr lang="en-US" sz="1200" dirty="0" smtClean="0">
                <a:solidFill>
                  <a:schemeClr val="accent2"/>
                </a:solidFill>
                <a:latin typeface="+mj-lt"/>
              </a:rPr>
              <a:t> </a:t>
            </a:r>
            <a:r>
              <a:rPr lang="en-US" sz="1200" dirty="0" smtClean="0">
                <a:solidFill>
                  <a:srgbClr val="FF0000"/>
                </a:solidFill>
                <a:latin typeface="+mj-lt"/>
              </a:rPr>
              <a:t>University of Zagreb</a:t>
            </a:r>
          </a:p>
          <a:p>
            <a:pPr>
              <a:buFont typeface="Wingdings" pitchFamily="2" charset="2"/>
              <a:buChar char="Ø"/>
            </a:pPr>
            <a:r>
              <a:rPr lang="en-US" sz="1200" dirty="0" smtClean="0">
                <a:solidFill>
                  <a:schemeClr val="accent2"/>
                </a:solidFill>
                <a:latin typeface="+mj-lt"/>
              </a:rPr>
              <a:t> </a:t>
            </a:r>
            <a:r>
              <a:rPr lang="en-US" sz="1200" dirty="0" smtClean="0">
                <a:solidFill>
                  <a:srgbClr val="FF0000"/>
                </a:solidFill>
                <a:latin typeface="+mj-lt"/>
              </a:rPr>
              <a:t>Croatian Employment Service</a:t>
            </a:r>
          </a:p>
          <a:p>
            <a:endParaRPr kumimoji="0" lang="it-IT" sz="1100" b="1" i="0" u="none" strike="noStrike" cap="none" normalizeH="0" baseline="0" dirty="0" smtClean="0">
              <a:ln>
                <a:noFill/>
              </a:ln>
              <a:solidFill>
                <a:schemeClr val="accent2"/>
              </a:solidFill>
              <a:effectLst/>
              <a:latin typeface="+mj-lt"/>
            </a:endParaRPr>
          </a:p>
        </p:txBody>
      </p:sp>
      <p:sp>
        <p:nvSpPr>
          <p:cNvPr id="37" name="Fumetto 1 36"/>
          <p:cNvSpPr/>
          <p:nvPr/>
        </p:nvSpPr>
        <p:spPr bwMode="auto">
          <a:xfrm>
            <a:off x="755576" y="5589240"/>
            <a:ext cx="3040912" cy="704340"/>
          </a:xfrm>
          <a:prstGeom prst="wedgeRectCallout">
            <a:avLst>
              <a:gd name="adj1" fmla="val 24158"/>
              <a:gd name="adj2" fmla="val -105473"/>
            </a:avLst>
          </a:prstGeom>
          <a:solidFill>
            <a:schemeClr val="bg1"/>
          </a:solid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buFont typeface="Wingdings" pitchFamily="2" charset="2"/>
              <a:buChar char="Ø"/>
            </a:pPr>
            <a:r>
              <a:rPr lang="en-US" sz="1200" dirty="0" smtClean="0">
                <a:solidFill>
                  <a:schemeClr val="accent2"/>
                </a:solidFill>
                <a:latin typeface="+mj-lt"/>
              </a:rPr>
              <a:t> University of </a:t>
            </a:r>
            <a:r>
              <a:rPr lang="en-US" sz="1200" dirty="0" err="1" smtClean="0">
                <a:solidFill>
                  <a:schemeClr val="accent2"/>
                </a:solidFill>
                <a:latin typeface="+mj-lt"/>
              </a:rPr>
              <a:t>Montenengro</a:t>
            </a:r>
            <a:endParaRPr lang="en-US" sz="1200" dirty="0" smtClean="0">
              <a:solidFill>
                <a:schemeClr val="accent2"/>
              </a:solidFill>
              <a:latin typeface="+mj-lt"/>
            </a:endParaRPr>
          </a:p>
          <a:p>
            <a:endParaRPr kumimoji="0" lang="it-IT" sz="1100" b="1" i="0" u="none" strike="noStrike" cap="none" normalizeH="0" baseline="0" dirty="0" smtClean="0">
              <a:ln>
                <a:noFill/>
              </a:ln>
              <a:solidFill>
                <a:schemeClr val="accent2"/>
              </a:solidFill>
              <a:effectLst/>
              <a:latin typeface="+mj-lt"/>
            </a:endParaRPr>
          </a:p>
        </p:txBody>
      </p:sp>
      <p:sp>
        <p:nvSpPr>
          <p:cNvPr id="38" name="CasellaDiTesto 37"/>
          <p:cNvSpPr txBox="1"/>
          <p:nvPr/>
        </p:nvSpPr>
        <p:spPr>
          <a:xfrm>
            <a:off x="5759624" y="6407750"/>
            <a:ext cx="3384376" cy="261610"/>
          </a:xfrm>
          <a:prstGeom prst="rect">
            <a:avLst/>
          </a:prstGeom>
          <a:noFill/>
        </p:spPr>
        <p:txBody>
          <a:bodyPr wrap="square" rtlCol="0">
            <a:spAutoFit/>
          </a:bodyPr>
          <a:lstStyle/>
          <a:p>
            <a:pPr algn="r"/>
            <a:r>
              <a:rPr lang="it-IT" sz="1100" dirty="0" smtClean="0">
                <a:solidFill>
                  <a:srgbClr val="FF0000"/>
                </a:solidFill>
              </a:rPr>
              <a:t>In </a:t>
            </a:r>
            <a:r>
              <a:rPr lang="it-IT" sz="1100" dirty="0" err="1" smtClean="0">
                <a:solidFill>
                  <a:srgbClr val="FF0000"/>
                </a:solidFill>
              </a:rPr>
              <a:t>red</a:t>
            </a:r>
            <a:r>
              <a:rPr lang="it-IT" sz="1100" dirty="0" smtClean="0">
                <a:solidFill>
                  <a:srgbClr val="FF0000"/>
                </a:solidFill>
              </a:rPr>
              <a:t> the </a:t>
            </a:r>
            <a:r>
              <a:rPr lang="it-IT" sz="1100" dirty="0" err="1" smtClean="0">
                <a:solidFill>
                  <a:srgbClr val="FF0000"/>
                </a:solidFill>
              </a:rPr>
              <a:t>associated</a:t>
            </a:r>
            <a:r>
              <a:rPr lang="it-IT" sz="1100" dirty="0" smtClean="0">
                <a:solidFill>
                  <a:srgbClr val="FF0000"/>
                </a:solidFill>
              </a:rPr>
              <a:t> </a:t>
            </a:r>
            <a:r>
              <a:rPr lang="it-IT" sz="1100" dirty="0" err="1" smtClean="0">
                <a:solidFill>
                  <a:srgbClr val="FF0000"/>
                </a:solidFill>
              </a:rPr>
              <a:t>partners</a:t>
            </a:r>
            <a:endParaRPr lang="it-IT" sz="1100" dirty="0">
              <a:solidFill>
                <a:srgbClr val="FF0000"/>
              </a:solidFill>
            </a:endParaRPr>
          </a:p>
        </p:txBody>
      </p:sp>
    </p:spTree>
  </p:cSld>
  <p:clrMapOvr>
    <a:masterClrMapping/>
  </p:clrMapOvr>
  <p:transition spd="med">
    <p:split/>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752600" y="1781175"/>
            <a:ext cx="5619749"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GB" smtClean="0"/>
              <a:t>Thank you  veru much!!</a:t>
            </a:r>
            <a:endParaRPr lang="en-GB"/>
          </a:p>
        </p:txBody>
      </p:sp>
      <p:sp>
        <p:nvSpPr>
          <p:cNvPr id="5" name="Rettangolo 4"/>
          <p:cNvSpPr/>
          <p:nvPr/>
        </p:nvSpPr>
        <p:spPr>
          <a:xfrm>
            <a:off x="476250" y="2773115"/>
            <a:ext cx="8191500" cy="224676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fr-FR" sz="2000" b="0" dirty="0" smtClean="0">
                <a:solidFill>
                  <a:srgbClr val="000099"/>
                </a:solidFill>
                <a:effectLst>
                  <a:outerShdw blurRad="38100" dist="38100" dir="2700000" algn="tl">
                    <a:srgbClr val="C0C0C0"/>
                  </a:outerShdw>
                </a:effectLst>
                <a:latin typeface="Trebuchet MS" pitchFamily="34" charset="0"/>
              </a:rPr>
              <a:t>Prof. Francesco Ferrante</a:t>
            </a:r>
          </a:p>
          <a:p>
            <a:pPr algn="ctr"/>
            <a:r>
              <a:rPr lang="fr-FR" sz="2000" b="0" dirty="0" err="1" smtClean="0">
                <a:solidFill>
                  <a:srgbClr val="000099"/>
                </a:solidFill>
                <a:effectLst>
                  <a:outerShdw blurRad="38100" dist="38100" dir="2700000" algn="tl">
                    <a:srgbClr val="C0C0C0"/>
                  </a:outerShdw>
                </a:effectLst>
                <a:latin typeface="Trebuchet MS" pitchFamily="34" charset="0"/>
              </a:rPr>
              <a:t>University</a:t>
            </a:r>
            <a:r>
              <a:rPr lang="fr-FR" sz="2000" b="0" dirty="0" smtClean="0">
                <a:solidFill>
                  <a:srgbClr val="000099"/>
                </a:solidFill>
                <a:effectLst>
                  <a:outerShdw blurRad="38100" dist="38100" dir="2700000" algn="tl">
                    <a:srgbClr val="C0C0C0"/>
                  </a:outerShdw>
                </a:effectLst>
                <a:latin typeface="Trebuchet MS" pitchFamily="34" charset="0"/>
              </a:rPr>
              <a:t> of Cassino, </a:t>
            </a:r>
            <a:r>
              <a:rPr lang="fr-FR" sz="2000" b="0" dirty="0" err="1" smtClean="0">
                <a:solidFill>
                  <a:srgbClr val="000099"/>
                </a:solidFill>
                <a:effectLst>
                  <a:outerShdw blurRad="38100" dist="38100" dir="2700000" algn="tl">
                    <a:srgbClr val="C0C0C0"/>
                  </a:outerShdw>
                </a:effectLst>
                <a:latin typeface="Trebuchet MS" pitchFamily="34" charset="0"/>
              </a:rPr>
              <a:t>AlmaLaurea</a:t>
            </a:r>
            <a:r>
              <a:rPr lang="fr-FR" sz="2000" b="0" dirty="0" smtClean="0">
                <a:solidFill>
                  <a:srgbClr val="000099"/>
                </a:solidFill>
                <a:effectLst>
                  <a:outerShdw blurRad="38100" dist="38100" dir="2700000" algn="tl">
                    <a:srgbClr val="C0C0C0"/>
                  </a:outerShdw>
                </a:effectLst>
                <a:latin typeface="Trebuchet MS" pitchFamily="34" charset="0"/>
              </a:rPr>
              <a:t> </a:t>
            </a:r>
            <a:r>
              <a:rPr lang="fr-FR" sz="2000" b="0" dirty="0" err="1" smtClean="0">
                <a:solidFill>
                  <a:srgbClr val="000099"/>
                </a:solidFill>
                <a:effectLst>
                  <a:outerShdw blurRad="38100" dist="38100" dir="2700000" algn="tl">
                    <a:srgbClr val="C0C0C0"/>
                  </a:outerShdw>
                </a:effectLst>
                <a:latin typeface="Trebuchet MS" pitchFamily="34" charset="0"/>
              </a:rPr>
              <a:t>Scientific</a:t>
            </a:r>
            <a:r>
              <a:rPr lang="fr-FR" sz="2000" b="0" dirty="0" smtClean="0">
                <a:solidFill>
                  <a:srgbClr val="000099"/>
                </a:solidFill>
                <a:effectLst>
                  <a:outerShdw blurRad="38100" dist="38100" dir="2700000" algn="tl">
                    <a:srgbClr val="C0C0C0"/>
                  </a:outerShdw>
                </a:effectLst>
                <a:latin typeface="Trebuchet MS" pitchFamily="34" charset="0"/>
              </a:rPr>
              <a:t> </a:t>
            </a:r>
            <a:r>
              <a:rPr lang="fr-FR" sz="2000" b="0" dirty="0" err="1" smtClean="0">
                <a:solidFill>
                  <a:srgbClr val="000099"/>
                </a:solidFill>
                <a:effectLst>
                  <a:outerShdw blurRad="38100" dist="38100" dir="2700000" algn="tl">
                    <a:srgbClr val="C0C0C0"/>
                  </a:outerShdw>
                </a:effectLst>
                <a:latin typeface="Trebuchet MS" pitchFamily="34" charset="0"/>
              </a:rPr>
              <a:t>Board</a:t>
            </a:r>
            <a:endParaRPr lang="fr-FR" sz="2000" b="0" dirty="0" smtClean="0">
              <a:solidFill>
                <a:srgbClr val="000099"/>
              </a:solidFill>
              <a:effectLst>
                <a:outerShdw blurRad="38100" dist="38100" dir="2700000" algn="tl">
                  <a:srgbClr val="C0C0C0"/>
                </a:outerShdw>
              </a:effectLst>
              <a:latin typeface="Trebuchet MS" pitchFamily="34" charset="0"/>
            </a:endParaRPr>
          </a:p>
          <a:p>
            <a:pPr algn="ctr"/>
            <a:endParaRPr lang="fr-FR" sz="2000" dirty="0" smtClean="0">
              <a:solidFill>
                <a:srgbClr val="000099"/>
              </a:solidFill>
              <a:effectLst>
                <a:outerShdw blurRad="38100" dist="38100" dir="2700000" algn="tl">
                  <a:srgbClr val="C0C0C0"/>
                </a:outerShdw>
              </a:effectLst>
              <a:latin typeface="Trebuchet MS" pitchFamily="34" charset="0"/>
            </a:endParaRPr>
          </a:p>
          <a:p>
            <a:pPr algn="ctr"/>
            <a:r>
              <a:rPr lang="fr-FR" sz="2000" b="0" dirty="0" err="1" smtClean="0">
                <a:solidFill>
                  <a:srgbClr val="000099"/>
                </a:solidFill>
                <a:effectLst>
                  <a:outerShdw blurRad="38100" dist="38100" dir="2700000" algn="tl">
                    <a:srgbClr val="C0C0C0"/>
                  </a:outerShdw>
                </a:effectLst>
                <a:latin typeface="Trebuchet MS" pitchFamily="34" charset="0"/>
              </a:rPr>
              <a:t>Dott</a:t>
            </a:r>
            <a:r>
              <a:rPr lang="fr-FR" sz="2000" b="0" dirty="0" smtClean="0">
                <a:solidFill>
                  <a:srgbClr val="000099"/>
                </a:solidFill>
                <a:effectLst>
                  <a:outerShdw blurRad="38100" dist="38100" dir="2700000" algn="tl">
                    <a:srgbClr val="C0C0C0"/>
                  </a:outerShdw>
                </a:effectLst>
                <a:latin typeface="Trebuchet MS" pitchFamily="34" charset="0"/>
              </a:rPr>
              <a:t>. Matteo </a:t>
            </a:r>
            <a:r>
              <a:rPr lang="fr-FR" sz="2000" b="0" dirty="0" err="1" smtClean="0">
                <a:solidFill>
                  <a:srgbClr val="000099"/>
                </a:solidFill>
                <a:effectLst>
                  <a:outerShdw blurRad="38100" dist="38100" dir="2700000" algn="tl">
                    <a:srgbClr val="C0C0C0"/>
                  </a:outerShdw>
                </a:effectLst>
                <a:latin typeface="Trebuchet MS" pitchFamily="34" charset="0"/>
              </a:rPr>
              <a:t>Sgarzi</a:t>
            </a:r>
            <a:endParaRPr lang="fr-FR" sz="2000" b="0" dirty="0" smtClean="0">
              <a:solidFill>
                <a:srgbClr val="000099"/>
              </a:solidFill>
              <a:effectLst>
                <a:outerShdw blurRad="38100" dist="38100" dir="2700000" algn="tl">
                  <a:srgbClr val="C0C0C0"/>
                </a:outerShdw>
              </a:effectLst>
              <a:latin typeface="Trebuchet MS" pitchFamily="34" charset="0"/>
            </a:endParaRPr>
          </a:p>
          <a:p>
            <a:pPr algn="ctr"/>
            <a:r>
              <a:rPr lang="fr-FR" sz="2000" dirty="0" smtClean="0">
                <a:solidFill>
                  <a:srgbClr val="000099"/>
                </a:solidFill>
                <a:effectLst>
                  <a:outerShdw blurRad="38100" dist="38100" dir="2700000" algn="tl">
                    <a:srgbClr val="C0C0C0"/>
                  </a:outerShdw>
                </a:effectLst>
                <a:latin typeface="Trebuchet MS" pitchFamily="34" charset="0"/>
              </a:rPr>
              <a:t>International Relations and </a:t>
            </a:r>
            <a:r>
              <a:rPr lang="fr-FR" sz="2000" dirty="0" err="1" smtClean="0">
                <a:solidFill>
                  <a:srgbClr val="000099"/>
                </a:solidFill>
                <a:effectLst>
                  <a:outerShdw blurRad="38100" dist="38100" dir="2700000" algn="tl">
                    <a:srgbClr val="C0C0C0"/>
                  </a:outerShdw>
                </a:effectLst>
                <a:latin typeface="Trebuchet MS" pitchFamily="34" charset="0"/>
              </a:rPr>
              <a:t>Projects</a:t>
            </a:r>
            <a:r>
              <a:rPr lang="fr-FR" sz="2000" dirty="0" smtClean="0">
                <a:solidFill>
                  <a:srgbClr val="000099"/>
                </a:solidFill>
                <a:effectLst>
                  <a:outerShdw blurRad="38100" dist="38100" dir="2700000" algn="tl">
                    <a:srgbClr val="C0C0C0"/>
                  </a:outerShdw>
                </a:effectLst>
                <a:latin typeface="Trebuchet MS" pitchFamily="34" charset="0"/>
              </a:rPr>
              <a:t>, </a:t>
            </a:r>
            <a:r>
              <a:rPr lang="fr-FR" sz="2000" dirty="0" err="1" smtClean="0">
                <a:solidFill>
                  <a:srgbClr val="000099"/>
                </a:solidFill>
                <a:effectLst>
                  <a:outerShdw blurRad="38100" dist="38100" dir="2700000" algn="tl">
                    <a:srgbClr val="C0C0C0"/>
                  </a:outerShdw>
                </a:effectLst>
                <a:latin typeface="Trebuchet MS" pitchFamily="34" charset="0"/>
              </a:rPr>
              <a:t>AlmaLaurea</a:t>
            </a:r>
            <a:r>
              <a:rPr lang="fr-FR" sz="2000" dirty="0" smtClean="0">
                <a:solidFill>
                  <a:srgbClr val="000099"/>
                </a:solidFill>
                <a:effectLst>
                  <a:outerShdw blurRad="38100" dist="38100" dir="2700000" algn="tl">
                    <a:srgbClr val="C0C0C0"/>
                  </a:outerShdw>
                </a:effectLst>
                <a:latin typeface="Trebuchet MS" pitchFamily="34" charset="0"/>
              </a:rPr>
              <a:t> </a:t>
            </a:r>
          </a:p>
          <a:p>
            <a:pPr algn="ctr"/>
            <a:endParaRPr lang="fr-FR" sz="2000" b="0" dirty="0" smtClean="0">
              <a:solidFill>
                <a:srgbClr val="000099"/>
              </a:solidFill>
              <a:effectLst>
                <a:outerShdw blurRad="38100" dist="38100" dir="2700000" algn="tl">
                  <a:srgbClr val="C0C0C0"/>
                </a:outerShdw>
              </a:effectLst>
              <a:latin typeface="Trebuchet MS" pitchFamily="34" charset="0"/>
            </a:endParaRPr>
          </a:p>
          <a:p>
            <a:pPr algn="ctr"/>
            <a:r>
              <a:rPr lang="fr-FR" sz="2000" b="0" dirty="0" smtClean="0">
                <a:solidFill>
                  <a:srgbClr val="000099"/>
                </a:solidFill>
                <a:effectLst>
                  <a:outerShdw blurRad="38100" dist="38100" dir="2700000" algn="tl">
                    <a:srgbClr val="C0C0C0"/>
                  </a:outerShdw>
                </a:effectLst>
                <a:latin typeface="Trebuchet MS" pitchFamily="34" charset="0"/>
              </a:rPr>
              <a:t>international@almalaurea.it </a:t>
            </a:r>
            <a:endParaRPr lang="it-IT" sz="2000" dirty="0"/>
          </a:p>
        </p:txBody>
      </p:sp>
    </p:spTree>
  </p:cSld>
  <p:clrMapOvr>
    <a:masterClrMapping/>
  </p:clrMapOvr>
  <p:transition spd="med">
    <p:spli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The </a:t>
            </a:r>
            <a:r>
              <a:rPr lang="it-IT" dirty="0" err="1" smtClean="0"/>
              <a:t>AlmaLaurea</a:t>
            </a:r>
            <a:r>
              <a:rPr lang="it-IT" dirty="0" smtClean="0"/>
              <a:t> “</a:t>
            </a:r>
            <a:r>
              <a:rPr lang="it-IT" dirty="0" err="1" smtClean="0"/>
              <a:t>uniqueness</a:t>
            </a:r>
            <a:r>
              <a:rPr lang="it-IT" dirty="0" smtClean="0"/>
              <a:t>”</a:t>
            </a:r>
            <a:endParaRPr lang="it-IT"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6</a:t>
            </a:fld>
            <a:endParaRPr lang="it-IT"/>
          </a:p>
        </p:txBody>
      </p:sp>
      <p:sp>
        <p:nvSpPr>
          <p:cNvPr id="7" name="Segnaposto contenuto 2"/>
          <p:cNvSpPr txBox="1">
            <a:spLocks/>
          </p:cNvSpPr>
          <p:nvPr/>
        </p:nvSpPr>
        <p:spPr bwMode="auto">
          <a:xfrm>
            <a:off x="302840" y="1600201"/>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20000"/>
              </a:spcBef>
              <a:spcAft>
                <a:spcPct val="0"/>
              </a:spcAft>
              <a:buClrTx/>
              <a:buSzTx/>
              <a:buFontTx/>
              <a:buNone/>
              <a:tabLst/>
              <a:defRPr/>
            </a:pP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AlmaLaurea</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is</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 </a:t>
            </a:r>
            <a:r>
              <a:rPr kumimoji="0" lang="it-IT" sz="2000" b="0" i="1" u="none" strike="noStrike" kern="0" cap="none" spc="0" normalizeH="0" baseline="0" noProof="0" dirty="0" err="1" smtClean="0">
                <a:ln>
                  <a:noFill/>
                </a:ln>
                <a:solidFill>
                  <a:srgbClr val="000099"/>
                </a:solidFill>
                <a:effectLst/>
                <a:uLnTx/>
                <a:uFillTx/>
                <a:latin typeface="+mn-lt"/>
                <a:ea typeface="+mn-ea"/>
                <a:cs typeface="+mn-cs"/>
              </a:rPr>
              <a:t>bottom-up</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initiative</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unique</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experience</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of</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governance</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in the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international</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context</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whose</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main</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strengths</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are:</a:t>
            </a:r>
          </a:p>
          <a:p>
            <a:pPr marL="0" marR="0" lvl="0" indent="0" algn="just" defTabSz="914400" rtl="0" eaLnBrk="1" fontAlgn="base" latinLnBrk="0" hangingPunct="1">
              <a:lnSpc>
                <a:spcPct val="100000"/>
              </a:lnSpc>
              <a:spcBef>
                <a:spcPct val="20000"/>
              </a:spcBef>
              <a:spcAft>
                <a:spcPct val="0"/>
              </a:spcAft>
              <a:buClrTx/>
              <a:buSzTx/>
              <a:buFontTx/>
              <a:buNone/>
              <a:tabLst/>
              <a:defRPr/>
            </a:pPr>
            <a:endParaRPr kumimoji="0" lang="it-IT" sz="2000" b="0" i="0" u="none" strike="noStrike" kern="0" cap="none" spc="0" normalizeH="0" baseline="0" noProof="0" dirty="0" smtClean="0">
              <a:ln>
                <a:noFill/>
              </a:ln>
              <a:solidFill>
                <a:srgbClr val="000099"/>
              </a:solidFill>
              <a:effectLst/>
              <a:uLnTx/>
              <a:uFillTx/>
              <a:latin typeface="+mn-lt"/>
              <a:ea typeface="+mn-ea"/>
              <a:cs typeface="+mn-cs"/>
            </a:endParaRPr>
          </a:p>
          <a:p>
            <a:pPr marL="342900" marR="0" lvl="0" indent="-342900" algn="just" defTabSz="914400" rtl="0" eaLnBrk="0" fontAlgn="base" latinLnBrk="0" hangingPunct="0">
              <a:lnSpc>
                <a:spcPct val="100000"/>
              </a:lnSpc>
              <a:spcBef>
                <a:spcPts val="1200"/>
              </a:spcBef>
              <a:spcAft>
                <a:spcPct val="0"/>
              </a:spcAft>
              <a:buClrTx/>
              <a:buSzTx/>
              <a:buFontTx/>
              <a:buBlip>
                <a:blip r:embed="rId2"/>
              </a:buBlip>
              <a:tabLst/>
              <a:defRPr/>
            </a:pPr>
            <a:r>
              <a:rPr kumimoji="0" lang="it-IT" sz="2000" b="1" i="0" u="none" strike="noStrike" kern="0" cap="none" spc="0" normalizeH="0" baseline="0" noProof="0" dirty="0" smtClean="0">
                <a:ln>
                  <a:noFill/>
                </a:ln>
                <a:solidFill>
                  <a:srgbClr val="000099"/>
                </a:solidFill>
                <a:effectLst/>
                <a:uLnTx/>
                <a:uFillTx/>
                <a:latin typeface="+mn-lt"/>
                <a:ea typeface="+mn-ea"/>
                <a:cs typeface="+mn-cs"/>
              </a:rPr>
              <a:t>full </a:t>
            </a:r>
            <a:r>
              <a:rPr kumimoji="0" lang="it-IT" sz="2000" b="1" i="0" u="none" strike="noStrike" kern="0" cap="none" spc="0" normalizeH="0" baseline="0" noProof="0" dirty="0" err="1" smtClean="0">
                <a:ln>
                  <a:noFill/>
                </a:ln>
                <a:solidFill>
                  <a:srgbClr val="000099"/>
                </a:solidFill>
                <a:effectLst/>
                <a:uLnTx/>
                <a:uFillTx/>
                <a:latin typeface="+mn-lt"/>
                <a:ea typeface="+mn-ea"/>
                <a:cs typeface="+mn-cs"/>
              </a:rPr>
              <a:t>involvement</a:t>
            </a:r>
            <a:r>
              <a:rPr kumimoji="0" lang="it-IT" sz="2000" b="1" i="0" u="none" strike="noStrike" kern="0" cap="none" spc="0" normalizeH="0" baseline="0" noProof="0" dirty="0" smtClean="0">
                <a:ln>
                  <a:noFill/>
                </a:ln>
                <a:solidFill>
                  <a:srgbClr val="000099"/>
                </a:solidFill>
                <a:effectLst/>
                <a:uLnTx/>
                <a:uFillTx/>
                <a:latin typeface="+mn-lt"/>
                <a:ea typeface="+mn-ea"/>
                <a:cs typeface="+mn-cs"/>
              </a:rPr>
              <a:t> </a:t>
            </a:r>
            <a:r>
              <a:rPr kumimoji="0" lang="en-US" sz="2000" b="0" i="0" u="none" strike="noStrike" kern="0" cap="none" spc="0" normalizeH="0" baseline="0" noProof="0" dirty="0" smtClean="0">
                <a:ln>
                  <a:noFill/>
                </a:ln>
                <a:solidFill>
                  <a:srgbClr val="000099"/>
                </a:solidFill>
                <a:effectLst/>
                <a:uLnTx/>
                <a:uFillTx/>
                <a:latin typeface="+mn-lt"/>
                <a:ea typeface="+mn-ea"/>
                <a:cs typeface="+mn-cs"/>
              </a:rPr>
              <a:t>and </a:t>
            </a:r>
            <a:r>
              <a:rPr kumimoji="0" lang="en-US" sz="2000" b="1" i="0" u="none" strike="noStrike" kern="0" cap="none" spc="0" normalizeH="0" baseline="0" noProof="0" dirty="0" smtClean="0">
                <a:ln>
                  <a:noFill/>
                </a:ln>
                <a:solidFill>
                  <a:srgbClr val="000099"/>
                </a:solidFill>
                <a:effectLst/>
                <a:uLnTx/>
                <a:uFillTx/>
                <a:latin typeface="+mn-lt"/>
                <a:ea typeface="+mn-ea"/>
                <a:cs typeface="+mn-cs"/>
              </a:rPr>
              <a:t>active support</a:t>
            </a:r>
            <a:r>
              <a:rPr kumimoji="0" lang="en-US" sz="2000" b="0" i="0" u="none" strike="noStrike" kern="0" cap="none" spc="0" normalizeH="0" baseline="0" noProof="0" dirty="0" smtClean="0">
                <a:ln>
                  <a:noFill/>
                </a:ln>
                <a:solidFill>
                  <a:srgbClr val="000099"/>
                </a:solidFill>
                <a:effectLst/>
                <a:uLnTx/>
                <a:uFillTx/>
                <a:latin typeface="+mn-lt"/>
                <a:ea typeface="+mn-ea"/>
                <a:cs typeface="+mn-cs"/>
              </a:rPr>
              <a:t> </a:t>
            </a:r>
            <a:r>
              <a:rPr kumimoji="0" lang="en-US" sz="2000" b="1" i="0" u="none" strike="noStrike" kern="0" cap="none" spc="0" normalizeH="0" baseline="0" noProof="0" dirty="0" smtClean="0">
                <a:ln>
                  <a:noFill/>
                </a:ln>
                <a:solidFill>
                  <a:srgbClr val="000099"/>
                </a:solidFill>
                <a:effectLst/>
                <a:uLnTx/>
                <a:uFillTx/>
                <a:latin typeface="+mn-lt"/>
                <a:ea typeface="+mn-ea"/>
                <a:cs typeface="+mn-cs"/>
              </a:rPr>
              <a:t>of the universities </a:t>
            </a:r>
            <a:r>
              <a:rPr kumimoji="0" lang="en-US" sz="2000" b="0" i="0" u="none" strike="noStrike" kern="0" cap="none" spc="0" normalizeH="0" baseline="0" noProof="0" dirty="0" smtClean="0">
                <a:ln>
                  <a:noFill/>
                </a:ln>
                <a:solidFill>
                  <a:srgbClr val="000099"/>
                </a:solidFill>
                <a:effectLst/>
                <a:uLnTx/>
                <a:uFillTx/>
                <a:latin typeface="+mn-lt"/>
                <a:ea typeface="+mn-ea"/>
                <a:cs typeface="+mn-cs"/>
              </a:rPr>
              <a:t>taking part to the consortium</a:t>
            </a:r>
          </a:p>
          <a:p>
            <a:pPr marL="342900" marR="0" lvl="0" indent="-342900" algn="just" defTabSz="914400" rtl="0" eaLnBrk="0" fontAlgn="base" latinLnBrk="0" hangingPunct="0">
              <a:lnSpc>
                <a:spcPct val="100000"/>
              </a:lnSpc>
              <a:spcBef>
                <a:spcPts val="1200"/>
              </a:spcBef>
              <a:spcAft>
                <a:spcPct val="0"/>
              </a:spcAft>
              <a:buClrTx/>
              <a:buSzTx/>
              <a:buFontTx/>
              <a:buBlip>
                <a:blip r:embed="rId2"/>
              </a:buBlip>
              <a:tabLst/>
              <a:defRPr/>
            </a:pPr>
            <a:r>
              <a:rPr lang="en-US" sz="2000" kern="0" dirty="0" smtClean="0">
                <a:solidFill>
                  <a:srgbClr val="000099"/>
                </a:solidFill>
              </a:rPr>
              <a:t>the high rate of </a:t>
            </a:r>
            <a:r>
              <a:rPr lang="en-US" sz="2000" b="1" kern="0" dirty="0" smtClean="0">
                <a:solidFill>
                  <a:srgbClr val="000099"/>
                </a:solidFill>
              </a:rPr>
              <a:t>self-</a:t>
            </a:r>
            <a:r>
              <a:rPr lang="en-US" sz="2000" b="1" kern="0" dirty="0" err="1" smtClean="0">
                <a:solidFill>
                  <a:srgbClr val="000099"/>
                </a:solidFill>
              </a:rPr>
              <a:t>financement</a:t>
            </a:r>
            <a:r>
              <a:rPr lang="en-US" sz="2000" b="1" kern="0" dirty="0" smtClean="0">
                <a:solidFill>
                  <a:srgbClr val="000099"/>
                </a:solidFill>
              </a:rPr>
              <a:t> (2/3)</a:t>
            </a:r>
            <a:endParaRPr kumimoji="0" lang="en-US" sz="2000" b="1" i="0" u="none" strike="noStrike" kern="0" cap="none" spc="0" normalizeH="0" baseline="0" noProof="0" dirty="0" smtClean="0">
              <a:ln>
                <a:noFill/>
              </a:ln>
              <a:solidFill>
                <a:srgbClr val="000099"/>
              </a:solidFill>
              <a:effectLst/>
              <a:uLnTx/>
              <a:uFillTx/>
              <a:latin typeface="+mn-lt"/>
              <a:ea typeface="+mn-ea"/>
              <a:cs typeface="+mn-cs"/>
            </a:endParaRPr>
          </a:p>
          <a:p>
            <a:pPr marL="342900" marR="0" lvl="0" indent="-342900" algn="just" defTabSz="914400" rtl="0" eaLnBrk="0" fontAlgn="base" latinLnBrk="0" hangingPunct="0">
              <a:lnSpc>
                <a:spcPct val="100000"/>
              </a:lnSpc>
              <a:spcBef>
                <a:spcPts val="1200"/>
              </a:spcBef>
              <a:spcAft>
                <a:spcPct val="0"/>
              </a:spcAft>
              <a:buClrTx/>
              <a:buSzTx/>
              <a:buFontTx/>
              <a:buBlip>
                <a:blip r:embed="rId2"/>
              </a:buBlip>
              <a:tabLst/>
              <a:defRPr/>
            </a:pPr>
            <a:r>
              <a:rPr kumimoji="0" lang="en-GB" sz="2000" b="1" i="0" u="none" strike="noStrike" kern="0" cap="none" spc="0" normalizeH="0" baseline="0" noProof="0" dirty="0" smtClean="0">
                <a:ln>
                  <a:noFill/>
                </a:ln>
                <a:solidFill>
                  <a:srgbClr val="000099"/>
                </a:solidFill>
                <a:effectLst/>
                <a:uLnTx/>
                <a:uFillTx/>
                <a:latin typeface="+mn-lt"/>
                <a:ea typeface="+mn-ea"/>
                <a:cs typeface="+mn-cs"/>
              </a:rPr>
              <a:t>extended use of information technologies</a:t>
            </a:r>
            <a:r>
              <a:rPr kumimoji="0" lang="en-GB" sz="2000" b="0" i="0" u="none" strike="noStrike" kern="0" cap="none" spc="0" normalizeH="0" baseline="0" noProof="0" dirty="0" smtClean="0">
                <a:ln>
                  <a:noFill/>
                </a:ln>
                <a:solidFill>
                  <a:srgbClr val="000099"/>
                </a:solidFill>
                <a:effectLst/>
                <a:uLnTx/>
                <a:uFillTx/>
                <a:latin typeface="+mn-lt"/>
                <a:ea typeface="+mn-ea"/>
                <a:cs typeface="+mn-cs"/>
              </a:rPr>
              <a:t>, both for the managing of the graduate database and for the disseminating of its services through the Internet</a:t>
            </a:r>
          </a:p>
          <a:p>
            <a:pPr marL="742950" marR="0" lvl="1" indent="-285750" algn="l" defTabSz="914400" rtl="0" eaLnBrk="0" fontAlgn="base" latinLnBrk="0" hangingPunct="0">
              <a:lnSpc>
                <a:spcPct val="100000"/>
              </a:lnSpc>
              <a:spcBef>
                <a:spcPts val="1200"/>
              </a:spcBef>
              <a:spcAft>
                <a:spcPct val="0"/>
              </a:spcAft>
              <a:buClrTx/>
              <a:buSzTx/>
              <a:buFontTx/>
              <a:buChar char="-"/>
              <a:tabLst/>
              <a:defRPr/>
            </a:pPr>
            <a:r>
              <a:rPr kumimoji="0" lang="en-GB" sz="1400" b="0" i="0" u="none" strike="noStrike" kern="0" cap="none" spc="0" normalizeH="0" baseline="0" noProof="0" dirty="0" err="1" smtClean="0">
                <a:ln>
                  <a:noFill/>
                </a:ln>
                <a:solidFill>
                  <a:srgbClr val="0033CC"/>
                </a:solidFill>
                <a:effectLst/>
                <a:uLnTx/>
                <a:uFillTx/>
                <a:latin typeface="Verdana" pitchFamily="34" charset="0"/>
              </a:rPr>
              <a:t>AlmaLaurea</a:t>
            </a:r>
            <a:r>
              <a:rPr kumimoji="0" lang="en-GB" sz="1400" b="0" i="0" u="none" strike="noStrike" kern="0" cap="none" spc="0" normalizeH="0" baseline="0" noProof="0" dirty="0" smtClean="0">
                <a:ln>
                  <a:noFill/>
                </a:ln>
                <a:solidFill>
                  <a:srgbClr val="0033CC"/>
                </a:solidFill>
                <a:effectLst/>
                <a:uLnTx/>
                <a:uFillTx/>
                <a:latin typeface="Verdana" pitchFamily="34" charset="0"/>
              </a:rPr>
              <a:t> has been awarded the </a:t>
            </a:r>
            <a:r>
              <a:rPr kumimoji="0" lang="en-US" sz="1400" b="1" i="0" u="none" strike="noStrike" kern="0" cap="none" spc="0" normalizeH="0" baseline="0" noProof="0" dirty="0" smtClean="0">
                <a:ln>
                  <a:noFill/>
                </a:ln>
                <a:solidFill>
                  <a:srgbClr val="0033CC"/>
                </a:solidFill>
                <a:effectLst/>
                <a:uLnTx/>
                <a:uFillTx/>
                <a:latin typeface="Verdana" pitchFamily="34" charset="0"/>
              </a:rPr>
              <a:t>EUNIS (European University Information System) Elite Award for excellence in implementing Information Systems for Higher Education. </a:t>
            </a:r>
            <a:r>
              <a:rPr kumimoji="0" lang="en-US" sz="1400" b="0" i="0" u="none" strike="noStrike" kern="0" cap="none" spc="0" normalizeH="0" baseline="0" noProof="0" dirty="0" smtClean="0">
                <a:ln>
                  <a:noFill/>
                </a:ln>
                <a:solidFill>
                  <a:srgbClr val="0033CC"/>
                </a:solidFill>
                <a:effectLst/>
                <a:uLnTx/>
                <a:uFillTx/>
                <a:latin typeface="Verdana" pitchFamily="34" charset="0"/>
              </a:rPr>
              <a:t>(</a:t>
            </a:r>
            <a:r>
              <a:rPr kumimoji="0" lang="en-US" sz="1400" b="0" i="0" u="sng" strike="noStrike" kern="0" cap="none" spc="0" normalizeH="0" baseline="0" noProof="0" dirty="0" smtClean="0">
                <a:ln>
                  <a:noFill/>
                </a:ln>
                <a:solidFill>
                  <a:srgbClr val="0033CC"/>
                </a:solidFill>
                <a:effectLst/>
                <a:uLnTx/>
                <a:uFillTx/>
                <a:latin typeface="Verdana" pitchFamily="34" charset="0"/>
                <a:hlinkClick r:id="rId3"/>
              </a:rPr>
              <a:t>http://www.almalaurea.it/informa/news/primo-piano/premio-eunis-ad almalaurea.shtml</a:t>
            </a:r>
            <a:r>
              <a:rPr kumimoji="0" lang="en-US" sz="1400" b="0" i="0" u="none" strike="noStrike" kern="0" cap="none" spc="0" normalizeH="0" baseline="0" noProof="0" dirty="0" smtClean="0">
                <a:ln>
                  <a:noFill/>
                </a:ln>
                <a:solidFill>
                  <a:srgbClr val="0033CC"/>
                </a:solidFill>
                <a:effectLst/>
                <a:uLnTx/>
                <a:uFillTx/>
                <a:latin typeface="Verdana" pitchFamily="34" charset="0"/>
              </a:rPr>
              <a:t>)</a:t>
            </a:r>
            <a:endParaRPr kumimoji="0" lang="it-IT" sz="1400" b="0" i="0" u="none" strike="noStrike" kern="0" cap="none" spc="0" normalizeH="0" baseline="0" noProof="0" dirty="0" smtClean="0">
              <a:ln>
                <a:noFill/>
              </a:ln>
              <a:solidFill>
                <a:srgbClr val="0033CC"/>
              </a:solidFill>
              <a:effectLst/>
              <a:uLnTx/>
              <a:uFillTx/>
              <a:latin typeface="Verdana"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fr-FR" sz="2000" b="0" i="0" u="none" strike="noStrike" kern="0" cap="none" spc="0" normalizeH="0" baseline="0" noProof="0" dirty="0">
              <a:ln>
                <a:noFill/>
              </a:ln>
              <a:solidFill>
                <a:srgbClr val="000099"/>
              </a:solidFill>
              <a:effectLst/>
              <a:uLnTx/>
              <a:uFillTx/>
              <a:latin typeface="+mn-lt"/>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t>Birth and Evolution of </a:t>
            </a:r>
            <a:r>
              <a:rPr lang="en-US" dirty="0" err="1" smtClean="0"/>
              <a:t>AlmaLaurea</a:t>
            </a:r>
            <a:r>
              <a:rPr lang="en-US" dirty="0" smtClean="0"/>
              <a:t> </a:t>
            </a:r>
            <a:endParaRPr lang="it-IT"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7</a:t>
            </a:fld>
            <a:endParaRPr lang="it-IT"/>
          </a:p>
        </p:txBody>
      </p:sp>
      <p:sp>
        <p:nvSpPr>
          <p:cNvPr id="6" name="Rectangle 3"/>
          <p:cNvSpPr txBox="1">
            <a:spLocks noChangeArrowheads="1"/>
          </p:cNvSpPr>
          <p:nvPr/>
        </p:nvSpPr>
        <p:spPr bwMode="auto">
          <a:xfrm>
            <a:off x="0" y="1088479"/>
            <a:ext cx="9144000" cy="5076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80000"/>
              </a:lnSpc>
              <a:spcBef>
                <a:spcPct val="20000"/>
              </a:spcBef>
              <a:spcAft>
                <a:spcPct val="0"/>
              </a:spcAft>
              <a:buClrTx/>
              <a:buSzTx/>
              <a:buFontTx/>
              <a:buNone/>
              <a:tabLst>
                <a:tab pos="1258888" algn="l"/>
                <a:tab pos="8428038" algn="l"/>
              </a:tabLst>
              <a:defRPr/>
            </a:pPr>
            <a:r>
              <a:rPr kumimoji="0" lang="en-GB" sz="1800" b="0" i="0" u="none" strike="noStrike" kern="0" cap="none" spc="0" normalizeH="0" baseline="0" noProof="0" dirty="0" smtClean="0">
                <a:ln>
                  <a:noFill/>
                </a:ln>
                <a:solidFill>
                  <a:srgbClr val="000099"/>
                </a:solidFill>
                <a:effectLst/>
                <a:uLnTx/>
                <a:uFillTx/>
                <a:ea typeface="+mn-ea"/>
                <a:cs typeface="+mn-cs"/>
              </a:rPr>
              <a:t>    In Italy AL has been an authentic </a:t>
            </a:r>
            <a:r>
              <a:rPr kumimoji="0" lang="en-GB" sz="1800" b="0" i="1" u="none" strike="noStrike" kern="0" cap="none" spc="0" normalizeH="0" baseline="0" noProof="0" dirty="0" smtClean="0">
                <a:ln>
                  <a:noFill/>
                </a:ln>
                <a:solidFill>
                  <a:srgbClr val="000099"/>
                </a:solidFill>
                <a:effectLst/>
                <a:uLnTx/>
                <a:uFillTx/>
                <a:ea typeface="+mn-ea"/>
                <a:cs typeface="+mn-cs"/>
              </a:rPr>
              <a:t>institutional innovation</a:t>
            </a:r>
            <a:r>
              <a:rPr kumimoji="0" lang="en-GB" sz="1800" b="0" i="0" u="none" strike="noStrike" kern="0" cap="none" spc="0" normalizeH="0" baseline="0" noProof="0" dirty="0" smtClean="0">
                <a:ln>
                  <a:noFill/>
                </a:ln>
                <a:solidFill>
                  <a:srgbClr val="000099"/>
                </a:solidFill>
                <a:effectLst/>
                <a:uLnTx/>
                <a:uFillTx/>
                <a:ea typeface="+mn-ea"/>
                <a:cs typeface="+mn-cs"/>
              </a:rPr>
              <a:t>. </a:t>
            </a:r>
          </a:p>
          <a:p>
            <a:pPr marL="342900" marR="0" lvl="0" indent="-342900" algn="l" defTabSz="914400" rtl="0" eaLnBrk="1" fontAlgn="base" latinLnBrk="0" hangingPunct="1">
              <a:lnSpc>
                <a:spcPct val="80000"/>
              </a:lnSpc>
              <a:spcBef>
                <a:spcPct val="20000"/>
              </a:spcBef>
              <a:spcAft>
                <a:spcPct val="0"/>
              </a:spcAft>
              <a:buClrTx/>
              <a:buSzTx/>
              <a:buFontTx/>
              <a:buNone/>
              <a:tabLst>
                <a:tab pos="1258888" algn="l"/>
                <a:tab pos="8428038" algn="l"/>
              </a:tabLst>
              <a:defRPr/>
            </a:pPr>
            <a:endParaRPr kumimoji="0" lang="en-GB" sz="1800" b="0" i="0" u="none" strike="noStrike" kern="0" cap="none" spc="0" normalizeH="0" baseline="0" noProof="0" dirty="0" smtClean="0">
              <a:ln>
                <a:noFill/>
              </a:ln>
              <a:solidFill>
                <a:srgbClr val="000099"/>
              </a:solidFill>
              <a:effectLst/>
              <a:uLnTx/>
              <a:uFillTx/>
              <a:ea typeface="+mn-ea"/>
              <a:cs typeface="+mn-cs"/>
            </a:endParaRPr>
          </a:p>
          <a:p>
            <a:pPr marL="342900" marR="0" lvl="0" indent="-342900" algn="l" defTabSz="914400" rtl="0" eaLnBrk="1" fontAlgn="base" latinLnBrk="0" hangingPunct="1">
              <a:lnSpc>
                <a:spcPct val="80000"/>
              </a:lnSpc>
              <a:spcBef>
                <a:spcPct val="0"/>
              </a:spcBef>
              <a:spcAft>
                <a:spcPts val="1200"/>
              </a:spcAft>
              <a:buClrTx/>
              <a:buSzTx/>
              <a:buFont typeface="Wingdings" pitchFamily="2" charset="2"/>
              <a:buChar char="Ø"/>
              <a:tabLst>
                <a:tab pos="1258888" algn="l"/>
                <a:tab pos="8428038" algn="l"/>
              </a:tabLst>
              <a:defRPr/>
            </a:pPr>
            <a:r>
              <a:rPr kumimoji="0" lang="en-GB" sz="1800" b="0" i="0" u="none" strike="noStrike" kern="0" cap="none" spc="0" normalizeH="0" baseline="0" noProof="0" dirty="0" smtClean="0">
                <a:ln>
                  <a:noFill/>
                </a:ln>
                <a:solidFill>
                  <a:srgbClr val="000099"/>
                </a:solidFill>
                <a:effectLst/>
                <a:uLnTx/>
                <a:uFillTx/>
                <a:ea typeface="+mn-ea"/>
                <a:cs typeface="+mn-cs"/>
              </a:rPr>
              <a:t>1988 	foreign graduates survey in occasion of the Ninth Centenary  of the 	</a:t>
            </a:r>
            <a:r>
              <a:rPr lang="en-GB" b="1" kern="0" dirty="0" smtClean="0">
                <a:solidFill>
                  <a:srgbClr val="000099"/>
                </a:solidFill>
              </a:rPr>
              <a:t>University of Bologna </a:t>
            </a:r>
            <a:r>
              <a:rPr kumimoji="0" lang="en-GB" sz="1800" b="0" i="0" u="none" strike="noStrike" kern="0" cap="none" spc="0" normalizeH="0" baseline="0" noProof="0" dirty="0" smtClean="0">
                <a:ln>
                  <a:noFill/>
                </a:ln>
                <a:solidFill>
                  <a:srgbClr val="000099"/>
                </a:solidFill>
                <a:effectLst/>
                <a:uLnTx/>
                <a:uFillTx/>
                <a:ea typeface="+mn-ea"/>
                <a:cs typeface="+mn-cs"/>
              </a:rPr>
              <a:t>and</a:t>
            </a:r>
            <a:r>
              <a:rPr kumimoji="0" lang="en-GB" sz="1800" b="0" i="0" u="none" strike="noStrike" kern="0" cap="none" spc="0" normalizeH="0" baseline="0" noProof="0" dirty="0" smtClean="0">
                <a:ln>
                  <a:noFill/>
                </a:ln>
                <a:solidFill>
                  <a:srgbClr val="FF0000"/>
                </a:solidFill>
                <a:effectLst/>
                <a:uLnTx/>
                <a:uFillTx/>
                <a:ea typeface="+mn-ea"/>
                <a:cs typeface="+mn-cs"/>
              </a:rPr>
              <a:t> </a:t>
            </a:r>
            <a:r>
              <a:rPr lang="en-GB" b="1" kern="0" dirty="0" smtClean="0">
                <a:solidFill>
                  <a:srgbClr val="000099"/>
                </a:solidFill>
              </a:rPr>
              <a:t>Magna Charta </a:t>
            </a:r>
            <a:r>
              <a:rPr lang="en-GB" b="1" kern="0" dirty="0" err="1" smtClean="0">
                <a:solidFill>
                  <a:srgbClr val="000099"/>
                </a:solidFill>
              </a:rPr>
              <a:t>Universitatum</a:t>
            </a:r>
            <a:r>
              <a:rPr lang="en-GB" b="1" kern="0" dirty="0" smtClean="0">
                <a:solidFill>
                  <a:srgbClr val="000099"/>
                </a:solidFill>
              </a:rPr>
              <a:t> </a:t>
            </a:r>
            <a:r>
              <a:rPr kumimoji="0" lang="en-GB" sz="1800" b="0" i="0" u="none" strike="noStrike" kern="0" cap="none" spc="0" normalizeH="0" baseline="0" noProof="0" dirty="0" smtClean="0">
                <a:ln>
                  <a:noFill/>
                </a:ln>
                <a:solidFill>
                  <a:srgbClr val="000099"/>
                </a:solidFill>
                <a:effectLst/>
                <a:uLnTx/>
                <a:uFillTx/>
                <a:ea typeface="+mn-ea"/>
                <a:cs typeface="+mn-cs"/>
              </a:rPr>
              <a:t>signature</a:t>
            </a:r>
            <a:r>
              <a:rPr kumimoji="0" lang="en-GB" sz="1800" b="0" i="0" u="none" strike="noStrike" kern="0" cap="none" spc="0" normalizeH="0" baseline="0" noProof="0" dirty="0" smtClean="0">
                <a:ln>
                  <a:noFill/>
                </a:ln>
                <a:solidFill>
                  <a:srgbClr val="FF0000"/>
                </a:solidFill>
                <a:effectLst/>
                <a:uLnTx/>
                <a:uFillTx/>
                <a:ea typeface="+mn-ea"/>
                <a:cs typeface="+mn-cs"/>
              </a:rPr>
              <a:t>	</a:t>
            </a:r>
          </a:p>
          <a:p>
            <a:pPr marL="342900" marR="0" lvl="0" indent="-342900" algn="l" defTabSz="914400" rtl="0" eaLnBrk="1" fontAlgn="base" latinLnBrk="0" hangingPunct="1">
              <a:lnSpc>
                <a:spcPct val="80000"/>
              </a:lnSpc>
              <a:spcBef>
                <a:spcPct val="0"/>
              </a:spcBef>
              <a:spcAft>
                <a:spcPts val="1200"/>
              </a:spcAft>
              <a:buClrTx/>
              <a:buSzTx/>
              <a:buFont typeface="Wingdings" pitchFamily="2" charset="2"/>
              <a:buChar char="Ø"/>
              <a:tabLst>
                <a:tab pos="1258888" algn="l"/>
                <a:tab pos="8428038" algn="l"/>
              </a:tabLst>
              <a:defRPr/>
            </a:pPr>
            <a:r>
              <a:rPr kumimoji="0" lang="en-GB" sz="1800" b="0" i="0" u="none" strike="noStrike" kern="0" cap="none" spc="0" normalizeH="0" baseline="0" noProof="0" dirty="0" smtClean="0">
                <a:ln>
                  <a:noFill/>
                </a:ln>
                <a:solidFill>
                  <a:srgbClr val="000099"/>
                </a:solidFill>
                <a:effectLst/>
                <a:uLnTx/>
                <a:uFillTx/>
                <a:ea typeface="+mn-ea"/>
                <a:cs typeface="+mn-cs"/>
              </a:rPr>
              <a:t>1993	establishment of the Statistical Observatory at the University	</a:t>
            </a:r>
            <a:br>
              <a:rPr kumimoji="0" lang="en-GB" sz="1800" b="0" i="0" u="none" strike="noStrike" kern="0" cap="none" spc="0" normalizeH="0" baseline="0" noProof="0" dirty="0" smtClean="0">
                <a:ln>
                  <a:noFill/>
                </a:ln>
                <a:solidFill>
                  <a:srgbClr val="000099"/>
                </a:solidFill>
                <a:effectLst/>
                <a:uLnTx/>
                <a:uFillTx/>
                <a:ea typeface="+mn-ea"/>
                <a:cs typeface="+mn-cs"/>
              </a:rPr>
            </a:br>
            <a:r>
              <a:rPr kumimoji="0" lang="en-GB" sz="1800" b="0" i="0" u="none" strike="noStrike" kern="0" cap="none" spc="0" normalizeH="0" baseline="0" noProof="0" dirty="0" smtClean="0">
                <a:ln>
                  <a:noFill/>
                </a:ln>
                <a:solidFill>
                  <a:srgbClr val="000099"/>
                </a:solidFill>
                <a:effectLst/>
                <a:uLnTx/>
                <a:uFillTx/>
                <a:ea typeface="+mn-ea"/>
                <a:cs typeface="+mn-cs"/>
              </a:rPr>
              <a:t>	of Bologna</a:t>
            </a:r>
          </a:p>
          <a:p>
            <a:pPr marL="342900" marR="0" lvl="0" indent="-342900" algn="l" defTabSz="914400" rtl="0" eaLnBrk="1" fontAlgn="base" latinLnBrk="0" hangingPunct="1">
              <a:lnSpc>
                <a:spcPct val="80000"/>
              </a:lnSpc>
              <a:spcBef>
                <a:spcPct val="0"/>
              </a:spcBef>
              <a:spcAft>
                <a:spcPts val="1200"/>
              </a:spcAft>
              <a:buClrTx/>
              <a:buSzTx/>
              <a:buFont typeface="Wingdings" pitchFamily="2" charset="2"/>
              <a:buChar char="Ø"/>
              <a:tabLst>
                <a:tab pos="1258888" algn="l"/>
                <a:tab pos="8428038" algn="l"/>
              </a:tabLst>
              <a:defRPr/>
            </a:pPr>
            <a:r>
              <a:rPr kumimoji="0" lang="en-GB" sz="1800" b="0" i="0" u="none" strike="noStrike" kern="0" cap="none" spc="0" normalizeH="0" baseline="0" noProof="0" dirty="0" smtClean="0">
                <a:ln>
                  <a:noFill/>
                </a:ln>
                <a:solidFill>
                  <a:srgbClr val="000099"/>
                </a:solidFill>
                <a:effectLst/>
                <a:uLnTx/>
                <a:uFillTx/>
                <a:ea typeface="+mn-ea"/>
                <a:cs typeface="+mn-cs"/>
              </a:rPr>
              <a:t>1994	birth of the </a:t>
            </a:r>
            <a:r>
              <a:rPr kumimoji="0" lang="en-GB" sz="1800" b="0" i="0" u="none" strike="noStrike" kern="0" cap="none" spc="0" normalizeH="0" baseline="0" noProof="0" dirty="0" err="1" smtClean="0">
                <a:ln>
                  <a:noFill/>
                </a:ln>
                <a:solidFill>
                  <a:srgbClr val="000099"/>
                </a:solidFill>
                <a:effectLst/>
                <a:uLnTx/>
                <a:uFillTx/>
                <a:ea typeface="+mn-ea"/>
                <a:cs typeface="+mn-cs"/>
              </a:rPr>
              <a:t>AlmaLaurea</a:t>
            </a:r>
            <a:r>
              <a:rPr kumimoji="0" lang="en-GB" sz="1800" b="0" i="0" u="none" strike="noStrike" kern="0" cap="none" spc="0" normalizeH="0" baseline="0" noProof="0" dirty="0" smtClean="0">
                <a:ln>
                  <a:noFill/>
                </a:ln>
                <a:solidFill>
                  <a:srgbClr val="000099"/>
                </a:solidFill>
                <a:effectLst/>
                <a:uLnTx/>
                <a:uFillTx/>
                <a:ea typeface="+mn-ea"/>
                <a:cs typeface="+mn-cs"/>
              </a:rPr>
              <a:t> Project</a:t>
            </a:r>
          </a:p>
          <a:p>
            <a:pPr marL="342900" marR="0" lvl="0" indent="-342900" algn="l" defTabSz="914400" rtl="0" eaLnBrk="1" fontAlgn="base" latinLnBrk="0" hangingPunct="1">
              <a:lnSpc>
                <a:spcPct val="100000"/>
              </a:lnSpc>
              <a:spcBef>
                <a:spcPct val="0"/>
              </a:spcBef>
              <a:spcAft>
                <a:spcPts val="1200"/>
              </a:spcAft>
              <a:buClrTx/>
              <a:buSzTx/>
              <a:buFont typeface="Wingdings" pitchFamily="2" charset="2"/>
              <a:buChar char="Ø"/>
              <a:tabLst>
                <a:tab pos="1258888" algn="l"/>
                <a:tab pos="8428038" algn="l"/>
              </a:tabLst>
              <a:defRPr/>
            </a:pPr>
            <a:r>
              <a:rPr kumimoji="0" lang="en-GB" sz="1800" b="0" i="0" u="none" strike="noStrike" kern="0" cap="none" spc="0" normalizeH="0" baseline="0" noProof="0" dirty="0" smtClean="0">
                <a:ln>
                  <a:noFill/>
                </a:ln>
                <a:solidFill>
                  <a:srgbClr val="000099"/>
                </a:solidFill>
                <a:effectLst/>
                <a:uLnTx/>
                <a:uFillTx/>
                <a:ea typeface="+mn-ea"/>
                <a:cs typeface="+mn-cs"/>
              </a:rPr>
              <a:t>1995   	crossing of regional borders and mission assigned by the              	</a:t>
            </a:r>
            <a:r>
              <a:rPr lang="en-GB" b="1" kern="0" dirty="0" smtClean="0">
                <a:solidFill>
                  <a:srgbClr val="000099"/>
                </a:solidFill>
              </a:rPr>
              <a:t>Italian Ministry of University and Research </a:t>
            </a:r>
            <a:r>
              <a:rPr kumimoji="0" lang="en-GB" sz="1800" b="0" i="0" u="none" strike="noStrike" kern="0" cap="none" spc="0" normalizeH="0" baseline="0" noProof="0" dirty="0" smtClean="0">
                <a:ln>
                  <a:noFill/>
                </a:ln>
                <a:solidFill>
                  <a:srgbClr val="000099"/>
                </a:solidFill>
                <a:effectLst/>
                <a:uLnTx/>
                <a:uFillTx/>
                <a:ea typeface="+mn-ea"/>
                <a:cs typeface="+mn-cs"/>
              </a:rPr>
              <a:t>and</a:t>
            </a:r>
            <a:r>
              <a:rPr kumimoji="0" lang="en-GB" sz="1800" b="0" i="0" u="none" strike="noStrike" kern="0" cap="none" spc="0" normalizeH="0" baseline="0" noProof="0" dirty="0" smtClean="0">
                <a:ln>
                  <a:noFill/>
                </a:ln>
                <a:solidFill>
                  <a:srgbClr val="FF0000"/>
                </a:solidFill>
                <a:effectLst/>
                <a:uLnTx/>
                <a:uFillTx/>
                <a:ea typeface="+mn-ea"/>
                <a:cs typeface="+mn-cs"/>
              </a:rPr>
              <a:t> </a:t>
            </a:r>
            <a:r>
              <a:rPr lang="en-GB" b="1" kern="0" dirty="0" smtClean="0">
                <a:solidFill>
                  <a:srgbClr val="000099"/>
                </a:solidFill>
              </a:rPr>
              <a:t>Italian Rectors 	Conference</a:t>
            </a:r>
            <a:r>
              <a:rPr kumimoji="0" lang="en-GB" sz="1800" b="0" i="0" u="none" strike="noStrike" kern="0" cap="none" spc="0" normalizeH="0" baseline="0" noProof="0" dirty="0" smtClean="0">
                <a:ln>
                  <a:noFill/>
                </a:ln>
                <a:solidFill>
                  <a:srgbClr val="FF0000"/>
                </a:solidFill>
                <a:effectLst/>
                <a:uLnTx/>
                <a:uFillTx/>
                <a:ea typeface="+mn-ea"/>
                <a:cs typeface="+mn-cs"/>
              </a:rPr>
              <a:t> </a:t>
            </a:r>
            <a:r>
              <a:rPr kumimoji="0" lang="en-GB" sz="1800" b="0" i="0" u="none" strike="noStrike" kern="0" cap="none" spc="0" normalizeH="0" baseline="0" noProof="0" dirty="0" smtClean="0">
                <a:ln>
                  <a:noFill/>
                </a:ln>
                <a:solidFill>
                  <a:srgbClr val="000099"/>
                </a:solidFill>
                <a:effectLst/>
                <a:uLnTx/>
                <a:uFillTx/>
                <a:ea typeface="+mn-ea"/>
                <a:cs typeface="+mn-cs"/>
              </a:rPr>
              <a:t>to coordinate national HE information system</a:t>
            </a:r>
          </a:p>
          <a:p>
            <a:pPr marL="342900" marR="0" lvl="0" indent="-342900" algn="l" defTabSz="914400" rtl="0" eaLnBrk="1" fontAlgn="base" latinLnBrk="0" hangingPunct="1">
              <a:lnSpc>
                <a:spcPct val="100000"/>
              </a:lnSpc>
              <a:spcBef>
                <a:spcPct val="0"/>
              </a:spcBef>
              <a:spcAft>
                <a:spcPts val="1200"/>
              </a:spcAft>
              <a:buClrTx/>
              <a:buSzTx/>
              <a:buFont typeface="Wingdings" pitchFamily="2" charset="2"/>
              <a:buChar char="Ø"/>
              <a:tabLst>
                <a:tab pos="1258888" algn="l"/>
                <a:tab pos="8428038" algn="l"/>
              </a:tabLst>
              <a:defRPr/>
            </a:pPr>
            <a:r>
              <a:rPr kumimoji="0" lang="en-GB" sz="1800" b="0" i="0" u="none" strike="noStrike" kern="0" cap="none" spc="0" normalizeH="0" baseline="0" noProof="0" dirty="0" smtClean="0">
                <a:ln>
                  <a:noFill/>
                </a:ln>
                <a:solidFill>
                  <a:srgbClr val="000099"/>
                </a:solidFill>
                <a:effectLst/>
                <a:uLnTx/>
                <a:uFillTx/>
                <a:ea typeface="+mn-ea"/>
                <a:cs typeface="+mn-cs"/>
              </a:rPr>
              <a:t>1996	availability of AL services on the Internet </a:t>
            </a:r>
          </a:p>
          <a:p>
            <a:pPr marL="342900" marR="0" lvl="0" indent="-342900" algn="l" defTabSz="914400" rtl="0" eaLnBrk="1" fontAlgn="base" latinLnBrk="0" hangingPunct="1">
              <a:lnSpc>
                <a:spcPct val="100000"/>
              </a:lnSpc>
              <a:spcBef>
                <a:spcPct val="0"/>
              </a:spcBef>
              <a:spcAft>
                <a:spcPts val="1200"/>
              </a:spcAft>
              <a:buClrTx/>
              <a:buSzTx/>
              <a:buFont typeface="Wingdings" pitchFamily="2" charset="2"/>
              <a:buChar char="Ø"/>
              <a:tabLst>
                <a:tab pos="1258888" algn="l"/>
                <a:tab pos="8428038" algn="l"/>
              </a:tabLst>
              <a:defRPr/>
            </a:pPr>
            <a:r>
              <a:rPr kumimoji="0" lang="en-GB" sz="1800" b="0" i="0" u="none" strike="noStrike" kern="0" cap="none" spc="0" normalizeH="0" baseline="0" noProof="0" dirty="0" smtClean="0">
                <a:ln>
                  <a:noFill/>
                </a:ln>
                <a:solidFill>
                  <a:srgbClr val="000099"/>
                </a:solidFill>
                <a:effectLst/>
                <a:uLnTx/>
                <a:uFillTx/>
                <a:ea typeface="+mn-ea"/>
                <a:cs typeface="+mn-cs"/>
              </a:rPr>
              <a:t>2001	establishment of the AL Inter-University Consortium as non profit  	entity</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Ø"/>
              <a:tabLst>
                <a:tab pos="1258888" algn="l"/>
                <a:tab pos="8428038" algn="l"/>
              </a:tabLst>
              <a:defRPr/>
            </a:pPr>
            <a:r>
              <a:rPr kumimoji="0" lang="en-GB" sz="1800" b="1" i="0" u="none" strike="noStrike" kern="0" cap="none" spc="0" normalizeH="0" baseline="0" noProof="0" dirty="0" smtClean="0">
                <a:ln>
                  <a:noFill/>
                </a:ln>
                <a:solidFill>
                  <a:srgbClr val="000099"/>
                </a:solidFill>
                <a:effectLst/>
                <a:uLnTx/>
                <a:uFillTx/>
                <a:ea typeface="+mn-ea"/>
                <a:cs typeface="+mn-cs"/>
              </a:rPr>
              <a:t>2012	</a:t>
            </a:r>
            <a:r>
              <a:rPr lang="en-GB" b="1" kern="0" dirty="0" smtClean="0">
                <a:solidFill>
                  <a:srgbClr val="000099"/>
                </a:solidFill>
              </a:rPr>
              <a:t>64 </a:t>
            </a:r>
            <a:r>
              <a:rPr kumimoji="0" lang="en-GB" sz="1800" i="0" u="none" strike="noStrike" kern="0" cap="none" spc="0" normalizeH="0" baseline="0" noProof="0" dirty="0" smtClean="0">
                <a:ln>
                  <a:noFill/>
                </a:ln>
                <a:solidFill>
                  <a:srgbClr val="000099"/>
                </a:solidFill>
                <a:effectLst/>
                <a:uLnTx/>
                <a:uFillTx/>
                <a:ea typeface="+mn-ea"/>
                <a:cs typeface="+mn-cs"/>
              </a:rPr>
              <a:t>member universities (out of 77), almost </a:t>
            </a:r>
            <a:r>
              <a:rPr lang="en-GB" b="1" kern="0" dirty="0" smtClean="0">
                <a:solidFill>
                  <a:srgbClr val="000099"/>
                </a:solidFill>
              </a:rPr>
              <a:t>80% </a:t>
            </a:r>
            <a:r>
              <a:rPr kumimoji="0" lang="en-GB" sz="1800" i="0" u="none" strike="noStrike" kern="0" cap="none" spc="0" normalizeH="0" baseline="0" noProof="0" dirty="0" smtClean="0">
                <a:ln>
                  <a:noFill/>
                </a:ln>
                <a:solidFill>
                  <a:srgbClr val="000099"/>
                </a:solidFill>
                <a:effectLst/>
                <a:uLnTx/>
                <a:uFillTx/>
                <a:ea typeface="+mn-ea"/>
                <a:cs typeface="+mn-cs"/>
              </a:rPr>
              <a:t>of Italian graduates</a:t>
            </a:r>
            <a:r>
              <a:rPr kumimoji="0" lang="en-GB" sz="1800" i="0" u="none" strike="noStrike" kern="0" cap="none" spc="0" normalizeH="0" noProof="0" dirty="0" smtClean="0">
                <a:ln>
                  <a:noFill/>
                </a:ln>
                <a:solidFill>
                  <a:srgbClr val="000099"/>
                </a:solidFill>
                <a:effectLst/>
                <a:uLnTx/>
                <a:uFillTx/>
                <a:ea typeface="+mn-ea"/>
                <a:cs typeface="+mn-cs"/>
              </a:rPr>
              <a:t> </a:t>
            </a:r>
            <a:r>
              <a:rPr kumimoji="0" lang="en-GB" sz="1800" i="0" u="none" strike="noStrike" kern="0" cap="none" spc="0" normalizeH="0" baseline="0" noProof="0" dirty="0" smtClean="0">
                <a:ln>
                  <a:noFill/>
                </a:ln>
                <a:solidFill>
                  <a:srgbClr val="000099"/>
                </a:solidFill>
                <a:effectLst/>
                <a:uLnTx/>
                <a:uFillTx/>
                <a:ea typeface="+mn-ea"/>
                <a:cs typeface="+mn-cs"/>
              </a:rPr>
              <a:t>each 	year, </a:t>
            </a:r>
            <a:r>
              <a:rPr lang="en-GB" b="1" kern="0" dirty="0" smtClean="0">
                <a:solidFill>
                  <a:srgbClr val="000099"/>
                </a:solidFill>
              </a:rPr>
              <a:t>1,670,000</a:t>
            </a:r>
            <a:r>
              <a:rPr kumimoji="0" lang="en-GB" sz="1800" b="1" i="0" u="none" strike="noStrike" kern="0" cap="none" spc="0" normalizeH="0" baseline="0" noProof="0" dirty="0" smtClean="0">
                <a:ln>
                  <a:noFill/>
                </a:ln>
                <a:solidFill>
                  <a:srgbClr val="000099"/>
                </a:solidFill>
                <a:effectLst/>
                <a:uLnTx/>
                <a:uFillTx/>
                <a:ea typeface="+mn-ea"/>
                <a:cs typeface="+mn-cs"/>
              </a:rPr>
              <a:t> </a:t>
            </a:r>
            <a:r>
              <a:rPr kumimoji="0" lang="en-GB" sz="1800" i="0" u="none" strike="noStrike" kern="0" cap="none" spc="0" normalizeH="0" baseline="0" noProof="0" dirty="0" smtClean="0">
                <a:ln>
                  <a:noFill/>
                </a:ln>
                <a:solidFill>
                  <a:srgbClr val="000099"/>
                </a:solidFill>
                <a:effectLst/>
                <a:uLnTx/>
                <a:uFillTx/>
                <a:ea typeface="+mn-ea"/>
                <a:cs typeface="+mn-cs"/>
              </a:rPr>
              <a:t>graduates CVs, all services translated in English, </a:t>
            </a:r>
            <a:r>
              <a:rPr kumimoji="0" lang="en-GB" sz="1800" b="1" i="0" u="none" strike="noStrike" kern="0" cap="none" spc="0" normalizeH="0" baseline="0" noProof="0" dirty="0" smtClean="0">
                <a:ln>
                  <a:noFill/>
                </a:ln>
                <a:solidFill>
                  <a:srgbClr val="000099"/>
                </a:solidFill>
                <a:effectLst/>
                <a:uLnTx/>
                <a:uFillTx/>
                <a:ea typeface="+mn-ea"/>
                <a:cs typeface="+mn-cs"/>
              </a:rPr>
              <a:t>	</a:t>
            </a:r>
            <a:r>
              <a:rPr lang="en-GB" b="1" kern="0" dirty="0" smtClean="0">
                <a:solidFill>
                  <a:srgbClr val="000099"/>
                </a:solidFill>
              </a:rPr>
              <a:t>3,500,000</a:t>
            </a:r>
            <a:r>
              <a:rPr kumimoji="0" lang="en-GB" sz="1800" b="1" i="0" u="none" strike="noStrike" kern="0" cap="none" spc="0" normalizeH="0" baseline="0" noProof="0" dirty="0" smtClean="0">
                <a:ln>
                  <a:noFill/>
                </a:ln>
                <a:solidFill>
                  <a:srgbClr val="000099"/>
                </a:solidFill>
                <a:effectLst/>
                <a:uLnTx/>
                <a:uFillTx/>
                <a:ea typeface="+mn-ea"/>
                <a:cs typeface="+mn-cs"/>
              </a:rPr>
              <a:t> </a:t>
            </a:r>
            <a:r>
              <a:rPr kumimoji="0" lang="en-GB" sz="1800" i="0" u="none" strike="noStrike" kern="0" cap="none" spc="0" normalizeH="0" baseline="0" noProof="0" dirty="0" smtClean="0">
                <a:ln>
                  <a:noFill/>
                </a:ln>
                <a:solidFill>
                  <a:srgbClr val="000099"/>
                </a:solidFill>
                <a:effectLst/>
                <a:uLnTx/>
                <a:uFillTx/>
                <a:ea typeface="+mn-ea"/>
                <a:cs typeface="+mn-cs"/>
              </a:rPr>
              <a:t>CVs sold to firms since 2001</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None/>
              <a:tabLst>
                <a:tab pos="1258888" algn="l"/>
                <a:tab pos="8428038" algn="l"/>
              </a:tabLst>
              <a:defRPr/>
            </a:pPr>
            <a:r>
              <a:rPr kumimoji="0" lang="en-GB" sz="1800" b="0" i="0" u="none" strike="noStrike" kern="0" cap="none" spc="0" normalizeH="0" baseline="0" noProof="0" dirty="0" smtClean="0">
                <a:ln>
                  <a:noFill/>
                </a:ln>
                <a:solidFill>
                  <a:srgbClr val="000099"/>
                </a:solidFill>
                <a:effectLst/>
                <a:uLnTx/>
                <a:uFillTx/>
                <a:ea typeface="+mn-ea"/>
                <a:cs typeface="+mn-cs"/>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t>Member Universities</a:t>
            </a:r>
            <a:endParaRPr lang="it-IT"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8</a:t>
            </a:fld>
            <a:endParaRPr lang="it-IT"/>
          </a:p>
        </p:txBody>
      </p:sp>
      <p:pic>
        <p:nvPicPr>
          <p:cNvPr id="12" name="Immagine 11" descr="italia.png"/>
          <p:cNvPicPr>
            <a:picLocks noChangeAspect="1"/>
          </p:cNvPicPr>
          <p:nvPr/>
        </p:nvPicPr>
        <p:blipFill>
          <a:blip r:embed="rId2" cstate="print"/>
          <a:stretch>
            <a:fillRect/>
          </a:stretch>
        </p:blipFill>
        <p:spPr>
          <a:xfrm>
            <a:off x="1629039" y="664699"/>
            <a:ext cx="8981769" cy="6951867"/>
          </a:xfrm>
          <a:prstGeom prst="rect">
            <a:avLst/>
          </a:prstGeom>
        </p:spPr>
      </p:pic>
      <p:sp>
        <p:nvSpPr>
          <p:cNvPr id="13" name="Oval 45"/>
          <p:cNvSpPr>
            <a:spLocks noChangeAspect="1" noChangeArrowheads="1"/>
          </p:cNvSpPr>
          <p:nvPr/>
        </p:nvSpPr>
        <p:spPr bwMode="auto">
          <a:xfrm>
            <a:off x="5275263" y="1577975"/>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4" name="Oval 46"/>
          <p:cNvSpPr>
            <a:spLocks noChangeAspect="1" noChangeArrowheads="1"/>
          </p:cNvSpPr>
          <p:nvPr/>
        </p:nvSpPr>
        <p:spPr bwMode="auto">
          <a:xfrm>
            <a:off x="7368437" y="4401188"/>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5" name="Oval 48"/>
          <p:cNvSpPr>
            <a:spLocks noChangeAspect="1" noChangeArrowheads="1"/>
          </p:cNvSpPr>
          <p:nvPr/>
        </p:nvSpPr>
        <p:spPr bwMode="auto">
          <a:xfrm>
            <a:off x="7289800" y="392271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6" name="Oval 49"/>
          <p:cNvSpPr>
            <a:spLocks noChangeAspect="1" noChangeArrowheads="1"/>
          </p:cNvSpPr>
          <p:nvPr/>
        </p:nvSpPr>
        <p:spPr bwMode="auto">
          <a:xfrm>
            <a:off x="7366000" y="590391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7" name="Oval 50"/>
          <p:cNvSpPr>
            <a:spLocks noChangeAspect="1" noChangeArrowheads="1"/>
          </p:cNvSpPr>
          <p:nvPr/>
        </p:nvSpPr>
        <p:spPr bwMode="auto">
          <a:xfrm>
            <a:off x="5969000" y="375761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8" name="Oval 51"/>
          <p:cNvSpPr>
            <a:spLocks noChangeAspect="1" noChangeArrowheads="1"/>
          </p:cNvSpPr>
          <p:nvPr/>
        </p:nvSpPr>
        <p:spPr bwMode="auto">
          <a:xfrm>
            <a:off x="5837238" y="166211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9" name="Oval 69"/>
          <p:cNvSpPr>
            <a:spLocks noChangeAspect="1" noChangeArrowheads="1"/>
          </p:cNvSpPr>
          <p:nvPr/>
        </p:nvSpPr>
        <p:spPr bwMode="auto">
          <a:xfrm>
            <a:off x="7859713" y="4148138"/>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0" name="Oval 70"/>
          <p:cNvSpPr>
            <a:spLocks noChangeAspect="1" noChangeArrowheads="1"/>
          </p:cNvSpPr>
          <p:nvPr/>
        </p:nvSpPr>
        <p:spPr bwMode="auto">
          <a:xfrm>
            <a:off x="4405313" y="218916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1" name="Oval 71"/>
          <p:cNvSpPr>
            <a:spLocks noChangeAspect="1" noChangeArrowheads="1"/>
          </p:cNvSpPr>
          <p:nvPr/>
        </p:nvSpPr>
        <p:spPr bwMode="auto">
          <a:xfrm>
            <a:off x="7656469" y="545871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2" name="Oval 72"/>
          <p:cNvSpPr>
            <a:spLocks noChangeAspect="1" noChangeArrowheads="1"/>
          </p:cNvSpPr>
          <p:nvPr/>
        </p:nvSpPr>
        <p:spPr bwMode="auto">
          <a:xfrm>
            <a:off x="7605013" y="5225288"/>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3" name="Oval 73"/>
          <p:cNvSpPr>
            <a:spLocks noChangeAspect="1" noChangeArrowheads="1"/>
          </p:cNvSpPr>
          <p:nvPr/>
        </p:nvSpPr>
        <p:spPr bwMode="auto">
          <a:xfrm>
            <a:off x="4475163" y="1557338"/>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4" name="Oval 74"/>
          <p:cNvSpPr>
            <a:spLocks noChangeAspect="1" noChangeArrowheads="1"/>
          </p:cNvSpPr>
          <p:nvPr/>
        </p:nvSpPr>
        <p:spPr bwMode="auto">
          <a:xfrm>
            <a:off x="6997700" y="4397375"/>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5" name="Oval 75"/>
          <p:cNvSpPr>
            <a:spLocks noChangeArrowheads="1"/>
          </p:cNvSpPr>
          <p:nvPr/>
        </p:nvSpPr>
        <p:spPr bwMode="auto">
          <a:xfrm>
            <a:off x="5160963" y="2071390"/>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6" name="Oval 76"/>
          <p:cNvSpPr>
            <a:spLocks noChangeArrowheads="1"/>
          </p:cNvSpPr>
          <p:nvPr/>
        </p:nvSpPr>
        <p:spPr bwMode="auto">
          <a:xfrm>
            <a:off x="5631688" y="199478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7" name="Oval 77"/>
          <p:cNvSpPr>
            <a:spLocks noChangeArrowheads="1"/>
          </p:cNvSpPr>
          <p:nvPr/>
        </p:nvSpPr>
        <p:spPr bwMode="auto">
          <a:xfrm>
            <a:off x="6156176" y="1137663"/>
            <a:ext cx="130175" cy="13017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8" name="Oval 78"/>
          <p:cNvSpPr>
            <a:spLocks noChangeArrowheads="1"/>
          </p:cNvSpPr>
          <p:nvPr/>
        </p:nvSpPr>
        <p:spPr bwMode="auto">
          <a:xfrm>
            <a:off x="5326125" y="1222375"/>
            <a:ext cx="141288" cy="146050"/>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9" name="Oval 79"/>
          <p:cNvSpPr>
            <a:spLocks noChangeArrowheads="1"/>
          </p:cNvSpPr>
          <p:nvPr/>
        </p:nvSpPr>
        <p:spPr bwMode="auto">
          <a:xfrm>
            <a:off x="5870575" y="1589088"/>
            <a:ext cx="123825" cy="12858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0" name="Oval 80"/>
          <p:cNvSpPr>
            <a:spLocks noChangeArrowheads="1"/>
          </p:cNvSpPr>
          <p:nvPr/>
        </p:nvSpPr>
        <p:spPr bwMode="auto">
          <a:xfrm>
            <a:off x="6648357" y="3440875"/>
            <a:ext cx="147638" cy="152400"/>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1" name="Oval 81"/>
          <p:cNvSpPr>
            <a:spLocks noChangeArrowheads="1"/>
          </p:cNvSpPr>
          <p:nvPr/>
        </p:nvSpPr>
        <p:spPr bwMode="auto">
          <a:xfrm>
            <a:off x="5484813" y="217011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2" name="Oval 82"/>
          <p:cNvSpPr>
            <a:spLocks noChangeArrowheads="1"/>
          </p:cNvSpPr>
          <p:nvPr/>
        </p:nvSpPr>
        <p:spPr bwMode="auto">
          <a:xfrm>
            <a:off x="4918075" y="1988840"/>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3" name="Oval 83"/>
          <p:cNvSpPr>
            <a:spLocks noChangeArrowheads="1"/>
          </p:cNvSpPr>
          <p:nvPr/>
        </p:nvSpPr>
        <p:spPr bwMode="auto">
          <a:xfrm>
            <a:off x="3854450" y="1720850"/>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4" name="Oval 84"/>
          <p:cNvSpPr>
            <a:spLocks noChangeArrowheads="1"/>
          </p:cNvSpPr>
          <p:nvPr/>
        </p:nvSpPr>
        <p:spPr bwMode="auto">
          <a:xfrm>
            <a:off x="4079938" y="164528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5" name="Oval 85"/>
          <p:cNvSpPr>
            <a:spLocks noChangeArrowheads="1"/>
          </p:cNvSpPr>
          <p:nvPr/>
        </p:nvSpPr>
        <p:spPr bwMode="auto">
          <a:xfrm>
            <a:off x="5626100" y="1573213"/>
            <a:ext cx="141288" cy="146050"/>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6" name="Oval 86"/>
          <p:cNvSpPr>
            <a:spLocks noChangeArrowheads="1"/>
          </p:cNvSpPr>
          <p:nvPr/>
        </p:nvSpPr>
        <p:spPr bwMode="auto">
          <a:xfrm>
            <a:off x="6440488" y="1449388"/>
            <a:ext cx="141287" cy="146050"/>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7" name="Oval 87"/>
          <p:cNvSpPr>
            <a:spLocks noChangeArrowheads="1"/>
          </p:cNvSpPr>
          <p:nvPr/>
        </p:nvSpPr>
        <p:spPr bwMode="auto">
          <a:xfrm>
            <a:off x="5351463" y="2530475"/>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8" name="Oval 88"/>
          <p:cNvSpPr>
            <a:spLocks noChangeArrowheads="1"/>
          </p:cNvSpPr>
          <p:nvPr/>
        </p:nvSpPr>
        <p:spPr bwMode="auto">
          <a:xfrm>
            <a:off x="5416550" y="291941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9" name="Oval 89"/>
          <p:cNvSpPr>
            <a:spLocks noChangeArrowheads="1"/>
          </p:cNvSpPr>
          <p:nvPr/>
        </p:nvSpPr>
        <p:spPr bwMode="auto">
          <a:xfrm>
            <a:off x="5892163" y="296068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0" name="Oval 90"/>
          <p:cNvSpPr>
            <a:spLocks noChangeArrowheads="1"/>
          </p:cNvSpPr>
          <p:nvPr/>
        </p:nvSpPr>
        <p:spPr bwMode="auto">
          <a:xfrm>
            <a:off x="5930900" y="366871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1" name="Oval 91"/>
          <p:cNvSpPr>
            <a:spLocks noChangeArrowheads="1"/>
          </p:cNvSpPr>
          <p:nvPr/>
        </p:nvSpPr>
        <p:spPr bwMode="auto">
          <a:xfrm>
            <a:off x="6442075" y="388143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2" name="Oval 92"/>
          <p:cNvSpPr>
            <a:spLocks noChangeArrowheads="1"/>
          </p:cNvSpPr>
          <p:nvPr/>
        </p:nvSpPr>
        <p:spPr bwMode="auto">
          <a:xfrm>
            <a:off x="6852506" y="3842513"/>
            <a:ext cx="147637" cy="152400"/>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3" name="Oval 93"/>
          <p:cNvSpPr>
            <a:spLocks noChangeArrowheads="1"/>
          </p:cNvSpPr>
          <p:nvPr/>
        </p:nvSpPr>
        <p:spPr bwMode="auto">
          <a:xfrm>
            <a:off x="4211960" y="4373357"/>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4" name="Oval 94"/>
          <p:cNvSpPr>
            <a:spLocks noChangeArrowheads="1"/>
          </p:cNvSpPr>
          <p:nvPr/>
        </p:nvSpPr>
        <p:spPr bwMode="auto">
          <a:xfrm>
            <a:off x="7200671" y="5849900"/>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5" name="Oval 95"/>
          <p:cNvSpPr>
            <a:spLocks noChangeArrowheads="1"/>
          </p:cNvSpPr>
          <p:nvPr/>
        </p:nvSpPr>
        <p:spPr bwMode="auto">
          <a:xfrm>
            <a:off x="6968300" y="6249925"/>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6" name="Oval 98"/>
          <p:cNvSpPr>
            <a:spLocks noChangeAspect="1" noChangeArrowheads="1"/>
          </p:cNvSpPr>
          <p:nvPr/>
        </p:nvSpPr>
        <p:spPr bwMode="auto">
          <a:xfrm>
            <a:off x="8376549" y="4603813"/>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7" name="Line 101"/>
          <p:cNvSpPr>
            <a:spLocks noChangeShapeType="1"/>
          </p:cNvSpPr>
          <p:nvPr/>
        </p:nvSpPr>
        <p:spPr bwMode="auto">
          <a:xfrm flipH="1">
            <a:off x="7894638" y="4048125"/>
            <a:ext cx="153987" cy="176213"/>
          </a:xfrm>
          <a:prstGeom prst="line">
            <a:avLst/>
          </a:prstGeom>
          <a:noFill/>
          <a:ln w="9525">
            <a:noFill/>
            <a:round/>
            <a:headEnd/>
            <a:tailEnd/>
          </a:ln>
        </p:spPr>
        <p:txBody>
          <a:bodyPr wrap="none" anchor="ctr"/>
          <a:lstStyle/>
          <a:p>
            <a:endParaRPr lang="en-GB" sz="1600">
              <a:latin typeface="Verdana" pitchFamily="34" charset="0"/>
            </a:endParaRPr>
          </a:p>
        </p:txBody>
      </p:sp>
      <p:sp>
        <p:nvSpPr>
          <p:cNvPr id="48" name="Oval 104"/>
          <p:cNvSpPr>
            <a:spLocks noChangeArrowheads="1"/>
          </p:cNvSpPr>
          <p:nvPr/>
        </p:nvSpPr>
        <p:spPr bwMode="auto">
          <a:xfrm>
            <a:off x="5952785" y="292132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9" name="Oval 107"/>
          <p:cNvSpPr>
            <a:spLocks noChangeAspect="1" noChangeArrowheads="1"/>
          </p:cNvSpPr>
          <p:nvPr/>
        </p:nvSpPr>
        <p:spPr bwMode="auto">
          <a:xfrm>
            <a:off x="5827713" y="3630613"/>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0" name="Oval 110"/>
          <p:cNvSpPr>
            <a:spLocks noChangeAspect="1" noChangeArrowheads="1"/>
          </p:cNvSpPr>
          <p:nvPr/>
        </p:nvSpPr>
        <p:spPr bwMode="auto">
          <a:xfrm>
            <a:off x="4467225" y="5280025"/>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1" name="Oval 113"/>
          <p:cNvSpPr>
            <a:spLocks noChangeArrowheads="1"/>
          </p:cNvSpPr>
          <p:nvPr/>
        </p:nvSpPr>
        <p:spPr bwMode="auto">
          <a:xfrm>
            <a:off x="6014463" y="2621088"/>
            <a:ext cx="142875" cy="147637"/>
          </a:xfrm>
          <a:prstGeom prst="ellipse">
            <a:avLst/>
          </a:prstGeom>
          <a:solidFill>
            <a:srgbClr val="0000FF"/>
          </a:solidFill>
          <a:ln w="9525">
            <a:noFill/>
            <a:round/>
            <a:headEnd/>
            <a:tailEnd/>
          </a:ln>
        </p:spPr>
        <p:txBody>
          <a:bodyPr wrap="none" anchor="ctr"/>
          <a:lstStyle/>
          <a:p>
            <a:pPr>
              <a:spcBef>
                <a:spcPct val="0"/>
              </a:spcBef>
            </a:pPr>
            <a:endParaRPr lang="en-GB" sz="1600" b="1">
              <a:solidFill>
                <a:srgbClr val="000000"/>
              </a:solidFill>
              <a:latin typeface="Verdana" pitchFamily="34" charset="0"/>
            </a:endParaRPr>
          </a:p>
        </p:txBody>
      </p:sp>
      <p:sp>
        <p:nvSpPr>
          <p:cNvPr id="52" name="Oval 116"/>
          <p:cNvSpPr>
            <a:spLocks noChangeArrowheads="1"/>
          </p:cNvSpPr>
          <p:nvPr/>
        </p:nvSpPr>
        <p:spPr bwMode="auto">
          <a:xfrm>
            <a:off x="4502913" y="163118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3" name="Oval 119"/>
          <p:cNvSpPr>
            <a:spLocks noChangeArrowheads="1"/>
          </p:cNvSpPr>
          <p:nvPr/>
        </p:nvSpPr>
        <p:spPr bwMode="auto">
          <a:xfrm>
            <a:off x="6348450" y="340308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4" name="Oval 122"/>
          <p:cNvSpPr>
            <a:spLocks noChangeArrowheads="1"/>
          </p:cNvSpPr>
          <p:nvPr/>
        </p:nvSpPr>
        <p:spPr bwMode="auto">
          <a:xfrm>
            <a:off x="5964238" y="3789363"/>
            <a:ext cx="142875" cy="147637"/>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5" name="Oval 127"/>
          <p:cNvSpPr>
            <a:spLocks noChangeArrowheads="1"/>
          </p:cNvSpPr>
          <p:nvPr/>
        </p:nvSpPr>
        <p:spPr bwMode="auto">
          <a:xfrm>
            <a:off x="5725269" y="3368867"/>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6" name="Oval 131"/>
          <p:cNvSpPr>
            <a:spLocks noChangeAspect="1" noChangeArrowheads="1"/>
          </p:cNvSpPr>
          <p:nvPr/>
        </p:nvSpPr>
        <p:spPr bwMode="auto">
          <a:xfrm>
            <a:off x="6804025" y="4314825"/>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7" name="Oval 136"/>
          <p:cNvSpPr>
            <a:spLocks noChangeArrowheads="1"/>
          </p:cNvSpPr>
          <p:nvPr/>
        </p:nvSpPr>
        <p:spPr bwMode="auto">
          <a:xfrm>
            <a:off x="5875338" y="3586163"/>
            <a:ext cx="117475" cy="109537"/>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8" name="Oval 138"/>
          <p:cNvSpPr>
            <a:spLocks noChangeArrowheads="1"/>
          </p:cNvSpPr>
          <p:nvPr/>
        </p:nvSpPr>
        <p:spPr bwMode="auto">
          <a:xfrm>
            <a:off x="3754438" y="1363663"/>
            <a:ext cx="142875" cy="147637"/>
          </a:xfrm>
          <a:prstGeom prst="ellipse">
            <a:avLst/>
          </a:prstGeom>
          <a:solidFill>
            <a:srgbClr val="0000FF"/>
          </a:solidFill>
          <a:ln w="9525">
            <a:solidFill>
              <a:srgbClr val="0000FF"/>
            </a:solidFill>
            <a:round/>
            <a:headEnd/>
            <a:tailEnd/>
          </a:ln>
        </p:spPr>
        <p:txBody>
          <a:bodyPr wrap="none" anchor="ctr"/>
          <a:lstStyle/>
          <a:p>
            <a:pPr>
              <a:spcBef>
                <a:spcPct val="0"/>
              </a:spcBef>
            </a:pPr>
            <a:endParaRPr lang="en-GB" sz="2400" b="1" u="none">
              <a:solidFill>
                <a:srgbClr val="0000FF"/>
              </a:solidFill>
              <a:latin typeface="Verdana" pitchFamily="34" charset="0"/>
            </a:endParaRPr>
          </a:p>
        </p:txBody>
      </p:sp>
      <p:sp>
        <p:nvSpPr>
          <p:cNvPr id="59" name="Oval 142"/>
          <p:cNvSpPr>
            <a:spLocks noChangeArrowheads="1"/>
          </p:cNvSpPr>
          <p:nvPr/>
        </p:nvSpPr>
        <p:spPr bwMode="auto">
          <a:xfrm>
            <a:off x="4294438" y="138823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0" name="Oval 145"/>
          <p:cNvSpPr>
            <a:spLocks noChangeAspect="1" noChangeArrowheads="1"/>
          </p:cNvSpPr>
          <p:nvPr/>
        </p:nvSpPr>
        <p:spPr bwMode="auto">
          <a:xfrm>
            <a:off x="6953250" y="4165600"/>
            <a:ext cx="136525" cy="136525"/>
          </a:xfrm>
          <a:prstGeom prst="ellipse">
            <a:avLst/>
          </a:prstGeom>
          <a:solidFill>
            <a:srgbClr val="0000FF"/>
          </a:solidFill>
          <a:ln w="9525" algn="ctr">
            <a:solidFill>
              <a:srgbClr val="0000FF"/>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1" name="Oval 149"/>
          <p:cNvSpPr>
            <a:spLocks noChangeAspect="1" noChangeArrowheads="1"/>
          </p:cNvSpPr>
          <p:nvPr/>
        </p:nvSpPr>
        <p:spPr bwMode="auto">
          <a:xfrm>
            <a:off x="7837488" y="4244975"/>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2" name="Oval 154"/>
          <p:cNvSpPr>
            <a:spLocks noChangeArrowheads="1"/>
          </p:cNvSpPr>
          <p:nvPr/>
        </p:nvSpPr>
        <p:spPr bwMode="auto">
          <a:xfrm>
            <a:off x="5461000" y="285273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333399"/>
              </a:solidFill>
              <a:latin typeface="Verdana" pitchFamily="34" charset="0"/>
            </a:endParaRPr>
          </a:p>
        </p:txBody>
      </p:sp>
      <p:sp>
        <p:nvSpPr>
          <p:cNvPr id="63" name="Oval 155"/>
          <p:cNvSpPr>
            <a:spLocks noChangeArrowheads="1"/>
          </p:cNvSpPr>
          <p:nvPr/>
        </p:nvSpPr>
        <p:spPr bwMode="auto">
          <a:xfrm>
            <a:off x="6211313" y="292411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4" name="Oval 154"/>
          <p:cNvSpPr>
            <a:spLocks noChangeArrowheads="1"/>
          </p:cNvSpPr>
          <p:nvPr/>
        </p:nvSpPr>
        <p:spPr bwMode="auto">
          <a:xfrm>
            <a:off x="5869285" y="3717032"/>
            <a:ext cx="142875" cy="147638"/>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5" name="Oval 154"/>
          <p:cNvSpPr>
            <a:spLocks noChangeArrowheads="1"/>
          </p:cNvSpPr>
          <p:nvPr/>
        </p:nvSpPr>
        <p:spPr bwMode="auto">
          <a:xfrm>
            <a:off x="6827838" y="4271963"/>
            <a:ext cx="142875" cy="147637"/>
          </a:xfrm>
          <a:prstGeom prst="ellipse">
            <a:avLst/>
          </a:prstGeom>
          <a:solidFill>
            <a:srgbClr val="C00000"/>
          </a:solidFill>
          <a:ln w="9525">
            <a:solidFill>
              <a:srgbClr val="993300"/>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6" name="Oval 155"/>
          <p:cNvSpPr>
            <a:spLocks noChangeArrowheads="1"/>
          </p:cNvSpPr>
          <p:nvPr/>
        </p:nvSpPr>
        <p:spPr bwMode="auto">
          <a:xfrm>
            <a:off x="6446838" y="320516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7" name="Oval 83"/>
          <p:cNvSpPr>
            <a:spLocks noChangeArrowheads="1"/>
          </p:cNvSpPr>
          <p:nvPr/>
        </p:nvSpPr>
        <p:spPr bwMode="auto">
          <a:xfrm>
            <a:off x="4451734" y="1412776"/>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8" name="Oval 154"/>
          <p:cNvSpPr>
            <a:spLocks noChangeArrowheads="1"/>
          </p:cNvSpPr>
          <p:nvPr/>
        </p:nvSpPr>
        <p:spPr bwMode="auto">
          <a:xfrm>
            <a:off x="6707732" y="4209213"/>
            <a:ext cx="142875" cy="147637"/>
          </a:xfrm>
          <a:prstGeom prst="ellipse">
            <a:avLst/>
          </a:prstGeom>
          <a:solidFill>
            <a:srgbClr val="C00000"/>
          </a:solidFill>
          <a:ln w="9525">
            <a:solidFill>
              <a:srgbClr val="993300"/>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9" name="Oval 154"/>
          <p:cNvSpPr>
            <a:spLocks noChangeArrowheads="1"/>
          </p:cNvSpPr>
          <p:nvPr/>
        </p:nvSpPr>
        <p:spPr bwMode="auto">
          <a:xfrm>
            <a:off x="7742238" y="4195763"/>
            <a:ext cx="142875" cy="147637"/>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0" name="Oval 154"/>
          <p:cNvSpPr>
            <a:spLocks noChangeArrowheads="1"/>
          </p:cNvSpPr>
          <p:nvPr/>
        </p:nvSpPr>
        <p:spPr bwMode="auto">
          <a:xfrm>
            <a:off x="6370638" y="2671763"/>
            <a:ext cx="142875" cy="147637"/>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1" name="Oval 154"/>
          <p:cNvSpPr>
            <a:spLocks noChangeArrowheads="1"/>
          </p:cNvSpPr>
          <p:nvPr/>
        </p:nvSpPr>
        <p:spPr bwMode="auto">
          <a:xfrm>
            <a:off x="6660232" y="4297288"/>
            <a:ext cx="142875" cy="147637"/>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2" name="Text Box 5"/>
          <p:cNvSpPr txBox="1">
            <a:spLocks noChangeArrowheads="1"/>
          </p:cNvSpPr>
          <p:nvPr/>
        </p:nvSpPr>
        <p:spPr bwMode="auto">
          <a:xfrm>
            <a:off x="314792" y="5767860"/>
            <a:ext cx="4212384" cy="276999"/>
          </a:xfrm>
          <a:prstGeom prst="rect">
            <a:avLst/>
          </a:prstGeom>
          <a:noFill/>
          <a:ln w="12700" cap="sq">
            <a:noFill/>
            <a:miter lim="800000"/>
            <a:headEnd type="none" w="sm" len="sm"/>
            <a:tailEnd type="none" w="sm" len="sm"/>
          </a:ln>
        </p:spPr>
        <p:txBody>
          <a:bodyPr wrap="square">
            <a:spAutoFit/>
          </a:bodyPr>
          <a:lstStyle/>
          <a:p>
            <a:pPr algn="l" eaLnBrk="0" hangingPunct="0">
              <a:spcBef>
                <a:spcPct val="10000"/>
              </a:spcBef>
            </a:pPr>
            <a:r>
              <a:rPr lang="en-GB" sz="1200" i="1" dirty="0" smtClean="0">
                <a:solidFill>
                  <a:srgbClr val="000080"/>
                </a:solidFill>
                <a:latin typeface="Verdana" pitchFamily="34" charset="0"/>
              </a:rPr>
              <a:t>Universities recently joining AL (2010/11)</a:t>
            </a:r>
            <a:endParaRPr lang="en-GB" sz="1200" i="1" u="none" dirty="0">
              <a:solidFill>
                <a:srgbClr val="000080"/>
              </a:solidFill>
              <a:latin typeface="Verdana" pitchFamily="34" charset="0"/>
            </a:endParaRPr>
          </a:p>
        </p:txBody>
      </p:sp>
      <p:sp>
        <p:nvSpPr>
          <p:cNvPr id="73" name="AutoShape 6"/>
          <p:cNvSpPr>
            <a:spLocks noChangeArrowheads="1"/>
          </p:cNvSpPr>
          <p:nvPr/>
        </p:nvSpPr>
        <p:spPr bwMode="auto">
          <a:xfrm>
            <a:off x="170329" y="5853665"/>
            <a:ext cx="100800" cy="100800"/>
          </a:xfrm>
          <a:prstGeom prst="flowChartConnector">
            <a:avLst/>
          </a:prstGeom>
          <a:solidFill>
            <a:srgbClr val="C00000"/>
          </a:solidFill>
          <a:ln w="12700" cap="sq">
            <a:solidFill>
              <a:schemeClr val="accent6">
                <a:lumMod val="50000"/>
              </a:schemeClr>
            </a:solidFill>
            <a:round/>
            <a:headEnd type="none" w="sm" len="sm"/>
            <a:tailEnd type="none" w="sm" len="sm"/>
          </a:ln>
        </p:spPr>
        <p:txBody>
          <a:bodyPr wrap="none" lIns="0" tIns="0" rIns="0" bIns="0" anchor="ctr"/>
          <a:lstStyle/>
          <a:p>
            <a:pPr eaLnBrk="0" hangingPunct="0">
              <a:spcBef>
                <a:spcPct val="0"/>
              </a:spcBef>
            </a:pPr>
            <a:endParaRPr lang="en-GB" sz="2000" u="none">
              <a:solidFill>
                <a:srgbClr val="000066"/>
              </a:solidFill>
              <a:latin typeface="Verdana" pitchFamily="34" charset="0"/>
            </a:endParaRPr>
          </a:p>
        </p:txBody>
      </p:sp>
      <p:sp>
        <p:nvSpPr>
          <p:cNvPr id="74" name="Oval 154"/>
          <p:cNvSpPr>
            <a:spLocks noChangeArrowheads="1"/>
          </p:cNvSpPr>
          <p:nvPr/>
        </p:nvSpPr>
        <p:spPr bwMode="auto">
          <a:xfrm>
            <a:off x="5869285" y="3785418"/>
            <a:ext cx="142875" cy="147638"/>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5" name="Oval 154"/>
          <p:cNvSpPr>
            <a:spLocks noChangeArrowheads="1"/>
          </p:cNvSpPr>
          <p:nvPr/>
        </p:nvSpPr>
        <p:spPr bwMode="auto">
          <a:xfrm>
            <a:off x="3721678" y="1988840"/>
            <a:ext cx="142875" cy="147638"/>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6" name="Text Box 5"/>
          <p:cNvSpPr txBox="1">
            <a:spLocks noChangeArrowheads="1"/>
          </p:cNvSpPr>
          <p:nvPr/>
        </p:nvSpPr>
        <p:spPr bwMode="auto">
          <a:xfrm>
            <a:off x="314792" y="5524653"/>
            <a:ext cx="4293422" cy="276999"/>
          </a:xfrm>
          <a:prstGeom prst="rect">
            <a:avLst/>
          </a:prstGeom>
          <a:noFill/>
          <a:ln w="12700" cap="sq">
            <a:noFill/>
            <a:miter lim="800000"/>
            <a:headEnd type="none" w="sm" len="sm"/>
            <a:tailEnd type="none" w="sm" len="sm"/>
          </a:ln>
        </p:spPr>
        <p:txBody>
          <a:bodyPr wrap="square">
            <a:spAutoFit/>
          </a:bodyPr>
          <a:lstStyle/>
          <a:p>
            <a:pPr algn="l" eaLnBrk="0" hangingPunct="0">
              <a:spcBef>
                <a:spcPct val="10000"/>
              </a:spcBef>
            </a:pPr>
            <a:r>
              <a:rPr lang="en-GB" sz="1200" i="1" dirty="0" smtClean="0">
                <a:solidFill>
                  <a:srgbClr val="000080"/>
                </a:solidFill>
                <a:latin typeface="Verdana" pitchFamily="34" charset="0"/>
              </a:rPr>
              <a:t>Member </a:t>
            </a:r>
            <a:r>
              <a:rPr lang="en-GB" sz="1200" i="1" u="none" dirty="0" smtClean="0">
                <a:solidFill>
                  <a:srgbClr val="000080"/>
                </a:solidFill>
                <a:latin typeface="Verdana" pitchFamily="34" charset="0"/>
              </a:rPr>
              <a:t>Universities</a:t>
            </a:r>
            <a:endParaRPr lang="en-GB" sz="1200" i="1" u="none" dirty="0">
              <a:solidFill>
                <a:srgbClr val="000080"/>
              </a:solidFill>
              <a:latin typeface="Verdana" pitchFamily="34" charset="0"/>
            </a:endParaRPr>
          </a:p>
        </p:txBody>
      </p:sp>
      <p:sp>
        <p:nvSpPr>
          <p:cNvPr id="77" name="AutoShape 6"/>
          <p:cNvSpPr>
            <a:spLocks noChangeArrowheads="1"/>
          </p:cNvSpPr>
          <p:nvPr/>
        </p:nvSpPr>
        <p:spPr bwMode="auto">
          <a:xfrm>
            <a:off x="170329" y="5610458"/>
            <a:ext cx="100800" cy="100800"/>
          </a:xfrm>
          <a:prstGeom prst="flowChartConnector">
            <a:avLst/>
          </a:prstGeom>
          <a:solidFill>
            <a:srgbClr val="0000FF"/>
          </a:solidFill>
          <a:ln w="9525">
            <a:noFill/>
            <a:round/>
            <a:headEnd/>
            <a:tailEnd/>
          </a:ln>
        </p:spPr>
        <p:txBody>
          <a:bodyPr wrap="none" anchor="ctr"/>
          <a:lstStyle/>
          <a:p>
            <a:pPr>
              <a:spcBef>
                <a:spcPct val="0"/>
              </a:spcBef>
            </a:pPr>
            <a:endParaRPr lang="en-GB" sz="1600" b="1">
              <a:solidFill>
                <a:srgbClr val="000000"/>
              </a:solidFill>
              <a:latin typeface="Verdana" pitchFamily="34" charset="0"/>
            </a:endParaRPr>
          </a:p>
        </p:txBody>
      </p:sp>
      <p:sp>
        <p:nvSpPr>
          <p:cNvPr id="78" name="Oval 83"/>
          <p:cNvSpPr>
            <a:spLocks noChangeArrowheads="1"/>
          </p:cNvSpPr>
          <p:nvPr/>
        </p:nvSpPr>
        <p:spPr bwMode="auto">
          <a:xfrm>
            <a:off x="3803662" y="1781069"/>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9" name="Oval 110"/>
          <p:cNvSpPr>
            <a:spLocks noChangeAspect="1" noChangeArrowheads="1"/>
          </p:cNvSpPr>
          <p:nvPr/>
        </p:nvSpPr>
        <p:spPr bwMode="auto">
          <a:xfrm>
            <a:off x="6735299" y="6302003"/>
            <a:ext cx="136525" cy="136525"/>
          </a:xfrm>
          <a:prstGeom prst="ellipse">
            <a:avLst/>
          </a:prstGeom>
          <a:solidFill>
            <a:srgbClr val="C00000"/>
          </a:solidFill>
          <a:ln w="9525">
            <a:noFill/>
            <a:round/>
            <a:headEnd/>
            <a:tailEnd/>
          </a:ln>
        </p:spPr>
        <p:txBody>
          <a:bodyPr wrap="none" anchor="ctr"/>
          <a:lstStyle/>
          <a:p>
            <a:pPr algn="l">
              <a:spcBef>
                <a:spcPct val="0"/>
              </a:spcBef>
            </a:pPr>
            <a:endParaRPr lang="en-GB" sz="1600" b="1" u="none" dirty="0">
              <a:solidFill>
                <a:srgbClr val="7030A0"/>
              </a:solidFill>
              <a:latin typeface="Verdana" pitchFamily="34" charset="0"/>
            </a:endParaRPr>
          </a:p>
        </p:txBody>
      </p:sp>
      <p:sp>
        <p:nvSpPr>
          <p:cNvPr id="80" name="Oval 110"/>
          <p:cNvSpPr>
            <a:spLocks noChangeAspect="1" noChangeArrowheads="1"/>
          </p:cNvSpPr>
          <p:nvPr/>
        </p:nvSpPr>
        <p:spPr bwMode="auto">
          <a:xfrm>
            <a:off x="6045014" y="3666378"/>
            <a:ext cx="136525" cy="136525"/>
          </a:xfrm>
          <a:prstGeom prst="ellipse">
            <a:avLst/>
          </a:prstGeom>
          <a:solidFill>
            <a:srgbClr val="C00000"/>
          </a:solidFill>
          <a:ln w="9525">
            <a:noFill/>
            <a:round/>
            <a:headEnd/>
            <a:tailEnd/>
          </a:ln>
        </p:spPr>
        <p:txBody>
          <a:bodyPr wrap="none" anchor="ctr"/>
          <a:lstStyle/>
          <a:p>
            <a:pPr algn="l">
              <a:spcBef>
                <a:spcPct val="0"/>
              </a:spcBef>
            </a:pPr>
            <a:endParaRPr lang="en-GB" sz="1600" b="1" u="none" dirty="0">
              <a:solidFill>
                <a:srgbClr val="7030A0"/>
              </a:solidFill>
              <a:latin typeface="Verdana" pitchFamily="34" charset="0"/>
            </a:endParaRPr>
          </a:p>
        </p:txBody>
      </p:sp>
      <p:sp>
        <p:nvSpPr>
          <p:cNvPr id="81" name="Segnaposto numero diapositiva 75"/>
          <p:cNvSpPr txBox="1">
            <a:spLocks/>
          </p:cNvSpPr>
          <p:nvPr/>
        </p:nvSpPr>
        <p:spPr bwMode="auto">
          <a:xfrm>
            <a:off x="6769100" y="63595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7AA14C7-5C3E-4FB7-BDAE-305BE1420987}" type="slidenum">
              <a:rPr kumimoji="0" lang="fr-FR" sz="1400" b="0" i="0" u="none" strike="noStrike" kern="1200" cap="none" spc="0" normalizeH="0" baseline="0" noProof="0" smtClean="0">
                <a:ln>
                  <a:noFill/>
                </a:ln>
                <a:solidFill>
                  <a:srgbClr val="003399"/>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fr-FR" sz="1400" b="0" i="0" u="none" strike="noStrike" kern="1200" cap="none" spc="0" normalizeH="0" baseline="0" noProof="0" dirty="0">
              <a:ln>
                <a:noFill/>
              </a:ln>
              <a:solidFill>
                <a:srgbClr val="00339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amond(in)">
                                      <p:cBhvr>
                                        <p:cTn id="7" dur="2000"/>
                                        <p:tgtEl>
                                          <p:spTgt spid="12"/>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dissolve">
                                      <p:cBhvr>
                                        <p:cTn id="11" dur="500"/>
                                        <p:tgtEl>
                                          <p:spTgt spid="13"/>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dissolve">
                                      <p:cBhvr>
                                        <p:cTn id="14" dur="500"/>
                                        <p:tgtEl>
                                          <p:spTgt spid="14"/>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dissolve">
                                      <p:cBhvr>
                                        <p:cTn id="17" dur="500"/>
                                        <p:tgtEl>
                                          <p:spTgt spid="15"/>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dissolve">
                                      <p:cBhvr>
                                        <p:cTn id="20" dur="500"/>
                                        <p:tgtEl>
                                          <p:spTgt spid="16"/>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dissolve">
                                      <p:cBhvr>
                                        <p:cTn id="23" dur="500"/>
                                        <p:tgtEl>
                                          <p:spTgt spid="17"/>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dissolve">
                                      <p:cBhvr>
                                        <p:cTn id="26" dur="500"/>
                                        <p:tgtEl>
                                          <p:spTgt spid="18"/>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dissolve">
                                      <p:cBhvr>
                                        <p:cTn id="29" dur="500"/>
                                        <p:tgtEl>
                                          <p:spTgt spid="19"/>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dissolve">
                                      <p:cBhvr>
                                        <p:cTn id="32" dur="500"/>
                                        <p:tgtEl>
                                          <p:spTgt spid="20"/>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dissolve">
                                      <p:cBhvr>
                                        <p:cTn id="35" dur="500"/>
                                        <p:tgtEl>
                                          <p:spTgt spid="21"/>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dissolve">
                                      <p:cBhvr>
                                        <p:cTn id="38" dur="500"/>
                                        <p:tgtEl>
                                          <p:spTgt spid="22"/>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dissolve">
                                      <p:cBhvr>
                                        <p:cTn id="41" dur="500"/>
                                        <p:tgtEl>
                                          <p:spTgt spid="23"/>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dissolve">
                                      <p:cBhvr>
                                        <p:cTn id="44" dur="500"/>
                                        <p:tgtEl>
                                          <p:spTgt spid="24"/>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dissolve">
                                      <p:cBhvr>
                                        <p:cTn id="47" dur="500"/>
                                        <p:tgtEl>
                                          <p:spTgt spid="25"/>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dissolve">
                                      <p:cBhvr>
                                        <p:cTn id="50" dur="500"/>
                                        <p:tgtEl>
                                          <p:spTgt spid="26"/>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dissolve">
                                      <p:cBhvr>
                                        <p:cTn id="53" dur="500"/>
                                        <p:tgtEl>
                                          <p:spTgt spid="27"/>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dissolve">
                                      <p:cBhvr>
                                        <p:cTn id="56" dur="500"/>
                                        <p:tgtEl>
                                          <p:spTgt spid="28"/>
                                        </p:tgtEl>
                                      </p:cBhvr>
                                    </p:animEffect>
                                  </p:childTnLst>
                                </p:cTn>
                              </p:par>
                              <p:par>
                                <p:cTn id="57" presetID="9" presetClass="entr" presetSubtype="0"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dissolve">
                                      <p:cBhvr>
                                        <p:cTn id="59" dur="500"/>
                                        <p:tgtEl>
                                          <p:spTgt spid="29"/>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dissolve">
                                      <p:cBhvr>
                                        <p:cTn id="62" dur="500"/>
                                        <p:tgtEl>
                                          <p:spTgt spid="30"/>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dissolve">
                                      <p:cBhvr>
                                        <p:cTn id="65" dur="500"/>
                                        <p:tgtEl>
                                          <p:spTgt spid="31"/>
                                        </p:tgtEl>
                                      </p:cBhvr>
                                    </p:animEffect>
                                  </p:childTnLst>
                                </p:cTn>
                              </p:par>
                              <p:par>
                                <p:cTn id="66" presetID="9" presetClass="entr" presetSubtype="0"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dissolve">
                                      <p:cBhvr>
                                        <p:cTn id="68" dur="500"/>
                                        <p:tgtEl>
                                          <p:spTgt spid="32"/>
                                        </p:tgtEl>
                                      </p:cBhvr>
                                    </p:animEffect>
                                  </p:childTnLst>
                                </p:cTn>
                              </p:par>
                              <p:par>
                                <p:cTn id="69" presetID="9" presetClass="entr" presetSubtype="0"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dissolve">
                                      <p:cBhvr>
                                        <p:cTn id="71" dur="500"/>
                                        <p:tgtEl>
                                          <p:spTgt spid="33"/>
                                        </p:tgtEl>
                                      </p:cBhvr>
                                    </p:animEffect>
                                  </p:childTnLst>
                                </p:cTn>
                              </p:par>
                              <p:par>
                                <p:cTn id="72" presetID="9"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dissolve">
                                      <p:cBhvr>
                                        <p:cTn id="74" dur="500"/>
                                        <p:tgtEl>
                                          <p:spTgt spid="34"/>
                                        </p:tgtEl>
                                      </p:cBhvr>
                                    </p:animEffect>
                                  </p:childTnLst>
                                </p:cTn>
                              </p:par>
                              <p:par>
                                <p:cTn id="75" presetID="9" presetClass="entr" presetSubtype="0"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Effect transition="in" filter="dissolve">
                                      <p:cBhvr>
                                        <p:cTn id="77" dur="500"/>
                                        <p:tgtEl>
                                          <p:spTgt spid="35"/>
                                        </p:tgtEl>
                                      </p:cBhvr>
                                    </p:animEffect>
                                  </p:childTnLst>
                                </p:cTn>
                              </p:par>
                              <p:par>
                                <p:cTn id="78" presetID="9" presetClass="entr" presetSubtype="0" fill="hold" grpId="0" nodeType="with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dissolve">
                                      <p:cBhvr>
                                        <p:cTn id="80" dur="500"/>
                                        <p:tgtEl>
                                          <p:spTgt spid="36"/>
                                        </p:tgtEl>
                                      </p:cBhvr>
                                    </p:animEffect>
                                  </p:childTnLst>
                                </p:cTn>
                              </p:par>
                              <p:par>
                                <p:cTn id="81" presetID="9" presetClass="entr" presetSubtype="0" fill="hold" grpId="0" nodeType="with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dissolve">
                                      <p:cBhvr>
                                        <p:cTn id="83" dur="500"/>
                                        <p:tgtEl>
                                          <p:spTgt spid="37"/>
                                        </p:tgtEl>
                                      </p:cBhvr>
                                    </p:animEffect>
                                  </p:childTnLst>
                                </p:cTn>
                              </p:par>
                              <p:par>
                                <p:cTn id="84" presetID="9" presetClass="entr" presetSubtype="0" fill="hold" grpId="0" nodeType="withEffect">
                                  <p:stCondLst>
                                    <p:cond delay="0"/>
                                  </p:stCondLst>
                                  <p:childTnLst>
                                    <p:set>
                                      <p:cBhvr>
                                        <p:cTn id="85" dur="1" fill="hold">
                                          <p:stCondLst>
                                            <p:cond delay="0"/>
                                          </p:stCondLst>
                                        </p:cTn>
                                        <p:tgtEl>
                                          <p:spTgt spid="38"/>
                                        </p:tgtEl>
                                        <p:attrNameLst>
                                          <p:attrName>style.visibility</p:attrName>
                                        </p:attrNameLst>
                                      </p:cBhvr>
                                      <p:to>
                                        <p:strVal val="visible"/>
                                      </p:to>
                                    </p:set>
                                    <p:animEffect transition="in" filter="dissolve">
                                      <p:cBhvr>
                                        <p:cTn id="86" dur="500"/>
                                        <p:tgtEl>
                                          <p:spTgt spid="38"/>
                                        </p:tgtEl>
                                      </p:cBhvr>
                                    </p:animEffect>
                                  </p:childTnLst>
                                </p:cTn>
                              </p:par>
                              <p:par>
                                <p:cTn id="87" presetID="9" presetClass="entr" presetSubtype="0"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dissolve">
                                      <p:cBhvr>
                                        <p:cTn id="89" dur="500"/>
                                        <p:tgtEl>
                                          <p:spTgt spid="39"/>
                                        </p:tgtEl>
                                      </p:cBhvr>
                                    </p:animEffect>
                                  </p:childTnLst>
                                </p:cTn>
                              </p:par>
                              <p:par>
                                <p:cTn id="90" presetID="9" presetClass="entr" presetSubtype="0" fill="hold" grpId="0" nodeType="with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dissolve">
                                      <p:cBhvr>
                                        <p:cTn id="92" dur="500"/>
                                        <p:tgtEl>
                                          <p:spTgt spid="40"/>
                                        </p:tgtEl>
                                      </p:cBhvr>
                                    </p:animEffect>
                                  </p:childTnLst>
                                </p:cTn>
                              </p:par>
                              <p:par>
                                <p:cTn id="93" presetID="9" presetClass="entr" presetSubtype="0" fill="hold" grpId="0" nodeType="with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dissolve">
                                      <p:cBhvr>
                                        <p:cTn id="95" dur="500"/>
                                        <p:tgtEl>
                                          <p:spTgt spid="41"/>
                                        </p:tgtEl>
                                      </p:cBhvr>
                                    </p:animEffect>
                                  </p:childTnLst>
                                </p:cTn>
                              </p:par>
                              <p:par>
                                <p:cTn id="96" presetID="9" presetClass="entr" presetSubtype="0" fill="hold" grpId="0" nodeType="withEffect">
                                  <p:stCondLst>
                                    <p:cond delay="0"/>
                                  </p:stCondLst>
                                  <p:childTnLst>
                                    <p:set>
                                      <p:cBhvr>
                                        <p:cTn id="97" dur="1" fill="hold">
                                          <p:stCondLst>
                                            <p:cond delay="0"/>
                                          </p:stCondLst>
                                        </p:cTn>
                                        <p:tgtEl>
                                          <p:spTgt spid="42"/>
                                        </p:tgtEl>
                                        <p:attrNameLst>
                                          <p:attrName>style.visibility</p:attrName>
                                        </p:attrNameLst>
                                      </p:cBhvr>
                                      <p:to>
                                        <p:strVal val="visible"/>
                                      </p:to>
                                    </p:set>
                                    <p:animEffect transition="in" filter="dissolve">
                                      <p:cBhvr>
                                        <p:cTn id="98" dur="500"/>
                                        <p:tgtEl>
                                          <p:spTgt spid="42"/>
                                        </p:tgtEl>
                                      </p:cBhvr>
                                    </p:animEffect>
                                  </p:childTnLst>
                                </p:cTn>
                              </p:par>
                              <p:par>
                                <p:cTn id="99" presetID="9" presetClass="entr" presetSubtype="0" fill="hold" grpId="0" nodeType="with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dissolve">
                                      <p:cBhvr>
                                        <p:cTn id="101" dur="500"/>
                                        <p:tgtEl>
                                          <p:spTgt spid="43"/>
                                        </p:tgtEl>
                                      </p:cBhvr>
                                    </p:animEffect>
                                  </p:childTnLst>
                                </p:cTn>
                              </p:par>
                              <p:par>
                                <p:cTn id="102" presetID="9" presetClass="entr" presetSubtype="0"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dissolve">
                                      <p:cBhvr>
                                        <p:cTn id="104" dur="500"/>
                                        <p:tgtEl>
                                          <p:spTgt spid="44"/>
                                        </p:tgtEl>
                                      </p:cBhvr>
                                    </p:animEffect>
                                  </p:childTnLst>
                                </p:cTn>
                              </p:par>
                              <p:par>
                                <p:cTn id="105" presetID="9" presetClass="entr" presetSubtype="0" fill="hold" grpId="0" nodeType="withEffect">
                                  <p:stCondLst>
                                    <p:cond delay="0"/>
                                  </p:stCondLst>
                                  <p:childTnLst>
                                    <p:set>
                                      <p:cBhvr>
                                        <p:cTn id="106" dur="1" fill="hold">
                                          <p:stCondLst>
                                            <p:cond delay="0"/>
                                          </p:stCondLst>
                                        </p:cTn>
                                        <p:tgtEl>
                                          <p:spTgt spid="45"/>
                                        </p:tgtEl>
                                        <p:attrNameLst>
                                          <p:attrName>style.visibility</p:attrName>
                                        </p:attrNameLst>
                                      </p:cBhvr>
                                      <p:to>
                                        <p:strVal val="visible"/>
                                      </p:to>
                                    </p:set>
                                    <p:animEffect transition="in" filter="dissolve">
                                      <p:cBhvr>
                                        <p:cTn id="107" dur="500"/>
                                        <p:tgtEl>
                                          <p:spTgt spid="45"/>
                                        </p:tgtEl>
                                      </p:cBhvr>
                                    </p:animEffect>
                                  </p:childTnLst>
                                </p:cTn>
                              </p:par>
                              <p:par>
                                <p:cTn id="108" presetID="9" presetClass="entr" presetSubtype="0" fill="hold" grpId="0" nodeType="withEffect">
                                  <p:stCondLst>
                                    <p:cond delay="0"/>
                                  </p:stCondLst>
                                  <p:childTnLst>
                                    <p:set>
                                      <p:cBhvr>
                                        <p:cTn id="109" dur="1" fill="hold">
                                          <p:stCondLst>
                                            <p:cond delay="0"/>
                                          </p:stCondLst>
                                        </p:cTn>
                                        <p:tgtEl>
                                          <p:spTgt spid="46"/>
                                        </p:tgtEl>
                                        <p:attrNameLst>
                                          <p:attrName>style.visibility</p:attrName>
                                        </p:attrNameLst>
                                      </p:cBhvr>
                                      <p:to>
                                        <p:strVal val="visible"/>
                                      </p:to>
                                    </p:set>
                                    <p:animEffect transition="in" filter="dissolve">
                                      <p:cBhvr>
                                        <p:cTn id="110" dur="500"/>
                                        <p:tgtEl>
                                          <p:spTgt spid="46"/>
                                        </p:tgtEl>
                                      </p:cBhvr>
                                    </p:animEffect>
                                  </p:childTnLst>
                                </p:cTn>
                              </p:par>
                              <p:par>
                                <p:cTn id="111" presetID="9" presetClass="entr" presetSubtype="0" fill="hold" grpId="0" nodeType="withEffect" nodePh="1">
                                  <p:stCondLst>
                                    <p:cond delay="0"/>
                                  </p:stCondLst>
                                  <p:endCondLst>
                                    <p:cond evt="begin" delay="0">
                                      <p:tn val="111"/>
                                    </p:cond>
                                  </p:endCondLst>
                                  <p:childTnLst>
                                    <p:set>
                                      <p:cBhvr>
                                        <p:cTn id="112" dur="1" fill="hold">
                                          <p:stCondLst>
                                            <p:cond delay="0"/>
                                          </p:stCondLst>
                                        </p:cTn>
                                        <p:tgtEl>
                                          <p:spTgt spid="47"/>
                                        </p:tgtEl>
                                        <p:attrNameLst>
                                          <p:attrName>style.visibility</p:attrName>
                                        </p:attrNameLst>
                                      </p:cBhvr>
                                      <p:to>
                                        <p:strVal val="visible"/>
                                      </p:to>
                                    </p:set>
                                    <p:animEffect transition="in" filter="dissolve">
                                      <p:cBhvr>
                                        <p:cTn id="113" dur="500"/>
                                        <p:tgtEl>
                                          <p:spTgt spid="47"/>
                                        </p:tgtEl>
                                      </p:cBhvr>
                                    </p:animEffect>
                                  </p:childTnLst>
                                </p:cTn>
                              </p:par>
                              <p:par>
                                <p:cTn id="114" presetID="9" presetClass="entr" presetSubtype="0" fill="hold" grpId="0" nodeType="withEffect">
                                  <p:stCondLst>
                                    <p:cond delay="0"/>
                                  </p:stCondLst>
                                  <p:childTnLst>
                                    <p:set>
                                      <p:cBhvr>
                                        <p:cTn id="115" dur="1" fill="hold">
                                          <p:stCondLst>
                                            <p:cond delay="0"/>
                                          </p:stCondLst>
                                        </p:cTn>
                                        <p:tgtEl>
                                          <p:spTgt spid="48"/>
                                        </p:tgtEl>
                                        <p:attrNameLst>
                                          <p:attrName>style.visibility</p:attrName>
                                        </p:attrNameLst>
                                      </p:cBhvr>
                                      <p:to>
                                        <p:strVal val="visible"/>
                                      </p:to>
                                    </p:set>
                                    <p:animEffect transition="in" filter="dissolve">
                                      <p:cBhvr>
                                        <p:cTn id="116" dur="500"/>
                                        <p:tgtEl>
                                          <p:spTgt spid="48"/>
                                        </p:tgtEl>
                                      </p:cBhvr>
                                    </p:animEffect>
                                  </p:childTnLst>
                                </p:cTn>
                              </p:par>
                              <p:par>
                                <p:cTn id="117" presetID="9" presetClass="entr" presetSubtype="0" fill="hold" grpId="0" nodeType="withEffect">
                                  <p:stCondLst>
                                    <p:cond delay="0"/>
                                  </p:stCondLst>
                                  <p:childTnLst>
                                    <p:set>
                                      <p:cBhvr>
                                        <p:cTn id="118" dur="1" fill="hold">
                                          <p:stCondLst>
                                            <p:cond delay="0"/>
                                          </p:stCondLst>
                                        </p:cTn>
                                        <p:tgtEl>
                                          <p:spTgt spid="49"/>
                                        </p:tgtEl>
                                        <p:attrNameLst>
                                          <p:attrName>style.visibility</p:attrName>
                                        </p:attrNameLst>
                                      </p:cBhvr>
                                      <p:to>
                                        <p:strVal val="visible"/>
                                      </p:to>
                                    </p:set>
                                    <p:animEffect transition="in" filter="dissolve">
                                      <p:cBhvr>
                                        <p:cTn id="119" dur="500"/>
                                        <p:tgtEl>
                                          <p:spTgt spid="49"/>
                                        </p:tgtEl>
                                      </p:cBhvr>
                                    </p:animEffect>
                                  </p:childTnLst>
                                </p:cTn>
                              </p:par>
                              <p:par>
                                <p:cTn id="120" presetID="9" presetClass="entr" presetSubtype="0" fill="hold" grpId="0" nodeType="withEffect">
                                  <p:stCondLst>
                                    <p:cond delay="0"/>
                                  </p:stCondLst>
                                  <p:childTnLst>
                                    <p:set>
                                      <p:cBhvr>
                                        <p:cTn id="121" dur="1" fill="hold">
                                          <p:stCondLst>
                                            <p:cond delay="0"/>
                                          </p:stCondLst>
                                        </p:cTn>
                                        <p:tgtEl>
                                          <p:spTgt spid="50"/>
                                        </p:tgtEl>
                                        <p:attrNameLst>
                                          <p:attrName>style.visibility</p:attrName>
                                        </p:attrNameLst>
                                      </p:cBhvr>
                                      <p:to>
                                        <p:strVal val="visible"/>
                                      </p:to>
                                    </p:set>
                                    <p:animEffect transition="in" filter="dissolve">
                                      <p:cBhvr>
                                        <p:cTn id="122" dur="500"/>
                                        <p:tgtEl>
                                          <p:spTgt spid="50"/>
                                        </p:tgtEl>
                                      </p:cBhvr>
                                    </p:animEffect>
                                  </p:childTnLst>
                                </p:cTn>
                              </p:par>
                              <p:par>
                                <p:cTn id="123" presetID="9" presetClass="entr" presetSubtype="0" fill="hold" grpId="0" nodeType="withEffect">
                                  <p:stCondLst>
                                    <p:cond delay="0"/>
                                  </p:stCondLst>
                                  <p:childTnLst>
                                    <p:set>
                                      <p:cBhvr>
                                        <p:cTn id="124" dur="1" fill="hold">
                                          <p:stCondLst>
                                            <p:cond delay="0"/>
                                          </p:stCondLst>
                                        </p:cTn>
                                        <p:tgtEl>
                                          <p:spTgt spid="52"/>
                                        </p:tgtEl>
                                        <p:attrNameLst>
                                          <p:attrName>style.visibility</p:attrName>
                                        </p:attrNameLst>
                                      </p:cBhvr>
                                      <p:to>
                                        <p:strVal val="visible"/>
                                      </p:to>
                                    </p:set>
                                    <p:animEffect transition="in" filter="dissolve">
                                      <p:cBhvr>
                                        <p:cTn id="125" dur="500"/>
                                        <p:tgtEl>
                                          <p:spTgt spid="52"/>
                                        </p:tgtEl>
                                      </p:cBhvr>
                                    </p:animEffect>
                                  </p:childTnLst>
                                </p:cTn>
                              </p:par>
                              <p:par>
                                <p:cTn id="126" presetID="9" presetClass="entr" presetSubtype="0" fill="hold" grpId="0" nodeType="withEffect">
                                  <p:stCondLst>
                                    <p:cond delay="0"/>
                                  </p:stCondLst>
                                  <p:childTnLst>
                                    <p:set>
                                      <p:cBhvr>
                                        <p:cTn id="127" dur="1" fill="hold">
                                          <p:stCondLst>
                                            <p:cond delay="0"/>
                                          </p:stCondLst>
                                        </p:cTn>
                                        <p:tgtEl>
                                          <p:spTgt spid="53"/>
                                        </p:tgtEl>
                                        <p:attrNameLst>
                                          <p:attrName>style.visibility</p:attrName>
                                        </p:attrNameLst>
                                      </p:cBhvr>
                                      <p:to>
                                        <p:strVal val="visible"/>
                                      </p:to>
                                    </p:set>
                                    <p:animEffect transition="in" filter="dissolve">
                                      <p:cBhvr>
                                        <p:cTn id="128" dur="500"/>
                                        <p:tgtEl>
                                          <p:spTgt spid="53"/>
                                        </p:tgtEl>
                                      </p:cBhvr>
                                    </p:animEffect>
                                  </p:childTnLst>
                                </p:cTn>
                              </p:par>
                              <p:par>
                                <p:cTn id="129" presetID="9" presetClass="entr" presetSubtype="0" fill="hold" grpId="0" nodeType="withEffect">
                                  <p:stCondLst>
                                    <p:cond delay="0"/>
                                  </p:stCondLst>
                                  <p:childTnLst>
                                    <p:set>
                                      <p:cBhvr>
                                        <p:cTn id="130" dur="1" fill="hold">
                                          <p:stCondLst>
                                            <p:cond delay="0"/>
                                          </p:stCondLst>
                                        </p:cTn>
                                        <p:tgtEl>
                                          <p:spTgt spid="54"/>
                                        </p:tgtEl>
                                        <p:attrNameLst>
                                          <p:attrName>style.visibility</p:attrName>
                                        </p:attrNameLst>
                                      </p:cBhvr>
                                      <p:to>
                                        <p:strVal val="visible"/>
                                      </p:to>
                                    </p:set>
                                    <p:animEffect transition="in" filter="dissolve">
                                      <p:cBhvr>
                                        <p:cTn id="131" dur="500"/>
                                        <p:tgtEl>
                                          <p:spTgt spid="54"/>
                                        </p:tgtEl>
                                      </p:cBhvr>
                                    </p:animEffect>
                                  </p:childTnLst>
                                </p:cTn>
                              </p:par>
                              <p:par>
                                <p:cTn id="132" presetID="9" presetClass="entr" presetSubtype="0" fill="hold" grpId="0" nodeType="withEffect">
                                  <p:stCondLst>
                                    <p:cond delay="0"/>
                                  </p:stCondLst>
                                  <p:childTnLst>
                                    <p:set>
                                      <p:cBhvr>
                                        <p:cTn id="133" dur="1" fill="hold">
                                          <p:stCondLst>
                                            <p:cond delay="0"/>
                                          </p:stCondLst>
                                        </p:cTn>
                                        <p:tgtEl>
                                          <p:spTgt spid="55"/>
                                        </p:tgtEl>
                                        <p:attrNameLst>
                                          <p:attrName>style.visibility</p:attrName>
                                        </p:attrNameLst>
                                      </p:cBhvr>
                                      <p:to>
                                        <p:strVal val="visible"/>
                                      </p:to>
                                    </p:set>
                                    <p:animEffect transition="in" filter="dissolve">
                                      <p:cBhvr>
                                        <p:cTn id="134" dur="500"/>
                                        <p:tgtEl>
                                          <p:spTgt spid="55"/>
                                        </p:tgtEl>
                                      </p:cBhvr>
                                    </p:animEffect>
                                  </p:childTnLst>
                                </p:cTn>
                              </p:par>
                              <p:par>
                                <p:cTn id="135" presetID="9" presetClass="entr" presetSubtype="0" fill="hold" grpId="0" nodeType="withEffect">
                                  <p:stCondLst>
                                    <p:cond delay="0"/>
                                  </p:stCondLst>
                                  <p:childTnLst>
                                    <p:set>
                                      <p:cBhvr>
                                        <p:cTn id="136" dur="1" fill="hold">
                                          <p:stCondLst>
                                            <p:cond delay="0"/>
                                          </p:stCondLst>
                                        </p:cTn>
                                        <p:tgtEl>
                                          <p:spTgt spid="56"/>
                                        </p:tgtEl>
                                        <p:attrNameLst>
                                          <p:attrName>style.visibility</p:attrName>
                                        </p:attrNameLst>
                                      </p:cBhvr>
                                      <p:to>
                                        <p:strVal val="visible"/>
                                      </p:to>
                                    </p:set>
                                    <p:animEffect transition="in" filter="dissolve">
                                      <p:cBhvr>
                                        <p:cTn id="137" dur="500"/>
                                        <p:tgtEl>
                                          <p:spTgt spid="56"/>
                                        </p:tgtEl>
                                      </p:cBhvr>
                                    </p:animEffect>
                                  </p:childTnLst>
                                </p:cTn>
                              </p:par>
                              <p:par>
                                <p:cTn id="138" presetID="9" presetClass="entr" presetSubtype="0" fill="hold" grpId="0" nodeType="withEffect">
                                  <p:stCondLst>
                                    <p:cond delay="0"/>
                                  </p:stCondLst>
                                  <p:childTnLst>
                                    <p:set>
                                      <p:cBhvr>
                                        <p:cTn id="139" dur="1" fill="hold">
                                          <p:stCondLst>
                                            <p:cond delay="0"/>
                                          </p:stCondLst>
                                        </p:cTn>
                                        <p:tgtEl>
                                          <p:spTgt spid="57"/>
                                        </p:tgtEl>
                                        <p:attrNameLst>
                                          <p:attrName>style.visibility</p:attrName>
                                        </p:attrNameLst>
                                      </p:cBhvr>
                                      <p:to>
                                        <p:strVal val="visible"/>
                                      </p:to>
                                    </p:set>
                                    <p:animEffect transition="in" filter="dissolve">
                                      <p:cBhvr>
                                        <p:cTn id="140" dur="500"/>
                                        <p:tgtEl>
                                          <p:spTgt spid="57"/>
                                        </p:tgtEl>
                                      </p:cBhvr>
                                    </p:animEffect>
                                  </p:childTnLst>
                                </p:cTn>
                              </p:par>
                              <p:par>
                                <p:cTn id="141" presetID="9" presetClass="entr" presetSubtype="0" fill="hold" grpId="0" nodeType="withEffect">
                                  <p:stCondLst>
                                    <p:cond delay="0"/>
                                  </p:stCondLst>
                                  <p:childTnLst>
                                    <p:set>
                                      <p:cBhvr>
                                        <p:cTn id="142" dur="1" fill="hold">
                                          <p:stCondLst>
                                            <p:cond delay="0"/>
                                          </p:stCondLst>
                                        </p:cTn>
                                        <p:tgtEl>
                                          <p:spTgt spid="58"/>
                                        </p:tgtEl>
                                        <p:attrNameLst>
                                          <p:attrName>style.visibility</p:attrName>
                                        </p:attrNameLst>
                                      </p:cBhvr>
                                      <p:to>
                                        <p:strVal val="visible"/>
                                      </p:to>
                                    </p:set>
                                    <p:animEffect transition="in" filter="dissolve">
                                      <p:cBhvr>
                                        <p:cTn id="143" dur="500"/>
                                        <p:tgtEl>
                                          <p:spTgt spid="58"/>
                                        </p:tgtEl>
                                      </p:cBhvr>
                                    </p:animEffect>
                                  </p:childTnLst>
                                </p:cTn>
                              </p:par>
                              <p:par>
                                <p:cTn id="144" presetID="9" presetClass="entr" presetSubtype="0" fill="hold" grpId="0" nodeType="withEffect">
                                  <p:stCondLst>
                                    <p:cond delay="0"/>
                                  </p:stCondLst>
                                  <p:childTnLst>
                                    <p:set>
                                      <p:cBhvr>
                                        <p:cTn id="145" dur="1" fill="hold">
                                          <p:stCondLst>
                                            <p:cond delay="0"/>
                                          </p:stCondLst>
                                        </p:cTn>
                                        <p:tgtEl>
                                          <p:spTgt spid="59"/>
                                        </p:tgtEl>
                                        <p:attrNameLst>
                                          <p:attrName>style.visibility</p:attrName>
                                        </p:attrNameLst>
                                      </p:cBhvr>
                                      <p:to>
                                        <p:strVal val="visible"/>
                                      </p:to>
                                    </p:set>
                                    <p:animEffect transition="in" filter="dissolve">
                                      <p:cBhvr>
                                        <p:cTn id="146" dur="500"/>
                                        <p:tgtEl>
                                          <p:spTgt spid="59"/>
                                        </p:tgtEl>
                                      </p:cBhvr>
                                    </p:animEffect>
                                  </p:childTnLst>
                                </p:cTn>
                              </p:par>
                              <p:par>
                                <p:cTn id="147" presetID="9" presetClass="entr" presetSubtype="0" fill="hold" grpId="0" nodeType="withEffect">
                                  <p:stCondLst>
                                    <p:cond delay="0"/>
                                  </p:stCondLst>
                                  <p:childTnLst>
                                    <p:set>
                                      <p:cBhvr>
                                        <p:cTn id="148" dur="1" fill="hold">
                                          <p:stCondLst>
                                            <p:cond delay="0"/>
                                          </p:stCondLst>
                                        </p:cTn>
                                        <p:tgtEl>
                                          <p:spTgt spid="60"/>
                                        </p:tgtEl>
                                        <p:attrNameLst>
                                          <p:attrName>style.visibility</p:attrName>
                                        </p:attrNameLst>
                                      </p:cBhvr>
                                      <p:to>
                                        <p:strVal val="visible"/>
                                      </p:to>
                                    </p:set>
                                    <p:animEffect transition="in" filter="dissolve">
                                      <p:cBhvr>
                                        <p:cTn id="149" dur="500"/>
                                        <p:tgtEl>
                                          <p:spTgt spid="60"/>
                                        </p:tgtEl>
                                      </p:cBhvr>
                                    </p:animEffect>
                                  </p:childTnLst>
                                </p:cTn>
                              </p:par>
                              <p:par>
                                <p:cTn id="150" presetID="9" presetClass="entr" presetSubtype="0" fill="hold" grpId="0" nodeType="withEffect">
                                  <p:stCondLst>
                                    <p:cond delay="0"/>
                                  </p:stCondLst>
                                  <p:childTnLst>
                                    <p:set>
                                      <p:cBhvr>
                                        <p:cTn id="151" dur="1" fill="hold">
                                          <p:stCondLst>
                                            <p:cond delay="0"/>
                                          </p:stCondLst>
                                        </p:cTn>
                                        <p:tgtEl>
                                          <p:spTgt spid="61"/>
                                        </p:tgtEl>
                                        <p:attrNameLst>
                                          <p:attrName>style.visibility</p:attrName>
                                        </p:attrNameLst>
                                      </p:cBhvr>
                                      <p:to>
                                        <p:strVal val="visible"/>
                                      </p:to>
                                    </p:set>
                                    <p:animEffect transition="in" filter="dissolve">
                                      <p:cBhvr>
                                        <p:cTn id="152" dur="500"/>
                                        <p:tgtEl>
                                          <p:spTgt spid="61"/>
                                        </p:tgtEl>
                                      </p:cBhvr>
                                    </p:animEffect>
                                  </p:childTnLst>
                                </p:cTn>
                              </p:par>
                              <p:par>
                                <p:cTn id="153" presetID="9" presetClass="entr" presetSubtype="0" fill="hold" grpId="0" nodeType="withEffect">
                                  <p:stCondLst>
                                    <p:cond delay="0"/>
                                  </p:stCondLst>
                                  <p:childTnLst>
                                    <p:set>
                                      <p:cBhvr>
                                        <p:cTn id="154" dur="1" fill="hold">
                                          <p:stCondLst>
                                            <p:cond delay="0"/>
                                          </p:stCondLst>
                                        </p:cTn>
                                        <p:tgtEl>
                                          <p:spTgt spid="62"/>
                                        </p:tgtEl>
                                        <p:attrNameLst>
                                          <p:attrName>style.visibility</p:attrName>
                                        </p:attrNameLst>
                                      </p:cBhvr>
                                      <p:to>
                                        <p:strVal val="visible"/>
                                      </p:to>
                                    </p:set>
                                    <p:animEffect transition="in" filter="dissolve">
                                      <p:cBhvr>
                                        <p:cTn id="155" dur="500"/>
                                        <p:tgtEl>
                                          <p:spTgt spid="62"/>
                                        </p:tgtEl>
                                      </p:cBhvr>
                                    </p:animEffect>
                                  </p:childTnLst>
                                </p:cTn>
                              </p:par>
                              <p:par>
                                <p:cTn id="156" presetID="9" presetClass="entr" presetSubtype="0" fill="hold" grpId="0" nodeType="withEffect">
                                  <p:stCondLst>
                                    <p:cond delay="0"/>
                                  </p:stCondLst>
                                  <p:childTnLst>
                                    <p:set>
                                      <p:cBhvr>
                                        <p:cTn id="157" dur="1" fill="hold">
                                          <p:stCondLst>
                                            <p:cond delay="0"/>
                                          </p:stCondLst>
                                        </p:cTn>
                                        <p:tgtEl>
                                          <p:spTgt spid="78"/>
                                        </p:tgtEl>
                                        <p:attrNameLst>
                                          <p:attrName>style.visibility</p:attrName>
                                        </p:attrNameLst>
                                      </p:cBhvr>
                                      <p:to>
                                        <p:strVal val="visible"/>
                                      </p:to>
                                    </p:set>
                                    <p:animEffect transition="in" filter="dissolve">
                                      <p:cBhvr>
                                        <p:cTn id="158" dur="500"/>
                                        <p:tgtEl>
                                          <p:spTgt spid="78"/>
                                        </p:tgtEl>
                                      </p:cBhvr>
                                    </p:animEffect>
                                  </p:childTnLst>
                                </p:cTn>
                              </p:par>
                              <p:par>
                                <p:cTn id="159" presetID="9" presetClass="entr" presetSubtype="0" fill="hold" grpId="0" nodeType="withEffect">
                                  <p:stCondLst>
                                    <p:cond delay="0"/>
                                  </p:stCondLst>
                                  <p:childTnLst>
                                    <p:set>
                                      <p:cBhvr>
                                        <p:cTn id="160" dur="1" fill="hold">
                                          <p:stCondLst>
                                            <p:cond delay="0"/>
                                          </p:stCondLst>
                                        </p:cTn>
                                        <p:tgtEl>
                                          <p:spTgt spid="63"/>
                                        </p:tgtEl>
                                        <p:attrNameLst>
                                          <p:attrName>style.visibility</p:attrName>
                                        </p:attrNameLst>
                                      </p:cBhvr>
                                      <p:to>
                                        <p:strVal val="visible"/>
                                      </p:to>
                                    </p:set>
                                    <p:animEffect transition="in" filter="dissolve">
                                      <p:cBhvr>
                                        <p:cTn id="161" dur="500"/>
                                        <p:tgtEl>
                                          <p:spTgt spid="63"/>
                                        </p:tgtEl>
                                      </p:cBhvr>
                                    </p:animEffect>
                                  </p:childTnLst>
                                </p:cTn>
                              </p:par>
                              <p:par>
                                <p:cTn id="162" presetID="9" presetClass="entr" presetSubtype="0" fill="hold" grpId="0" nodeType="withEffect">
                                  <p:stCondLst>
                                    <p:cond delay="0"/>
                                  </p:stCondLst>
                                  <p:childTnLst>
                                    <p:set>
                                      <p:cBhvr>
                                        <p:cTn id="163" dur="1" fill="hold">
                                          <p:stCondLst>
                                            <p:cond delay="0"/>
                                          </p:stCondLst>
                                        </p:cTn>
                                        <p:tgtEl>
                                          <p:spTgt spid="66"/>
                                        </p:tgtEl>
                                        <p:attrNameLst>
                                          <p:attrName>style.visibility</p:attrName>
                                        </p:attrNameLst>
                                      </p:cBhvr>
                                      <p:to>
                                        <p:strVal val="visible"/>
                                      </p:to>
                                    </p:set>
                                    <p:animEffect transition="in" filter="dissolve">
                                      <p:cBhvr>
                                        <p:cTn id="164" dur="500"/>
                                        <p:tgtEl>
                                          <p:spTgt spid="66"/>
                                        </p:tgtEl>
                                      </p:cBhvr>
                                    </p:animEffect>
                                  </p:childTnLst>
                                </p:cTn>
                              </p:par>
                              <p:par>
                                <p:cTn id="165" presetID="9" presetClass="entr" presetSubtype="0" fill="hold" grpId="0" nodeType="withEffect">
                                  <p:stCondLst>
                                    <p:cond delay="0"/>
                                  </p:stCondLst>
                                  <p:childTnLst>
                                    <p:set>
                                      <p:cBhvr>
                                        <p:cTn id="166" dur="1" fill="hold">
                                          <p:stCondLst>
                                            <p:cond delay="0"/>
                                          </p:stCondLst>
                                        </p:cTn>
                                        <p:tgtEl>
                                          <p:spTgt spid="67"/>
                                        </p:tgtEl>
                                        <p:attrNameLst>
                                          <p:attrName>style.visibility</p:attrName>
                                        </p:attrNameLst>
                                      </p:cBhvr>
                                      <p:to>
                                        <p:strVal val="visible"/>
                                      </p:to>
                                    </p:set>
                                    <p:animEffect transition="in" filter="dissolve">
                                      <p:cBhvr>
                                        <p:cTn id="167" dur="500"/>
                                        <p:tgtEl>
                                          <p:spTgt spid="67"/>
                                        </p:tgtEl>
                                      </p:cBhvr>
                                    </p:animEffect>
                                  </p:childTnLst>
                                </p:cTn>
                              </p:par>
                              <p:par>
                                <p:cTn id="168" presetID="9" presetClass="entr" presetSubtype="0" fill="hold" grpId="0" nodeType="withEffect">
                                  <p:stCondLst>
                                    <p:cond delay="0"/>
                                  </p:stCondLst>
                                  <p:childTnLst>
                                    <p:set>
                                      <p:cBhvr>
                                        <p:cTn id="169" dur="1" fill="hold">
                                          <p:stCondLst>
                                            <p:cond delay="0"/>
                                          </p:stCondLst>
                                        </p:cTn>
                                        <p:tgtEl>
                                          <p:spTgt spid="51"/>
                                        </p:tgtEl>
                                        <p:attrNameLst>
                                          <p:attrName>style.visibility</p:attrName>
                                        </p:attrNameLst>
                                      </p:cBhvr>
                                      <p:to>
                                        <p:strVal val="visible"/>
                                      </p:to>
                                    </p:set>
                                    <p:animEffect transition="in" filter="dissolve">
                                      <p:cBhvr>
                                        <p:cTn id="170" dur="500"/>
                                        <p:tgtEl>
                                          <p:spTgt spid="51"/>
                                        </p:tgtEl>
                                      </p:cBhvr>
                                    </p:animEffect>
                                  </p:childTnLst>
                                </p:cTn>
                              </p:par>
                            </p:childTnLst>
                          </p:cTn>
                        </p:par>
                        <p:par>
                          <p:cTn id="171" fill="hold">
                            <p:stCondLst>
                              <p:cond delay="2500"/>
                            </p:stCondLst>
                            <p:childTnLst>
                              <p:par>
                                <p:cTn id="172" presetID="9" presetClass="entr" presetSubtype="0" fill="hold" grpId="0" nodeType="afterEffect">
                                  <p:stCondLst>
                                    <p:cond delay="0"/>
                                  </p:stCondLst>
                                  <p:childTnLst>
                                    <p:set>
                                      <p:cBhvr>
                                        <p:cTn id="173" dur="1" fill="hold">
                                          <p:stCondLst>
                                            <p:cond delay="0"/>
                                          </p:stCondLst>
                                        </p:cTn>
                                        <p:tgtEl>
                                          <p:spTgt spid="77"/>
                                        </p:tgtEl>
                                        <p:attrNameLst>
                                          <p:attrName>style.visibility</p:attrName>
                                        </p:attrNameLst>
                                      </p:cBhvr>
                                      <p:to>
                                        <p:strVal val="visible"/>
                                      </p:to>
                                    </p:set>
                                    <p:animEffect transition="in" filter="dissolve">
                                      <p:cBhvr>
                                        <p:cTn id="174" dur="500"/>
                                        <p:tgtEl>
                                          <p:spTgt spid="77"/>
                                        </p:tgtEl>
                                      </p:cBhvr>
                                    </p:animEffect>
                                  </p:childTnLst>
                                </p:cTn>
                              </p:par>
                              <p:par>
                                <p:cTn id="175" presetID="9" presetClass="entr" presetSubtype="0" fill="hold" grpId="0" nodeType="withEffect">
                                  <p:stCondLst>
                                    <p:cond delay="0"/>
                                  </p:stCondLst>
                                  <p:childTnLst>
                                    <p:set>
                                      <p:cBhvr>
                                        <p:cTn id="176" dur="1" fill="hold">
                                          <p:stCondLst>
                                            <p:cond delay="0"/>
                                          </p:stCondLst>
                                        </p:cTn>
                                        <p:tgtEl>
                                          <p:spTgt spid="76"/>
                                        </p:tgtEl>
                                        <p:attrNameLst>
                                          <p:attrName>style.visibility</p:attrName>
                                        </p:attrNameLst>
                                      </p:cBhvr>
                                      <p:to>
                                        <p:strVal val="visible"/>
                                      </p:to>
                                    </p:set>
                                    <p:animEffect transition="in" filter="dissolve">
                                      <p:cBhvr>
                                        <p:cTn id="177" dur="500"/>
                                        <p:tgtEl>
                                          <p:spTgt spid="76"/>
                                        </p:tgtEl>
                                      </p:cBhvr>
                                    </p:animEffect>
                                  </p:childTnLst>
                                </p:cTn>
                              </p:par>
                            </p:childTnLst>
                          </p:cTn>
                        </p:par>
                      </p:childTnLst>
                    </p:cTn>
                  </p:par>
                  <p:par>
                    <p:cTn id="178" fill="hold">
                      <p:stCondLst>
                        <p:cond delay="indefinite"/>
                      </p:stCondLst>
                      <p:childTnLst>
                        <p:par>
                          <p:cTn id="179" fill="hold">
                            <p:stCondLst>
                              <p:cond delay="0"/>
                            </p:stCondLst>
                            <p:childTnLst>
                              <p:par>
                                <p:cTn id="180" presetID="9" presetClass="entr" presetSubtype="0" fill="hold" grpId="0" nodeType="clickEffect">
                                  <p:stCondLst>
                                    <p:cond delay="0"/>
                                  </p:stCondLst>
                                  <p:childTnLst>
                                    <p:set>
                                      <p:cBhvr>
                                        <p:cTn id="181" dur="1" fill="hold">
                                          <p:stCondLst>
                                            <p:cond delay="0"/>
                                          </p:stCondLst>
                                        </p:cTn>
                                        <p:tgtEl>
                                          <p:spTgt spid="68"/>
                                        </p:tgtEl>
                                        <p:attrNameLst>
                                          <p:attrName>style.visibility</p:attrName>
                                        </p:attrNameLst>
                                      </p:cBhvr>
                                      <p:to>
                                        <p:strVal val="visible"/>
                                      </p:to>
                                    </p:set>
                                    <p:animEffect transition="in" filter="dissolve">
                                      <p:cBhvr>
                                        <p:cTn id="182" dur="500"/>
                                        <p:tgtEl>
                                          <p:spTgt spid="68"/>
                                        </p:tgtEl>
                                      </p:cBhvr>
                                    </p:animEffect>
                                  </p:childTnLst>
                                </p:cTn>
                              </p:par>
                              <p:par>
                                <p:cTn id="183" presetID="9" presetClass="entr" presetSubtype="0" fill="hold" grpId="0" nodeType="withEffect">
                                  <p:stCondLst>
                                    <p:cond delay="0"/>
                                  </p:stCondLst>
                                  <p:childTnLst>
                                    <p:set>
                                      <p:cBhvr>
                                        <p:cTn id="184" dur="1" fill="hold">
                                          <p:stCondLst>
                                            <p:cond delay="0"/>
                                          </p:stCondLst>
                                        </p:cTn>
                                        <p:tgtEl>
                                          <p:spTgt spid="69"/>
                                        </p:tgtEl>
                                        <p:attrNameLst>
                                          <p:attrName>style.visibility</p:attrName>
                                        </p:attrNameLst>
                                      </p:cBhvr>
                                      <p:to>
                                        <p:strVal val="visible"/>
                                      </p:to>
                                    </p:set>
                                    <p:animEffect transition="in" filter="dissolve">
                                      <p:cBhvr>
                                        <p:cTn id="185" dur="500"/>
                                        <p:tgtEl>
                                          <p:spTgt spid="69"/>
                                        </p:tgtEl>
                                      </p:cBhvr>
                                    </p:animEffect>
                                  </p:childTnLst>
                                </p:cTn>
                              </p:par>
                              <p:par>
                                <p:cTn id="186" presetID="9" presetClass="entr" presetSubtype="0" fill="hold" grpId="0" nodeType="withEffect">
                                  <p:stCondLst>
                                    <p:cond delay="0"/>
                                  </p:stCondLst>
                                  <p:childTnLst>
                                    <p:set>
                                      <p:cBhvr>
                                        <p:cTn id="187" dur="1" fill="hold">
                                          <p:stCondLst>
                                            <p:cond delay="0"/>
                                          </p:stCondLst>
                                        </p:cTn>
                                        <p:tgtEl>
                                          <p:spTgt spid="70"/>
                                        </p:tgtEl>
                                        <p:attrNameLst>
                                          <p:attrName>style.visibility</p:attrName>
                                        </p:attrNameLst>
                                      </p:cBhvr>
                                      <p:to>
                                        <p:strVal val="visible"/>
                                      </p:to>
                                    </p:set>
                                    <p:animEffect transition="in" filter="dissolve">
                                      <p:cBhvr>
                                        <p:cTn id="188" dur="500"/>
                                        <p:tgtEl>
                                          <p:spTgt spid="70"/>
                                        </p:tgtEl>
                                      </p:cBhvr>
                                    </p:animEffect>
                                  </p:childTnLst>
                                </p:cTn>
                              </p:par>
                              <p:par>
                                <p:cTn id="189" presetID="9" presetClass="entr" presetSubtype="0" fill="hold" grpId="0" nodeType="withEffect">
                                  <p:stCondLst>
                                    <p:cond delay="0"/>
                                  </p:stCondLst>
                                  <p:childTnLst>
                                    <p:set>
                                      <p:cBhvr>
                                        <p:cTn id="190" dur="1" fill="hold">
                                          <p:stCondLst>
                                            <p:cond delay="0"/>
                                          </p:stCondLst>
                                        </p:cTn>
                                        <p:tgtEl>
                                          <p:spTgt spid="64"/>
                                        </p:tgtEl>
                                        <p:attrNameLst>
                                          <p:attrName>style.visibility</p:attrName>
                                        </p:attrNameLst>
                                      </p:cBhvr>
                                      <p:to>
                                        <p:strVal val="visible"/>
                                      </p:to>
                                    </p:set>
                                    <p:animEffect transition="in" filter="dissolve">
                                      <p:cBhvr>
                                        <p:cTn id="191" dur="500"/>
                                        <p:tgtEl>
                                          <p:spTgt spid="64"/>
                                        </p:tgtEl>
                                      </p:cBhvr>
                                    </p:animEffect>
                                  </p:childTnLst>
                                </p:cTn>
                              </p:par>
                              <p:par>
                                <p:cTn id="192" presetID="9" presetClass="entr" presetSubtype="0" fill="hold" grpId="0" nodeType="withEffect">
                                  <p:stCondLst>
                                    <p:cond delay="0"/>
                                  </p:stCondLst>
                                  <p:childTnLst>
                                    <p:set>
                                      <p:cBhvr>
                                        <p:cTn id="193" dur="1" fill="hold">
                                          <p:stCondLst>
                                            <p:cond delay="0"/>
                                          </p:stCondLst>
                                        </p:cTn>
                                        <p:tgtEl>
                                          <p:spTgt spid="65"/>
                                        </p:tgtEl>
                                        <p:attrNameLst>
                                          <p:attrName>style.visibility</p:attrName>
                                        </p:attrNameLst>
                                      </p:cBhvr>
                                      <p:to>
                                        <p:strVal val="visible"/>
                                      </p:to>
                                    </p:set>
                                    <p:animEffect transition="in" filter="dissolve">
                                      <p:cBhvr>
                                        <p:cTn id="194" dur="500"/>
                                        <p:tgtEl>
                                          <p:spTgt spid="65"/>
                                        </p:tgtEl>
                                      </p:cBhvr>
                                    </p:animEffect>
                                  </p:childTnLst>
                                </p:cTn>
                              </p:par>
                              <p:par>
                                <p:cTn id="195" presetID="9" presetClass="entr" presetSubtype="0" fill="hold" grpId="0" nodeType="withEffect">
                                  <p:stCondLst>
                                    <p:cond delay="0"/>
                                  </p:stCondLst>
                                  <p:childTnLst>
                                    <p:set>
                                      <p:cBhvr>
                                        <p:cTn id="196" dur="1" fill="hold">
                                          <p:stCondLst>
                                            <p:cond delay="0"/>
                                          </p:stCondLst>
                                        </p:cTn>
                                        <p:tgtEl>
                                          <p:spTgt spid="71"/>
                                        </p:tgtEl>
                                        <p:attrNameLst>
                                          <p:attrName>style.visibility</p:attrName>
                                        </p:attrNameLst>
                                      </p:cBhvr>
                                      <p:to>
                                        <p:strVal val="visible"/>
                                      </p:to>
                                    </p:set>
                                    <p:animEffect transition="in" filter="dissolve">
                                      <p:cBhvr>
                                        <p:cTn id="197" dur="500"/>
                                        <p:tgtEl>
                                          <p:spTgt spid="71"/>
                                        </p:tgtEl>
                                      </p:cBhvr>
                                    </p:animEffect>
                                  </p:childTnLst>
                                </p:cTn>
                              </p:par>
                              <p:par>
                                <p:cTn id="198" presetID="9" presetClass="entr" presetSubtype="0" fill="hold" grpId="0" nodeType="withEffect">
                                  <p:stCondLst>
                                    <p:cond delay="0"/>
                                  </p:stCondLst>
                                  <p:childTnLst>
                                    <p:set>
                                      <p:cBhvr>
                                        <p:cTn id="199" dur="1" fill="hold">
                                          <p:stCondLst>
                                            <p:cond delay="0"/>
                                          </p:stCondLst>
                                        </p:cTn>
                                        <p:tgtEl>
                                          <p:spTgt spid="74"/>
                                        </p:tgtEl>
                                        <p:attrNameLst>
                                          <p:attrName>style.visibility</p:attrName>
                                        </p:attrNameLst>
                                      </p:cBhvr>
                                      <p:to>
                                        <p:strVal val="visible"/>
                                      </p:to>
                                    </p:set>
                                    <p:animEffect transition="in" filter="dissolve">
                                      <p:cBhvr>
                                        <p:cTn id="200" dur="500"/>
                                        <p:tgtEl>
                                          <p:spTgt spid="74"/>
                                        </p:tgtEl>
                                      </p:cBhvr>
                                    </p:animEffect>
                                  </p:childTnLst>
                                </p:cTn>
                              </p:par>
                              <p:par>
                                <p:cTn id="201" presetID="9" presetClass="entr" presetSubtype="0" fill="hold" grpId="0" nodeType="withEffect">
                                  <p:stCondLst>
                                    <p:cond delay="0"/>
                                  </p:stCondLst>
                                  <p:childTnLst>
                                    <p:set>
                                      <p:cBhvr>
                                        <p:cTn id="202" dur="1" fill="hold">
                                          <p:stCondLst>
                                            <p:cond delay="0"/>
                                          </p:stCondLst>
                                        </p:cTn>
                                        <p:tgtEl>
                                          <p:spTgt spid="75"/>
                                        </p:tgtEl>
                                        <p:attrNameLst>
                                          <p:attrName>style.visibility</p:attrName>
                                        </p:attrNameLst>
                                      </p:cBhvr>
                                      <p:to>
                                        <p:strVal val="visible"/>
                                      </p:to>
                                    </p:set>
                                    <p:animEffect transition="in" filter="dissolve">
                                      <p:cBhvr>
                                        <p:cTn id="203" dur="500"/>
                                        <p:tgtEl>
                                          <p:spTgt spid="75"/>
                                        </p:tgtEl>
                                      </p:cBhvr>
                                    </p:animEffect>
                                  </p:childTnLst>
                                </p:cTn>
                              </p:par>
                            </p:childTnLst>
                          </p:cTn>
                        </p:par>
                        <p:par>
                          <p:cTn id="204" fill="hold">
                            <p:stCondLst>
                              <p:cond delay="500"/>
                            </p:stCondLst>
                            <p:childTnLst>
                              <p:par>
                                <p:cTn id="205" presetID="9" presetClass="entr" presetSubtype="0" fill="hold" grpId="0" nodeType="afterEffect">
                                  <p:stCondLst>
                                    <p:cond delay="0"/>
                                  </p:stCondLst>
                                  <p:childTnLst>
                                    <p:set>
                                      <p:cBhvr>
                                        <p:cTn id="206" dur="1" fill="hold">
                                          <p:stCondLst>
                                            <p:cond delay="0"/>
                                          </p:stCondLst>
                                        </p:cTn>
                                        <p:tgtEl>
                                          <p:spTgt spid="72"/>
                                        </p:tgtEl>
                                        <p:attrNameLst>
                                          <p:attrName>style.visibility</p:attrName>
                                        </p:attrNameLst>
                                      </p:cBhvr>
                                      <p:to>
                                        <p:strVal val="visible"/>
                                      </p:to>
                                    </p:set>
                                    <p:animEffect transition="in" filter="dissolve">
                                      <p:cBhvr>
                                        <p:cTn id="207" dur="500"/>
                                        <p:tgtEl>
                                          <p:spTgt spid="72"/>
                                        </p:tgtEl>
                                      </p:cBhvr>
                                    </p:animEffect>
                                  </p:childTnLst>
                                </p:cTn>
                              </p:par>
                              <p:par>
                                <p:cTn id="208" presetID="9" presetClass="entr" presetSubtype="0" fill="hold" grpId="0" nodeType="withEffect">
                                  <p:stCondLst>
                                    <p:cond delay="0"/>
                                  </p:stCondLst>
                                  <p:childTnLst>
                                    <p:set>
                                      <p:cBhvr>
                                        <p:cTn id="209" dur="1" fill="hold">
                                          <p:stCondLst>
                                            <p:cond delay="0"/>
                                          </p:stCondLst>
                                        </p:cTn>
                                        <p:tgtEl>
                                          <p:spTgt spid="73"/>
                                        </p:tgtEl>
                                        <p:attrNameLst>
                                          <p:attrName>style.visibility</p:attrName>
                                        </p:attrNameLst>
                                      </p:cBhvr>
                                      <p:to>
                                        <p:strVal val="visible"/>
                                      </p:to>
                                    </p:set>
                                    <p:animEffect transition="in" filter="dissolve">
                                      <p:cBhvr>
                                        <p:cTn id="210" dur="500"/>
                                        <p:tgtEl>
                                          <p:spTgt spid="73"/>
                                        </p:tgtEl>
                                      </p:cBhvr>
                                    </p:animEffect>
                                  </p:childTnLst>
                                </p:cTn>
                              </p:par>
                              <p:par>
                                <p:cTn id="211" presetID="9" presetClass="entr" presetSubtype="0" fill="hold" grpId="0" nodeType="withEffect">
                                  <p:stCondLst>
                                    <p:cond delay="0"/>
                                  </p:stCondLst>
                                  <p:childTnLst>
                                    <p:set>
                                      <p:cBhvr>
                                        <p:cTn id="212" dur="1" fill="hold">
                                          <p:stCondLst>
                                            <p:cond delay="0"/>
                                          </p:stCondLst>
                                        </p:cTn>
                                        <p:tgtEl>
                                          <p:spTgt spid="79"/>
                                        </p:tgtEl>
                                        <p:attrNameLst>
                                          <p:attrName>style.visibility</p:attrName>
                                        </p:attrNameLst>
                                      </p:cBhvr>
                                      <p:to>
                                        <p:strVal val="visible"/>
                                      </p:to>
                                    </p:set>
                                    <p:animEffect transition="in" filter="dissolve">
                                      <p:cBhvr>
                                        <p:cTn id="213" dur="500"/>
                                        <p:tgtEl>
                                          <p:spTgt spid="79"/>
                                        </p:tgtEl>
                                      </p:cBhvr>
                                    </p:animEffect>
                                  </p:childTnLst>
                                </p:cTn>
                              </p:par>
                              <p:par>
                                <p:cTn id="214" presetID="9" presetClass="entr" presetSubtype="0" fill="hold" grpId="0" nodeType="withEffect">
                                  <p:stCondLst>
                                    <p:cond delay="0"/>
                                  </p:stCondLst>
                                  <p:childTnLst>
                                    <p:set>
                                      <p:cBhvr>
                                        <p:cTn id="215" dur="1" fill="hold">
                                          <p:stCondLst>
                                            <p:cond delay="0"/>
                                          </p:stCondLst>
                                        </p:cTn>
                                        <p:tgtEl>
                                          <p:spTgt spid="80"/>
                                        </p:tgtEl>
                                        <p:attrNameLst>
                                          <p:attrName>style.visibility</p:attrName>
                                        </p:attrNameLst>
                                      </p:cBhvr>
                                      <p:to>
                                        <p:strVal val="visible"/>
                                      </p:to>
                                    </p:set>
                                    <p:animEffect transition="in" filter="dissolve">
                                      <p:cBhvr>
                                        <p:cTn id="21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p:bldP spid="73" grpId="0" animBg="1"/>
      <p:bldP spid="74" grpId="0" animBg="1"/>
      <p:bldP spid="75" grpId="0" animBg="1"/>
      <p:bldP spid="76" grpId="0"/>
      <p:bldP spid="77" grpId="0" animBg="1"/>
      <p:bldP spid="78" grpId="0" animBg="1"/>
      <p:bldP spid="79" grpId="0" animBg="1"/>
      <p:bldP spid="8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bwMode="auto">
          <a:xfrm>
            <a:off x="467544" y="1772816"/>
            <a:ext cx="8352928" cy="360040"/>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4" name="Segnaposto contenuto 2"/>
          <p:cNvSpPr>
            <a:spLocks noGrp="1"/>
          </p:cNvSpPr>
          <p:nvPr>
            <p:ph idx="1"/>
          </p:nvPr>
        </p:nvSpPr>
        <p:spPr>
          <a:xfrm>
            <a:off x="101600" y="1096764"/>
            <a:ext cx="8940800" cy="5428580"/>
          </a:xfrm>
        </p:spPr>
        <p:txBody>
          <a:bodyPr/>
          <a:lstStyle/>
          <a:p>
            <a:r>
              <a:rPr lang="en-US" sz="1800" dirty="0" smtClean="0"/>
              <a:t>Introduction</a:t>
            </a:r>
          </a:p>
          <a:p>
            <a:r>
              <a:rPr lang="en-US" sz="1800" dirty="0" smtClean="0"/>
              <a:t>What </a:t>
            </a:r>
            <a:r>
              <a:rPr lang="en-US" sz="1800" dirty="0" err="1" smtClean="0"/>
              <a:t>AlmaLaurea</a:t>
            </a:r>
            <a:r>
              <a:rPr lang="en-US" sz="1800" dirty="0" smtClean="0"/>
              <a:t> is and does</a:t>
            </a:r>
          </a:p>
          <a:p>
            <a:r>
              <a:rPr lang="fr-FR" sz="1800" dirty="0" smtClean="0">
                <a:solidFill>
                  <a:srgbClr val="2D2D8A"/>
                </a:solidFill>
              </a:rPr>
              <a:t>The AL </a:t>
            </a:r>
            <a:r>
              <a:rPr lang="fr-FR" sz="1800" dirty="0" err="1" smtClean="0">
                <a:solidFill>
                  <a:srgbClr val="2D2D8A"/>
                </a:solidFill>
              </a:rPr>
              <a:t>database</a:t>
            </a:r>
            <a:r>
              <a:rPr lang="fr-FR" sz="1800" dirty="0" smtClean="0">
                <a:solidFill>
                  <a:srgbClr val="2D2D8A"/>
                </a:solidFill>
              </a:rPr>
              <a:t>: documentation collection </a:t>
            </a:r>
            <a:r>
              <a:rPr lang="en-US" sz="1800" dirty="0" smtClean="0">
                <a:solidFill>
                  <a:srgbClr val="2D2D8A"/>
                </a:solidFill>
              </a:rPr>
              <a:t>method</a:t>
            </a:r>
            <a:r>
              <a:rPr lang="fr-FR" sz="1800" dirty="0" smtClean="0">
                <a:solidFill>
                  <a:srgbClr val="2D2D8A"/>
                </a:solidFill>
              </a:rPr>
              <a:t> and use</a:t>
            </a:r>
            <a:endParaRPr lang="en-US" sz="1800" dirty="0" smtClean="0"/>
          </a:p>
          <a:p>
            <a:r>
              <a:rPr lang="en-US" sz="1800" dirty="0" smtClean="0"/>
              <a:t>Graduates’ Profile Survey</a:t>
            </a:r>
          </a:p>
          <a:p>
            <a:r>
              <a:rPr lang="en-US" sz="1800" dirty="0" smtClean="0"/>
              <a:t>Graduates’ Employment Conditions Survey</a:t>
            </a:r>
          </a:p>
          <a:p>
            <a:r>
              <a:rPr lang="en-US" sz="1800" dirty="0" smtClean="0"/>
              <a:t>Services for Graduates</a:t>
            </a:r>
          </a:p>
          <a:p>
            <a:r>
              <a:rPr lang="en-US" sz="1800" dirty="0" smtClean="0"/>
              <a:t>Services for Universities </a:t>
            </a:r>
          </a:p>
          <a:p>
            <a:r>
              <a:rPr lang="en-US" sz="1800" dirty="0" smtClean="0"/>
              <a:t>Services for Business</a:t>
            </a:r>
          </a:p>
          <a:p>
            <a:r>
              <a:rPr lang="en-US" sz="1800" dirty="0" smtClean="0"/>
              <a:t>Some empirical evidence based on the </a:t>
            </a:r>
            <a:r>
              <a:rPr lang="en-US" sz="1800" dirty="0" err="1" smtClean="0"/>
              <a:t>AlmaLaurea</a:t>
            </a:r>
            <a:r>
              <a:rPr lang="en-US" sz="1800" dirty="0" smtClean="0"/>
              <a:t> surveys</a:t>
            </a:r>
          </a:p>
          <a:p>
            <a:r>
              <a:rPr lang="en-US" sz="1800" dirty="0" err="1" smtClean="0"/>
              <a:t>AlmaLaurea’s</a:t>
            </a:r>
            <a:r>
              <a:rPr lang="en-US" sz="1800" dirty="0" smtClean="0"/>
              <a:t> International Cooperation </a:t>
            </a:r>
          </a:p>
          <a:p>
            <a:r>
              <a:rPr lang="en-US" sz="1800" dirty="0" smtClean="0"/>
              <a:t>Overall </a:t>
            </a:r>
            <a:r>
              <a:rPr lang="en-US" sz="1800" dirty="0" err="1" smtClean="0"/>
              <a:t>scenario:Euromed</a:t>
            </a:r>
            <a:r>
              <a:rPr lang="en-US" sz="1800" dirty="0" smtClean="0"/>
              <a:t> policy background</a:t>
            </a:r>
          </a:p>
          <a:p>
            <a:r>
              <a:rPr lang="fr-FR" sz="1800" dirty="0" err="1" smtClean="0"/>
              <a:t>AlmaLaurea</a:t>
            </a:r>
            <a:r>
              <a:rPr lang="fr-FR" sz="1800" dirty="0" smtClean="0"/>
              <a:t> in the </a:t>
            </a:r>
            <a:r>
              <a:rPr lang="fr-FR" sz="1800" dirty="0" err="1" smtClean="0"/>
              <a:t>Mediterranean</a:t>
            </a:r>
            <a:r>
              <a:rPr lang="fr-FR" sz="1800" dirty="0" smtClean="0"/>
              <a:t>: background and </a:t>
            </a:r>
            <a:r>
              <a:rPr lang="fr-FR" sz="1800" dirty="0" err="1" smtClean="0"/>
              <a:t>rationale</a:t>
            </a:r>
            <a:endParaRPr lang="fr-FR" sz="1800" dirty="0" smtClean="0"/>
          </a:p>
          <a:p>
            <a:r>
              <a:rPr lang="en-US" sz="1800" dirty="0" smtClean="0"/>
              <a:t>Fostering Graduates monitoring and employability in the Mediterranean: </a:t>
            </a:r>
            <a:r>
              <a:rPr lang="fr-FR" sz="1800" dirty="0" smtClean="0"/>
              <a:t>The </a:t>
            </a:r>
            <a:r>
              <a:rPr lang="fr-FR" sz="1800" dirty="0" err="1" smtClean="0"/>
              <a:t>GrInsA</a:t>
            </a:r>
            <a:r>
              <a:rPr lang="fr-FR" sz="1800" dirty="0" smtClean="0"/>
              <a:t> Project </a:t>
            </a:r>
          </a:p>
          <a:p>
            <a:pPr>
              <a:buNone/>
            </a:pPr>
            <a:endParaRPr lang="fr-FR" sz="1800" dirty="0" smtClean="0"/>
          </a:p>
          <a:p>
            <a:pPr>
              <a:buNone/>
            </a:pPr>
            <a:endParaRPr lang="fr-FR" dirty="0" smtClean="0"/>
          </a:p>
          <a:p>
            <a:endParaRPr lang="fr-FR" dirty="0" smtClean="0"/>
          </a:p>
          <a:p>
            <a:pPr>
              <a:buNone/>
            </a:pPr>
            <a:endParaRPr lang="fr-FR" dirty="0"/>
          </a:p>
        </p:txBody>
      </p:sp>
      <p:sp>
        <p:nvSpPr>
          <p:cNvPr id="3" name="Titolo 2"/>
          <p:cNvSpPr>
            <a:spLocks noGrp="1"/>
          </p:cNvSpPr>
          <p:nvPr>
            <p:ph type="title"/>
          </p:nvPr>
        </p:nvSpPr>
        <p:spPr/>
        <p:txBody>
          <a:bodyPr/>
          <a:lstStyle/>
          <a:p>
            <a:r>
              <a:rPr lang="it-IT" dirty="0" err="1" smtClean="0">
                <a:effectLst/>
              </a:rPr>
              <a:t>Contents</a:t>
            </a:r>
            <a:endParaRPr lang="it-IT" dirty="0">
              <a:effectLst/>
            </a:endParaRPr>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9</a:t>
            </a:fld>
            <a:endParaRPr lang="it-IT"/>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AL">
  <a:themeElements>
    <a:clrScheme name="E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AL">
      <a:majorFont>
        <a:latin typeface="Trebuchet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hlink"/>
        </a:solidFill>
        <a:ln w="9525" cap="flat" cmpd="sng" algn="ctr">
          <a:solidFill>
            <a:schemeClr val="tx1"/>
          </a:solid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sz="2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sz="2800" b="1" i="0" u="none" strike="noStrike" cap="none" normalizeH="0" baseline="0" smtClean="0">
            <a:ln>
              <a:noFill/>
            </a:ln>
            <a:solidFill>
              <a:schemeClr val="tx1"/>
            </a:solidFill>
            <a:effectLst/>
            <a:latin typeface="Arial" charset="0"/>
          </a:defRPr>
        </a:defPPr>
      </a:lstStyle>
    </a:lnDef>
  </a:objectDefaults>
  <a:extraClrSchemeLst>
    <a:extraClrScheme>
      <a:clrScheme name="E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Personalizza struttu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2688</TotalTime>
  <Words>3979</Words>
  <Application>Microsoft Office PowerPoint</Application>
  <PresentationFormat>Presentazione su schermo (4:3)</PresentationFormat>
  <Paragraphs>790</Paragraphs>
  <Slides>55</Slides>
  <Notes>0</Notes>
  <HiddenSlides>2</HiddenSlides>
  <MMClips>0</MMClips>
  <ScaleCrop>false</ScaleCrop>
  <HeadingPairs>
    <vt:vector size="4" baseType="variant">
      <vt:variant>
        <vt:lpstr>Tema</vt:lpstr>
      </vt:variant>
      <vt:variant>
        <vt:i4>3</vt:i4>
      </vt:variant>
      <vt:variant>
        <vt:lpstr>Titoli diapositive</vt:lpstr>
      </vt:variant>
      <vt:variant>
        <vt:i4>55</vt:i4>
      </vt:variant>
    </vt:vector>
  </HeadingPairs>
  <TitlesOfParts>
    <vt:vector size="58" baseType="lpstr">
      <vt:lpstr>EAL</vt:lpstr>
      <vt:lpstr>Personalizza struttura</vt:lpstr>
      <vt:lpstr>1_Personalizza struttura</vt:lpstr>
      <vt:lpstr>Diapositiva 1</vt:lpstr>
      <vt:lpstr>Contents</vt:lpstr>
      <vt:lpstr>Contents</vt:lpstr>
      <vt:lpstr>The institutional software: The AlmaLaurea experience</vt:lpstr>
      <vt:lpstr>The AlmaLaurea Mission</vt:lpstr>
      <vt:lpstr>The AlmaLaurea “uniqueness”</vt:lpstr>
      <vt:lpstr>Birth and Evolution of AlmaLaurea </vt:lpstr>
      <vt:lpstr>Member Universities</vt:lpstr>
      <vt:lpstr>Contents</vt:lpstr>
      <vt:lpstr>The AL database:  documentation collection method and use</vt:lpstr>
      <vt:lpstr>The AL database:  documentation collection method and use</vt:lpstr>
      <vt:lpstr>Contents</vt:lpstr>
      <vt:lpstr>Graduates’ Profile</vt:lpstr>
      <vt:lpstr>Graduates’ Profile 2012</vt:lpstr>
      <vt:lpstr>Graduates’ Profile: an example of selecting cohorts of graduates from university, faculty and subject area</vt:lpstr>
      <vt:lpstr>Diapositiva 16</vt:lpstr>
      <vt:lpstr>Contents</vt:lpstr>
      <vt:lpstr>Graduates’ Employment Conditions</vt:lpstr>
      <vt:lpstr>Graduates’ Employment Conditions, survey 2012</vt:lpstr>
      <vt:lpstr>Survey on Italian graduates’ employment conditions </vt:lpstr>
      <vt:lpstr>Survey on Italian graduates’ employment conditions</vt:lpstr>
      <vt:lpstr>Graduates’ employment condition Why response rates are so high? </vt:lpstr>
      <vt:lpstr>Employment conditions three years after graduation by fields of study</vt:lpstr>
      <vt:lpstr>Net monthly earnings three years after graduation by field of study</vt:lpstr>
      <vt:lpstr>Degree effectiveness three years after graduation by fields of study</vt:lpstr>
      <vt:lpstr>Contents</vt:lpstr>
      <vt:lpstr>   Services for Graduates  Access to job offer published by companies and instantaneous transmission of CV in AL format  </vt:lpstr>
      <vt:lpstr>Services for Graduates  Post-graduate studies  and Job/Internship  search  </vt:lpstr>
      <vt:lpstr>The private benefits of being an AlmaLaurea graduate</vt:lpstr>
      <vt:lpstr>      Services for Graduates   AlmaLaurea NEWS to provide information on university and labour market</vt:lpstr>
      <vt:lpstr>Contents</vt:lpstr>
      <vt:lpstr>Services for Universities</vt:lpstr>
      <vt:lpstr>Contents</vt:lpstr>
      <vt:lpstr>Services for Business   </vt:lpstr>
      <vt:lpstr>AlmaDiploma: a tool for the assessment of secondary school system and career guidance  </vt:lpstr>
      <vt:lpstr>Contents</vt:lpstr>
      <vt:lpstr>International Cooperation</vt:lpstr>
      <vt:lpstr>International Cooperation Goals</vt:lpstr>
      <vt:lpstr>Contents</vt:lpstr>
      <vt:lpstr>Ongoing projects in the Mediterranean Region</vt:lpstr>
      <vt:lpstr>AL in the Mediterranean: background and rationale</vt:lpstr>
      <vt:lpstr>Contents</vt:lpstr>
      <vt:lpstr>AL in the Mediterranean: the GrInsA Project</vt:lpstr>
      <vt:lpstr>AL in the Mediterranean: the GrInsA Project </vt:lpstr>
      <vt:lpstr>  The GrInsA Project: the Consortium and its Partners </vt:lpstr>
      <vt:lpstr>The GrInsA Project Today  Database implementation  progress</vt:lpstr>
      <vt:lpstr> Project ISLAH: Instruments at Support of Labor market And Higher Education  </vt:lpstr>
      <vt:lpstr>ISLAH Project’s partnership</vt:lpstr>
      <vt:lpstr>ISLAH Project: activities</vt:lpstr>
      <vt:lpstr>ISLAH Project : Hub &amp; Spoke model</vt:lpstr>
      <vt:lpstr>Project HEN-GEAR: Higher Education Network for Human Capital Assessment and Graduate Employability in Armenia</vt:lpstr>
      <vt:lpstr>HEN-GEAR Project’s partnership</vt:lpstr>
      <vt:lpstr> ADRIA-HUB Project in the framework of Adriatic IPA Programme </vt:lpstr>
      <vt:lpstr>Adria-Hub Project’s partnership</vt:lpstr>
      <vt:lpstr>Diapositiva 55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mengonil</dc:creator>
  <cp:lastModifiedBy>sgarzi</cp:lastModifiedBy>
  <cp:revision>691</cp:revision>
  <dcterms:created xsi:type="dcterms:W3CDTF">2011-09-14T08:35:34Z</dcterms:created>
  <dcterms:modified xsi:type="dcterms:W3CDTF">2012-10-23T02:42:35Z</dcterms:modified>
</cp:coreProperties>
</file>