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  <p:sldMasterId id="2147483696" r:id="rId4"/>
  </p:sldMasterIdLst>
  <p:notesMasterIdLst>
    <p:notesMasterId r:id="rId21"/>
  </p:notesMasterIdLst>
  <p:sldIdLst>
    <p:sldId id="256" r:id="rId5"/>
    <p:sldId id="276" r:id="rId6"/>
    <p:sldId id="273" r:id="rId7"/>
    <p:sldId id="268" r:id="rId8"/>
    <p:sldId id="279" r:id="rId9"/>
    <p:sldId id="280" r:id="rId10"/>
    <p:sldId id="258" r:id="rId11"/>
    <p:sldId id="277" r:id="rId12"/>
    <p:sldId id="283" r:id="rId13"/>
    <p:sldId id="278" r:id="rId14"/>
    <p:sldId id="284" r:id="rId15"/>
    <p:sldId id="281" r:id="rId16"/>
    <p:sldId id="282" r:id="rId17"/>
    <p:sldId id="265" r:id="rId18"/>
    <p:sldId id="267" r:id="rId19"/>
    <p:sldId id="271" r:id="rId20"/>
  </p:sldIdLst>
  <p:sldSz cx="9144000" cy="6858000" type="screen4x3"/>
  <p:notesSz cx="6858000" cy="9144000"/>
  <p:defaultTextStyle>
    <a:defPPr>
      <a:defRPr lang="es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Estilo oscuro 1 - Énfasis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Estilo medio 3 - Énfasis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pia\Documents\Documentos-AcerJulio2012\SOLO-2011\Graduados2010\Para%20el%20an&#225;lisis-Graduados2011\Modelos%20de%20ense&#241;anz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pia\Documents\Documentos-AcerJulio2012\SOLO-2011\Graduados2010\Para%20el%20an&#225;lisis-Graduados2011\Modelos%20de%20ense&#241;anz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pia\Documents\Documentos-AcerJulio2012\SOLO-2011\Graduados2010\Para%20el%20an&#225;lisis-Graduados2011\Modelos%20de%20ense&#241;anz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pia\Documents\Documentos-AcerJulio2012\SOLO-2011\Graduados2010\Para%20el%20an&#225;lisis-Graduados2011\Modelos%20de%20ense&#241;anz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pia\Documents\Documentos-AcerJulio2012\SOLO-2011\Graduados2010\Para%20el%20an&#225;lisis-Graduados2011\Modelos%20de%20ense&#241;anz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pia\Documents\Documentos-AcerJulio2012\SOLO-2011\Graduados2010\Para%20el%20an&#225;lisis-Graduados2011\Modelos%20de%20ense&#241;anza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pia\Documents\Documentos-AcerJulio2012\SOLO-2011\Graduados2010\Para%20el%20an&#225;lisis-Graduados2011\Modelos%20de%20ense&#241;anza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pia\Documents\Documentos-AcerJulio2012\SOLO-2011\Graduados2010\Para%20el%20an&#225;lisis-Graduados2011\Modelos%20de%20ense&#241;anz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 dirty="0"/>
              <a:t>Labor experience before entering</a:t>
            </a:r>
            <a:r>
              <a:rPr lang="en-US" sz="2400" baseline="0" dirty="0"/>
              <a:t> the University</a:t>
            </a:r>
            <a:endParaRPr lang="en-US" sz="2400" dirty="0"/>
          </a:p>
        </c:rich>
      </c:tx>
      <c:layout>
        <c:manualLayout>
          <c:xMode val="edge"/>
          <c:yMode val="edge"/>
          <c:x val="0.15143044619422572"/>
          <c:y val="2.7777853199384559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7.1988407699037624E-2"/>
          <c:y val="0.18900163422968355"/>
          <c:w val="0.89745603674540686"/>
          <c:h val="0.65053211508938746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2400" b="1"/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Hoja1!$C$301:$C$302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Hoja1!$D$301:$D$302</c:f>
              <c:numCache>
                <c:formatCode>General</c:formatCode>
                <c:ptCount val="2"/>
                <c:pt idx="0">
                  <c:v>32</c:v>
                </c:pt>
                <c:pt idx="1">
                  <c:v>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"/>
        <c:axId val="100510720"/>
        <c:axId val="40354560"/>
      </c:barChart>
      <c:catAx>
        <c:axId val="1005107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400"/>
            </a:pPr>
            <a:endParaRPr lang="en-US"/>
          </a:p>
        </c:txPr>
        <c:crossAx val="40354560"/>
        <c:crosses val="autoZero"/>
        <c:auto val="1"/>
        <c:lblAlgn val="ctr"/>
        <c:lblOffset val="100"/>
        <c:noMultiLvlLbl val="0"/>
      </c:catAx>
      <c:valAx>
        <c:axId val="403545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005107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Companies/institutions </a:t>
            </a:r>
            <a:r>
              <a:rPr lang="en-US" dirty="0"/>
              <a:t>contacted before </a:t>
            </a:r>
            <a:r>
              <a:rPr lang="en-US" dirty="0" smtClean="0"/>
              <a:t>the </a:t>
            </a:r>
            <a:r>
              <a:rPr lang="en-US" dirty="0"/>
              <a:t>first employment - </a:t>
            </a:r>
            <a:r>
              <a:rPr lang="en-US" b="0" dirty="0"/>
              <a:t>(percentages)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8.3099518810148737E-2"/>
          <c:y val="0.32719115200604315"/>
          <c:w val="0.88634492563429568"/>
          <c:h val="0.57174319165772181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8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Hoja1!$D$137:$D$140</c:f>
              <c:strCache>
                <c:ptCount val="4"/>
                <c:pt idx="0">
                  <c:v>0</c:v>
                </c:pt>
                <c:pt idx="1">
                  <c:v>1 to 4</c:v>
                </c:pt>
                <c:pt idx="2">
                  <c:v>5 to 6</c:v>
                </c:pt>
                <c:pt idx="3">
                  <c:v>8 to 25</c:v>
                </c:pt>
              </c:strCache>
            </c:strRef>
          </c:cat>
          <c:val>
            <c:numRef>
              <c:f>Hoja1!$E$137:$E$140</c:f>
              <c:numCache>
                <c:formatCode>0;[Red]0</c:formatCode>
                <c:ptCount val="4"/>
                <c:pt idx="0">
                  <c:v>1.5</c:v>
                </c:pt>
                <c:pt idx="1">
                  <c:v>67</c:v>
                </c:pt>
                <c:pt idx="2">
                  <c:v>21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3"/>
        <c:axId val="41011072"/>
        <c:axId val="41012608"/>
      </c:barChart>
      <c:catAx>
        <c:axId val="410110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41012608"/>
        <c:crosses val="autoZero"/>
        <c:auto val="1"/>
        <c:lblAlgn val="ctr"/>
        <c:lblOffset val="100"/>
        <c:noMultiLvlLbl val="0"/>
      </c:catAx>
      <c:valAx>
        <c:axId val="41012608"/>
        <c:scaling>
          <c:orientation val="minMax"/>
        </c:scaling>
        <c:delete val="0"/>
        <c:axPos val="l"/>
        <c:majorGridlines/>
        <c:numFmt formatCode="0;[Red]0" sourceLinked="1"/>
        <c:majorTickMark val="out"/>
        <c:minorTickMark val="none"/>
        <c:tickLblPos val="nextTo"/>
        <c:crossAx val="410110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Months</a:t>
            </a:r>
            <a:r>
              <a:rPr lang="en-US" sz="1400" baseline="0"/>
              <a:t> needed by graduates to find the first employment </a:t>
            </a:r>
            <a:r>
              <a:rPr lang="en-US" sz="1400" b="0" baseline="0"/>
              <a:t>(percentages)</a:t>
            </a:r>
            <a:endParaRPr lang="en-US" sz="1400" b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7.1988407699037624E-2"/>
          <c:y val="0.2226968503937008"/>
          <c:w val="0.89745603674540686"/>
          <c:h val="0.60977179935841352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1800" b="1">
                    <a:solidFill>
                      <a:srgbClr val="0000CC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Hoja1!$D$146:$D$149</c:f>
              <c:strCache>
                <c:ptCount val="4"/>
                <c:pt idx="0">
                  <c:v>0</c:v>
                </c:pt>
                <c:pt idx="1">
                  <c:v>1 to 4</c:v>
                </c:pt>
                <c:pt idx="2">
                  <c:v>5 to 10</c:v>
                </c:pt>
                <c:pt idx="3">
                  <c:v>12 to 24</c:v>
                </c:pt>
              </c:strCache>
            </c:strRef>
          </c:cat>
          <c:val>
            <c:numRef>
              <c:f>Hoja1!$E$146:$E$149</c:f>
              <c:numCache>
                <c:formatCode>0;[Red]0</c:formatCode>
                <c:ptCount val="4"/>
                <c:pt idx="0">
                  <c:v>1</c:v>
                </c:pt>
                <c:pt idx="1">
                  <c:v>45</c:v>
                </c:pt>
                <c:pt idx="2">
                  <c:v>36</c:v>
                </c:pt>
                <c:pt idx="3">
                  <c:v>18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72"/>
        <c:axId val="41289984"/>
        <c:axId val="41305216"/>
      </c:barChart>
      <c:catAx>
        <c:axId val="412899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41305216"/>
        <c:crosses val="autoZero"/>
        <c:auto val="1"/>
        <c:lblAlgn val="ctr"/>
        <c:lblOffset val="100"/>
        <c:noMultiLvlLbl val="0"/>
      </c:catAx>
      <c:valAx>
        <c:axId val="41305216"/>
        <c:scaling>
          <c:orientation val="minMax"/>
        </c:scaling>
        <c:delete val="0"/>
        <c:axPos val="l"/>
        <c:majorGridlines/>
        <c:numFmt formatCode="0;[Red]0" sourceLinked="1"/>
        <c:majorTickMark val="out"/>
        <c:minorTickMark val="none"/>
        <c:tickLblPos val="nextTo"/>
        <c:crossAx val="412899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2400" b="1" i="0" baseline="0">
                <a:effectLst/>
              </a:rPr>
              <a:t>Currently employed (including half-time job or self-employment)</a:t>
            </a:r>
            <a:endParaRPr lang="en-US" sz="2400">
              <a:effectLst/>
            </a:endParaRPr>
          </a:p>
        </c:rich>
      </c:tx>
      <c:layout>
        <c:manualLayout>
          <c:xMode val="edge"/>
          <c:yMode val="edge"/>
          <c:x val="0.12517366579177602"/>
          <c:y val="0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5000000000000001E-2"/>
          <c:y val="0.32009514435695541"/>
          <c:w val="0.94722222222222219"/>
          <c:h val="0.65587452610090402"/>
        </c:manualLayout>
      </c:layout>
      <c:pie3DChart>
        <c:varyColors val="1"/>
        <c:ser>
          <c:idx val="0"/>
          <c:order val="0"/>
          <c:explosion val="25"/>
          <c:dLbls>
            <c:dLbl>
              <c:idx val="1"/>
              <c:layout>
                <c:manualLayout>
                  <c:x val="0.15047944006999125"/>
                  <c:y val="6.532115777194517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rgbClr val="FFFF00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Hoja2!$B$4:$B$5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Hoja2!$C$4:$C$5</c:f>
              <c:numCache>
                <c:formatCode>General</c:formatCode>
                <c:ptCount val="2"/>
                <c:pt idx="0">
                  <c:v>62</c:v>
                </c:pt>
                <c:pt idx="1">
                  <c:v>38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0"/>
    </mc:Choice>
    <mc:Fallback>
      <c:style val="30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/>
              <a:t>Main</a:t>
            </a:r>
            <a:r>
              <a:rPr lang="en-US" sz="2000" baseline="0"/>
              <a:t> reason not looking for a job after  graduation</a:t>
            </a:r>
          </a:p>
          <a:p>
            <a:pPr>
              <a:defRPr sz="2000"/>
            </a:pPr>
            <a:r>
              <a:rPr lang="en-US" sz="2000" b="0" baseline="0"/>
              <a:t>(percentages)</a:t>
            </a:r>
            <a:endParaRPr lang="en-US" sz="2000" b="0"/>
          </a:p>
        </c:rich>
      </c:tx>
      <c:layout>
        <c:manualLayout>
          <c:xMode val="edge"/>
          <c:yMode val="edge"/>
          <c:x val="0.13808333333333331"/>
          <c:y val="2.5848137780750804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7.1988407699037624E-2"/>
          <c:y val="0.23307489718411337"/>
          <c:w val="0.89745603674540686"/>
          <c:h val="0.57988431431878285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2800" b="1">
                    <a:solidFill>
                      <a:srgbClr val="FF0000"/>
                    </a:solidFill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Hoja1!$B$350:$B$352</c:f>
              <c:strCache>
                <c:ptCount val="3"/>
                <c:pt idx="0">
                  <c:v>I started my own business</c:v>
                </c:pt>
                <c:pt idx="1">
                  <c:v>I continued my further study</c:v>
                </c:pt>
                <c:pt idx="2">
                  <c:v>I already had a job before graduation</c:v>
                </c:pt>
              </c:strCache>
            </c:strRef>
          </c:cat>
          <c:val>
            <c:numRef>
              <c:f>Hoja1!$C$350:$C$352</c:f>
              <c:numCache>
                <c:formatCode>General</c:formatCode>
                <c:ptCount val="3"/>
                <c:pt idx="0">
                  <c:v>25</c:v>
                </c:pt>
                <c:pt idx="1">
                  <c:v>35</c:v>
                </c:pt>
                <c:pt idx="2">
                  <c:v>40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88"/>
        <c:axId val="41348480"/>
        <c:axId val="41673472"/>
      </c:barChart>
      <c:catAx>
        <c:axId val="413484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41673472"/>
        <c:crosses val="autoZero"/>
        <c:auto val="1"/>
        <c:lblAlgn val="ctr"/>
        <c:lblOffset val="100"/>
        <c:noMultiLvlLbl val="0"/>
      </c:catAx>
      <c:valAx>
        <c:axId val="416734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1348480"/>
        <c:crosses val="autoZero"/>
        <c:crossBetween val="between"/>
      </c:valAx>
      <c:spPr>
        <a:ln cmpd="thickThin">
          <a:solidFill>
            <a:schemeClr val="tx1"/>
          </a:solidFill>
        </a:ln>
      </c:spPr>
    </c:plotArea>
    <c:plotVisOnly val="1"/>
    <c:dispBlanksAs val="gap"/>
    <c:showDLblsOverMax val="0"/>
  </c:chart>
  <c:spPr>
    <a:ln cmpd="dbl"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/>
              <a:t>Most considered aspects in selecting first job-offer selecting</a:t>
            </a:r>
            <a:r>
              <a:rPr lang="en-US" sz="2000" b="0"/>
              <a:t> (only</a:t>
            </a:r>
            <a:r>
              <a:rPr lang="en-US" sz="2000" b="0" baseline="0"/>
              <a:t> one) (percentages)</a:t>
            </a:r>
            <a:endParaRPr lang="en-US" sz="2000" b="0"/>
          </a:p>
        </c:rich>
      </c:tx>
      <c:layout>
        <c:manualLayout>
          <c:xMode val="edge"/>
          <c:yMode val="edge"/>
          <c:x val="0.11326377952755906"/>
          <c:y val="1.8340208263895669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7.1988407699037624E-2"/>
          <c:y val="0.20195313109234281"/>
          <c:w val="0.89745603674540686"/>
          <c:h val="0.40231485198729872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Lbls>
            <c:dLbl>
              <c:idx val="4"/>
              <c:spPr/>
              <c:txPr>
                <a:bodyPr/>
                <a:lstStyle/>
                <a:p>
                  <a:pPr>
                    <a:defRPr sz="2400" b="1">
                      <a:solidFill>
                        <a:sysClr val="windowText" lastClr="000000"/>
                      </a:solidFill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Hoja1!$B$380:$B$384</c:f>
              <c:strCache>
                <c:ptCount val="5"/>
                <c:pt idx="0">
                  <c:v>Salary</c:v>
                </c:pt>
                <c:pt idx="1">
                  <c:v>Chalenges in the job</c:v>
                </c:pt>
                <c:pt idx="2">
                  <c:v>Benefits (Accomodation/transportation/Overtime)</c:v>
                </c:pt>
                <c:pt idx="3">
                  <c:v>Proximity to house</c:v>
                </c:pt>
                <c:pt idx="4">
                  <c:v>Scholarship Opportunities</c:v>
                </c:pt>
              </c:strCache>
            </c:strRef>
          </c:cat>
          <c:val>
            <c:numRef>
              <c:f>Hoja1!$C$380:$C$384</c:f>
              <c:numCache>
                <c:formatCode>General</c:formatCode>
                <c:ptCount val="5"/>
                <c:pt idx="0">
                  <c:v>57</c:v>
                </c:pt>
                <c:pt idx="1">
                  <c:v>15</c:v>
                </c:pt>
                <c:pt idx="2">
                  <c:v>15</c:v>
                </c:pt>
                <c:pt idx="3">
                  <c:v>12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3"/>
        <c:axId val="41389056"/>
        <c:axId val="41411328"/>
      </c:barChart>
      <c:catAx>
        <c:axId val="413890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anchor="ctr" anchorCtr="0"/>
          <a:lstStyle/>
          <a:p>
            <a:pPr>
              <a:defRPr sz="1800"/>
            </a:pPr>
            <a:endParaRPr lang="en-US"/>
          </a:p>
        </c:txPr>
        <c:crossAx val="41411328"/>
        <c:crosses val="autoZero"/>
        <c:auto val="1"/>
        <c:lblAlgn val="ctr"/>
        <c:lblOffset val="100"/>
        <c:noMultiLvlLbl val="0"/>
      </c:catAx>
      <c:valAx>
        <c:axId val="414113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4138905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 b="1" i="0" u="none" strike="noStrike" baseline="0">
                <a:effectLst/>
              </a:rPr>
              <a:t>Aspects the Employers Take into Account when Hiring the graduates for First Time</a:t>
            </a:r>
            <a:endParaRPr lang="en-US" sz="200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20622938959553133"/>
          <c:y val="0.15807490029089868"/>
          <c:w val="0.793108553738475"/>
          <c:h val="0.41148082319195706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Lbls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Hoja1!$B$122:$B$133</c:f>
              <c:strCache>
                <c:ptCount val="12"/>
                <c:pt idx="0">
                  <c:v>Computer management</c:v>
                </c:pt>
                <c:pt idx="1">
                  <c:v>Labor expierence while studying</c:v>
                </c:pt>
                <c:pt idx="2">
                  <c:v>Interpersonal ability and personality</c:v>
                </c:pt>
                <c:pt idx="3">
                  <c:v>Especialization</c:v>
                </c:pt>
                <c:pt idx="4">
                  <c:v>Proficiency in English</c:v>
                </c:pt>
                <c:pt idx="5">
                  <c:v>University prestige</c:v>
                </c:pt>
                <c:pt idx="6">
                  <c:v>Organization Experience</c:v>
                </c:pt>
                <c:pt idx="7">
                  <c:v>Plan of study</c:v>
                </c:pt>
                <c:pt idx="8">
                  <c:v>Third party recommendation</c:v>
                </c:pt>
                <c:pt idx="9">
                  <c:v>Proficiency in other languages</c:v>
                </c:pt>
                <c:pt idx="10">
                  <c:v>Average/Grade</c:v>
                </c:pt>
                <c:pt idx="11">
                  <c:v>Experience abroad (Internship/work)</c:v>
                </c:pt>
              </c:strCache>
            </c:strRef>
          </c:cat>
          <c:val>
            <c:numRef>
              <c:f>Hoja1!$C$122:$C$133</c:f>
              <c:numCache>
                <c:formatCode>General</c:formatCode>
                <c:ptCount val="12"/>
                <c:pt idx="0">
                  <c:v>43</c:v>
                </c:pt>
                <c:pt idx="1">
                  <c:v>41</c:v>
                </c:pt>
                <c:pt idx="2">
                  <c:v>39</c:v>
                </c:pt>
                <c:pt idx="3">
                  <c:v>35</c:v>
                </c:pt>
                <c:pt idx="4">
                  <c:v>32</c:v>
                </c:pt>
                <c:pt idx="5">
                  <c:v>29</c:v>
                </c:pt>
                <c:pt idx="6">
                  <c:v>28</c:v>
                </c:pt>
                <c:pt idx="7">
                  <c:v>25</c:v>
                </c:pt>
                <c:pt idx="8">
                  <c:v>24</c:v>
                </c:pt>
                <c:pt idx="9">
                  <c:v>14</c:v>
                </c:pt>
                <c:pt idx="10">
                  <c:v>10</c:v>
                </c:pt>
                <c:pt idx="1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"/>
        <c:axId val="41457536"/>
        <c:axId val="41459072"/>
      </c:barChart>
      <c:catAx>
        <c:axId val="414575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41459072"/>
        <c:crosses val="autoZero"/>
        <c:auto val="1"/>
        <c:lblAlgn val="ctr"/>
        <c:lblOffset val="100"/>
        <c:noMultiLvlLbl val="0"/>
      </c:catAx>
      <c:valAx>
        <c:axId val="414590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14575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/>
            </a:pPr>
            <a:r>
              <a:rPr lang="en-US" sz="2800" dirty="0"/>
              <a:t>Extent job is related to Study </a:t>
            </a:r>
            <a:r>
              <a:rPr lang="en-US" sz="2800" dirty="0" smtClean="0"/>
              <a:t>Fields –</a:t>
            </a:r>
            <a:r>
              <a:rPr lang="en-US" sz="2400" b="0" dirty="0" smtClean="0"/>
              <a:t> (Percentages)</a:t>
            </a:r>
            <a:endParaRPr lang="en-US" sz="2800" b="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Hoja1!$C$323:$C$326</c:f>
              <c:strCache>
                <c:ptCount val="4"/>
                <c:pt idx="0">
                  <c:v>No answer</c:v>
                </c:pt>
                <c:pt idx="1">
                  <c:v> In a very high extent/In a high extent</c:v>
                </c:pt>
                <c:pt idx="2">
                  <c:v>In a low extent/In a very low extent</c:v>
                </c:pt>
                <c:pt idx="3">
                  <c:v>Nothing at all</c:v>
                </c:pt>
              </c:strCache>
            </c:strRef>
          </c:cat>
          <c:val>
            <c:numRef>
              <c:f>Hoja1!$D$323:$D$326</c:f>
            </c:numRef>
          </c:val>
        </c:ser>
        <c:ser>
          <c:idx val="1"/>
          <c:order val="1"/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20</a:t>
                    </a:r>
                    <a:endParaRPr 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47</a:t>
                    </a:r>
                    <a:endParaRPr 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8</a:t>
                    </a:r>
                    <a:endParaRPr 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Hoja1!$C$323:$C$326</c:f>
              <c:strCache>
                <c:ptCount val="4"/>
                <c:pt idx="0">
                  <c:v>No answer</c:v>
                </c:pt>
                <c:pt idx="1">
                  <c:v> In a very high extent/In a high extent</c:v>
                </c:pt>
                <c:pt idx="2">
                  <c:v>In a low extent/In a very low extent</c:v>
                </c:pt>
                <c:pt idx="3">
                  <c:v>Nothing at all</c:v>
                </c:pt>
              </c:strCache>
            </c:strRef>
          </c:cat>
          <c:val>
            <c:numRef>
              <c:f>Hoja1!$E$323:$E$326</c:f>
              <c:numCache>
                <c:formatCode>General</c:formatCode>
                <c:ptCount val="4"/>
                <c:pt idx="0">
                  <c:v>20.2</c:v>
                </c:pt>
                <c:pt idx="1">
                  <c:v>47.2</c:v>
                </c:pt>
                <c:pt idx="2">
                  <c:v>25</c:v>
                </c:pt>
                <c:pt idx="3">
                  <c:v>7.7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514880"/>
        <c:axId val="41516416"/>
      </c:barChart>
      <c:catAx>
        <c:axId val="415148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n-US"/>
          </a:p>
        </c:txPr>
        <c:crossAx val="41516416"/>
        <c:crosses val="autoZero"/>
        <c:auto val="1"/>
        <c:lblAlgn val="ctr"/>
        <c:lblOffset val="100"/>
        <c:noMultiLvlLbl val="0"/>
      </c:catAx>
      <c:valAx>
        <c:axId val="415164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1514880"/>
        <c:crosses val="autoZero"/>
        <c:crossBetween val="between"/>
      </c:valAx>
    </c:plotArea>
    <c:plotVisOnly val="1"/>
    <c:dispBlanksAs val="gap"/>
    <c:showDLblsOverMax val="0"/>
  </c:chart>
  <c:externalData r:id="rId1">
    <c:autoUpdate val="1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93AF20-3C44-450F-B88D-978E19BAB3E1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9426ABE-D6F3-4B32-8672-B670EB943FEA}">
      <dgm:prSet phldrT="[Texto]" custT="1"/>
      <dgm:spPr/>
      <dgm:t>
        <a:bodyPr/>
        <a:lstStyle/>
        <a:p>
          <a:r>
            <a:rPr lang="es-US" sz="2800" b="1" dirty="0" smtClean="0"/>
            <a:t>Total </a:t>
          </a:r>
          <a:r>
            <a:rPr lang="es-US" sz="2800" b="1" dirty="0" err="1" smtClean="0"/>
            <a:t>population</a:t>
          </a:r>
          <a:r>
            <a:rPr lang="es-US" sz="2800" b="1" dirty="0" smtClean="0"/>
            <a:t> of </a:t>
          </a:r>
          <a:r>
            <a:rPr lang="es-US" sz="2800" b="1" dirty="0" err="1" smtClean="0"/>
            <a:t>Graduates</a:t>
          </a:r>
          <a:r>
            <a:rPr lang="es-US" sz="2800" b="1" dirty="0" smtClean="0"/>
            <a:t> in 2009: 209.</a:t>
          </a:r>
          <a:endParaRPr lang="en-US" sz="2800" b="1" dirty="0"/>
        </a:p>
      </dgm:t>
    </dgm:pt>
    <dgm:pt modelId="{E36AB5C4-C681-4F4E-B1F9-01C9BA3F2D76}" type="parTrans" cxnId="{A477F51B-1658-4212-9BDC-F9A18CAF2A40}">
      <dgm:prSet/>
      <dgm:spPr/>
      <dgm:t>
        <a:bodyPr/>
        <a:lstStyle/>
        <a:p>
          <a:endParaRPr lang="en-US" sz="2400" b="1"/>
        </a:p>
      </dgm:t>
    </dgm:pt>
    <dgm:pt modelId="{755A1EC2-5A4B-48DA-81F6-A693076C0920}" type="sibTrans" cxnId="{A477F51B-1658-4212-9BDC-F9A18CAF2A40}">
      <dgm:prSet/>
      <dgm:spPr/>
      <dgm:t>
        <a:bodyPr/>
        <a:lstStyle/>
        <a:p>
          <a:endParaRPr lang="en-US" sz="2400" b="1"/>
        </a:p>
      </dgm:t>
    </dgm:pt>
    <dgm:pt modelId="{0D0F6694-8F40-4D31-84BD-710A2230E2A4}">
      <dgm:prSet phldrT="[Texto]" custT="1"/>
      <dgm:spPr/>
      <dgm:t>
        <a:bodyPr/>
        <a:lstStyle/>
        <a:p>
          <a:r>
            <a:rPr lang="es-US" sz="2800" b="1" dirty="0" err="1" smtClean="0">
              <a:solidFill>
                <a:srgbClr val="FF0000"/>
              </a:solidFill>
            </a:rPr>
            <a:t>Graduates</a:t>
          </a:r>
          <a:r>
            <a:rPr lang="es-US" sz="2800" b="1" dirty="0" smtClean="0">
              <a:solidFill>
                <a:srgbClr val="FF0000"/>
              </a:solidFill>
            </a:rPr>
            <a:t> </a:t>
          </a:r>
          <a:r>
            <a:rPr lang="es-US" sz="2800" b="1" dirty="0" err="1" smtClean="0">
              <a:solidFill>
                <a:srgbClr val="FF0000"/>
              </a:solidFill>
            </a:rPr>
            <a:t>randomly</a:t>
          </a:r>
          <a:r>
            <a:rPr lang="es-US" sz="2800" b="1" dirty="0" smtClean="0">
              <a:solidFill>
                <a:srgbClr val="FF0000"/>
              </a:solidFill>
            </a:rPr>
            <a:t> </a:t>
          </a:r>
          <a:r>
            <a:rPr lang="es-US" sz="2800" b="1" dirty="0" err="1" smtClean="0">
              <a:solidFill>
                <a:srgbClr val="FF0000"/>
              </a:solidFill>
            </a:rPr>
            <a:t>Sampled</a:t>
          </a:r>
          <a:r>
            <a:rPr lang="es-US" sz="2800" b="1" dirty="0" smtClean="0">
              <a:solidFill>
                <a:srgbClr val="FF0000"/>
              </a:solidFill>
            </a:rPr>
            <a:t>: 133</a:t>
          </a:r>
          <a:endParaRPr lang="en-US" sz="2800" b="1" dirty="0">
            <a:solidFill>
              <a:srgbClr val="FF0000"/>
            </a:solidFill>
          </a:endParaRPr>
        </a:p>
      </dgm:t>
    </dgm:pt>
    <dgm:pt modelId="{6DA0FB87-AADB-46D4-9F06-30D14FB299C6}" type="parTrans" cxnId="{045667E2-0662-4516-84CB-9B71750C1D2A}">
      <dgm:prSet/>
      <dgm:spPr/>
      <dgm:t>
        <a:bodyPr/>
        <a:lstStyle/>
        <a:p>
          <a:endParaRPr lang="en-US" sz="2400" b="1"/>
        </a:p>
      </dgm:t>
    </dgm:pt>
    <dgm:pt modelId="{B01BBAF7-2D68-4D36-BCDC-EB6BB04B71F1}" type="sibTrans" cxnId="{045667E2-0662-4516-84CB-9B71750C1D2A}">
      <dgm:prSet/>
      <dgm:spPr/>
      <dgm:t>
        <a:bodyPr/>
        <a:lstStyle/>
        <a:p>
          <a:endParaRPr lang="en-US" sz="2400" b="1"/>
        </a:p>
      </dgm:t>
    </dgm:pt>
    <dgm:pt modelId="{43E57D54-F021-43C8-82CC-EFA6778BF94F}">
      <dgm:prSet phldrT="[Texto]" custT="1"/>
      <dgm:spPr>
        <a:solidFill>
          <a:srgbClr val="00B050"/>
        </a:solidFill>
      </dgm:spPr>
      <dgm:t>
        <a:bodyPr/>
        <a:lstStyle/>
        <a:p>
          <a:r>
            <a:rPr lang="es-US" sz="2800" b="1" dirty="0" err="1" smtClean="0"/>
            <a:t>Graduates</a:t>
          </a:r>
          <a:r>
            <a:rPr lang="es-US" sz="2800" b="1" dirty="0" smtClean="0"/>
            <a:t> </a:t>
          </a:r>
          <a:r>
            <a:rPr lang="es-US" sz="2800" b="1" dirty="0" err="1" smtClean="0"/>
            <a:t>responding</a:t>
          </a:r>
          <a:r>
            <a:rPr lang="es-US" sz="2800" b="1" dirty="0" smtClean="0"/>
            <a:t> </a:t>
          </a:r>
          <a:r>
            <a:rPr lang="es-US" sz="2800" b="1" dirty="0" err="1" smtClean="0"/>
            <a:t>the</a:t>
          </a:r>
          <a:r>
            <a:rPr lang="es-US" sz="2800" b="1" dirty="0" smtClean="0"/>
            <a:t> </a:t>
          </a:r>
          <a:r>
            <a:rPr lang="es-US" sz="2800" b="1" dirty="0" err="1" smtClean="0"/>
            <a:t>questionnaire</a:t>
          </a:r>
          <a:r>
            <a:rPr lang="es-US" sz="2800" b="1" dirty="0" smtClean="0"/>
            <a:t>: 104</a:t>
          </a:r>
          <a:endParaRPr lang="en-US" sz="2800" b="1" dirty="0"/>
        </a:p>
      </dgm:t>
    </dgm:pt>
    <dgm:pt modelId="{D32E144C-F954-4023-A29F-484BF8CB0EA3}" type="parTrans" cxnId="{AA907902-E317-4F72-9668-70709745B2BC}">
      <dgm:prSet/>
      <dgm:spPr/>
      <dgm:t>
        <a:bodyPr/>
        <a:lstStyle/>
        <a:p>
          <a:endParaRPr lang="en-US" sz="2400" b="1"/>
        </a:p>
      </dgm:t>
    </dgm:pt>
    <dgm:pt modelId="{4211DD3F-447D-432F-857A-9705F3DDC80E}" type="sibTrans" cxnId="{AA907902-E317-4F72-9668-70709745B2BC}">
      <dgm:prSet/>
      <dgm:spPr/>
      <dgm:t>
        <a:bodyPr/>
        <a:lstStyle/>
        <a:p>
          <a:endParaRPr lang="en-US" sz="2400" b="1"/>
        </a:p>
      </dgm:t>
    </dgm:pt>
    <dgm:pt modelId="{2DBFFBCB-578A-4D69-886D-43C719F056ED}" type="pres">
      <dgm:prSet presAssocID="{1393AF20-3C44-450F-B88D-978E19BAB3E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9BD9BBB-37B1-4888-87B5-C39A30933842}" type="pres">
      <dgm:prSet presAssocID="{79426ABE-D6F3-4B32-8672-B670EB943FEA}" presName="parentLin" presStyleCnt="0"/>
      <dgm:spPr/>
    </dgm:pt>
    <dgm:pt modelId="{246E97CC-7BC3-47E4-8ED2-EEF582596412}" type="pres">
      <dgm:prSet presAssocID="{79426ABE-D6F3-4B32-8672-B670EB943FEA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DFEA14AD-4017-4E8F-8B4B-086061245A99}" type="pres">
      <dgm:prSet presAssocID="{79426ABE-D6F3-4B32-8672-B670EB943FE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71A192-6FC1-4794-8D62-5043E63322ED}" type="pres">
      <dgm:prSet presAssocID="{79426ABE-D6F3-4B32-8672-B670EB943FEA}" presName="negativeSpace" presStyleCnt="0"/>
      <dgm:spPr/>
    </dgm:pt>
    <dgm:pt modelId="{BAF0B0B9-589F-44B0-876C-3614A580117C}" type="pres">
      <dgm:prSet presAssocID="{79426ABE-D6F3-4B32-8672-B670EB943FEA}" presName="childText" presStyleLbl="conFgAcc1" presStyleIdx="0" presStyleCnt="3">
        <dgm:presLayoutVars>
          <dgm:bulletEnabled val="1"/>
        </dgm:presLayoutVars>
      </dgm:prSet>
      <dgm:spPr/>
    </dgm:pt>
    <dgm:pt modelId="{7E24F6F3-ED86-4407-8D7E-18FCA210F0B3}" type="pres">
      <dgm:prSet presAssocID="{755A1EC2-5A4B-48DA-81F6-A693076C0920}" presName="spaceBetweenRectangles" presStyleCnt="0"/>
      <dgm:spPr/>
    </dgm:pt>
    <dgm:pt modelId="{C466A8CF-2DE9-46A9-876B-DB8F6872F5E1}" type="pres">
      <dgm:prSet presAssocID="{0D0F6694-8F40-4D31-84BD-710A2230E2A4}" presName="parentLin" presStyleCnt="0"/>
      <dgm:spPr/>
    </dgm:pt>
    <dgm:pt modelId="{ABBE3F56-BCB6-46FB-80A2-B48472BE32FC}" type="pres">
      <dgm:prSet presAssocID="{0D0F6694-8F40-4D31-84BD-710A2230E2A4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7A613EDB-E1CC-4F83-9D21-1B82FED1589B}" type="pres">
      <dgm:prSet presAssocID="{0D0F6694-8F40-4D31-84BD-710A2230E2A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0D17A7-1E92-486F-8F36-680C7DED8909}" type="pres">
      <dgm:prSet presAssocID="{0D0F6694-8F40-4D31-84BD-710A2230E2A4}" presName="negativeSpace" presStyleCnt="0"/>
      <dgm:spPr/>
    </dgm:pt>
    <dgm:pt modelId="{178B94EB-E899-418F-A451-B26672F6F1B7}" type="pres">
      <dgm:prSet presAssocID="{0D0F6694-8F40-4D31-84BD-710A2230E2A4}" presName="childText" presStyleLbl="conFgAcc1" presStyleIdx="1" presStyleCnt="3">
        <dgm:presLayoutVars>
          <dgm:bulletEnabled val="1"/>
        </dgm:presLayoutVars>
      </dgm:prSet>
      <dgm:spPr/>
    </dgm:pt>
    <dgm:pt modelId="{4C8AB5A5-DE6F-41BA-8EF6-83EB3FF34F87}" type="pres">
      <dgm:prSet presAssocID="{B01BBAF7-2D68-4D36-BCDC-EB6BB04B71F1}" presName="spaceBetweenRectangles" presStyleCnt="0"/>
      <dgm:spPr/>
    </dgm:pt>
    <dgm:pt modelId="{11FCB1CF-97F8-446A-B0F3-9DCB1F0D3101}" type="pres">
      <dgm:prSet presAssocID="{43E57D54-F021-43C8-82CC-EFA6778BF94F}" presName="parentLin" presStyleCnt="0"/>
      <dgm:spPr/>
    </dgm:pt>
    <dgm:pt modelId="{43F998F6-477A-4820-9157-FBD912720E45}" type="pres">
      <dgm:prSet presAssocID="{43E57D54-F021-43C8-82CC-EFA6778BF94F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0292F2AE-6AF1-48A0-B5E6-860C896BC4D1}" type="pres">
      <dgm:prSet presAssocID="{43E57D54-F021-43C8-82CC-EFA6778BF94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FEF3F4-D90F-4618-80AC-E2E64CE2A808}" type="pres">
      <dgm:prSet presAssocID="{43E57D54-F021-43C8-82CC-EFA6778BF94F}" presName="negativeSpace" presStyleCnt="0"/>
      <dgm:spPr/>
    </dgm:pt>
    <dgm:pt modelId="{F6762F15-F16D-4E84-8D54-BC8AA2704547}" type="pres">
      <dgm:prSet presAssocID="{43E57D54-F021-43C8-82CC-EFA6778BF94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477F51B-1658-4212-9BDC-F9A18CAF2A40}" srcId="{1393AF20-3C44-450F-B88D-978E19BAB3E1}" destId="{79426ABE-D6F3-4B32-8672-B670EB943FEA}" srcOrd="0" destOrd="0" parTransId="{E36AB5C4-C681-4F4E-B1F9-01C9BA3F2D76}" sibTransId="{755A1EC2-5A4B-48DA-81F6-A693076C0920}"/>
    <dgm:cxn modelId="{045667E2-0662-4516-84CB-9B71750C1D2A}" srcId="{1393AF20-3C44-450F-B88D-978E19BAB3E1}" destId="{0D0F6694-8F40-4D31-84BD-710A2230E2A4}" srcOrd="1" destOrd="0" parTransId="{6DA0FB87-AADB-46D4-9F06-30D14FB299C6}" sibTransId="{B01BBAF7-2D68-4D36-BCDC-EB6BB04B71F1}"/>
    <dgm:cxn modelId="{1785396B-6549-4CBE-8CC5-4AE7C05126D5}" type="presOf" srcId="{43E57D54-F021-43C8-82CC-EFA6778BF94F}" destId="{43F998F6-477A-4820-9157-FBD912720E45}" srcOrd="0" destOrd="0" presId="urn:microsoft.com/office/officeart/2005/8/layout/list1"/>
    <dgm:cxn modelId="{AA907902-E317-4F72-9668-70709745B2BC}" srcId="{1393AF20-3C44-450F-B88D-978E19BAB3E1}" destId="{43E57D54-F021-43C8-82CC-EFA6778BF94F}" srcOrd="2" destOrd="0" parTransId="{D32E144C-F954-4023-A29F-484BF8CB0EA3}" sibTransId="{4211DD3F-447D-432F-857A-9705F3DDC80E}"/>
    <dgm:cxn modelId="{29AE743D-7201-411C-8C0B-600B99FC28D0}" type="presOf" srcId="{0D0F6694-8F40-4D31-84BD-710A2230E2A4}" destId="{7A613EDB-E1CC-4F83-9D21-1B82FED1589B}" srcOrd="1" destOrd="0" presId="urn:microsoft.com/office/officeart/2005/8/layout/list1"/>
    <dgm:cxn modelId="{4880FEAF-5EC7-4A99-9267-DD53D442C512}" type="presOf" srcId="{79426ABE-D6F3-4B32-8672-B670EB943FEA}" destId="{246E97CC-7BC3-47E4-8ED2-EEF582596412}" srcOrd="0" destOrd="0" presId="urn:microsoft.com/office/officeart/2005/8/layout/list1"/>
    <dgm:cxn modelId="{D1FFF616-9B7F-4249-9157-663492C713AA}" type="presOf" srcId="{79426ABE-D6F3-4B32-8672-B670EB943FEA}" destId="{DFEA14AD-4017-4E8F-8B4B-086061245A99}" srcOrd="1" destOrd="0" presId="urn:microsoft.com/office/officeart/2005/8/layout/list1"/>
    <dgm:cxn modelId="{96431A9B-18CD-48BE-9C74-965CEE52D63E}" type="presOf" srcId="{43E57D54-F021-43C8-82CC-EFA6778BF94F}" destId="{0292F2AE-6AF1-48A0-B5E6-860C896BC4D1}" srcOrd="1" destOrd="0" presId="urn:microsoft.com/office/officeart/2005/8/layout/list1"/>
    <dgm:cxn modelId="{D63AD1DF-E85B-48BD-A0A2-7B753F65E75D}" type="presOf" srcId="{1393AF20-3C44-450F-B88D-978E19BAB3E1}" destId="{2DBFFBCB-578A-4D69-886D-43C719F056ED}" srcOrd="0" destOrd="0" presId="urn:microsoft.com/office/officeart/2005/8/layout/list1"/>
    <dgm:cxn modelId="{90DF6F20-84F0-4119-8B0B-2E5663BA8547}" type="presOf" srcId="{0D0F6694-8F40-4D31-84BD-710A2230E2A4}" destId="{ABBE3F56-BCB6-46FB-80A2-B48472BE32FC}" srcOrd="0" destOrd="0" presId="urn:microsoft.com/office/officeart/2005/8/layout/list1"/>
    <dgm:cxn modelId="{9EB079AF-CCBC-46D9-B41C-A14E9ACC1B06}" type="presParOf" srcId="{2DBFFBCB-578A-4D69-886D-43C719F056ED}" destId="{E9BD9BBB-37B1-4888-87B5-C39A30933842}" srcOrd="0" destOrd="0" presId="urn:microsoft.com/office/officeart/2005/8/layout/list1"/>
    <dgm:cxn modelId="{5D782907-D880-4D8D-A35F-09B13F66D519}" type="presParOf" srcId="{E9BD9BBB-37B1-4888-87B5-C39A30933842}" destId="{246E97CC-7BC3-47E4-8ED2-EEF582596412}" srcOrd="0" destOrd="0" presId="urn:microsoft.com/office/officeart/2005/8/layout/list1"/>
    <dgm:cxn modelId="{0EC6A714-746B-49C8-A6BE-37B0B8442394}" type="presParOf" srcId="{E9BD9BBB-37B1-4888-87B5-C39A30933842}" destId="{DFEA14AD-4017-4E8F-8B4B-086061245A99}" srcOrd="1" destOrd="0" presId="urn:microsoft.com/office/officeart/2005/8/layout/list1"/>
    <dgm:cxn modelId="{5B2D7CBA-1A03-4B4F-8DA2-2B08117CCE33}" type="presParOf" srcId="{2DBFFBCB-578A-4D69-886D-43C719F056ED}" destId="{A771A192-6FC1-4794-8D62-5043E63322ED}" srcOrd="1" destOrd="0" presId="urn:microsoft.com/office/officeart/2005/8/layout/list1"/>
    <dgm:cxn modelId="{66F83F13-815A-49AB-B671-ED2EC7812D4F}" type="presParOf" srcId="{2DBFFBCB-578A-4D69-886D-43C719F056ED}" destId="{BAF0B0B9-589F-44B0-876C-3614A580117C}" srcOrd="2" destOrd="0" presId="urn:microsoft.com/office/officeart/2005/8/layout/list1"/>
    <dgm:cxn modelId="{9C80D07E-CF0D-4BC4-883F-FE1B3C4F8AD2}" type="presParOf" srcId="{2DBFFBCB-578A-4D69-886D-43C719F056ED}" destId="{7E24F6F3-ED86-4407-8D7E-18FCA210F0B3}" srcOrd="3" destOrd="0" presId="urn:microsoft.com/office/officeart/2005/8/layout/list1"/>
    <dgm:cxn modelId="{A9E37164-9F9A-4893-A852-F5E075D8154C}" type="presParOf" srcId="{2DBFFBCB-578A-4D69-886D-43C719F056ED}" destId="{C466A8CF-2DE9-46A9-876B-DB8F6872F5E1}" srcOrd="4" destOrd="0" presId="urn:microsoft.com/office/officeart/2005/8/layout/list1"/>
    <dgm:cxn modelId="{FB972530-EF10-4BC4-AFC5-FB737F4B7E50}" type="presParOf" srcId="{C466A8CF-2DE9-46A9-876B-DB8F6872F5E1}" destId="{ABBE3F56-BCB6-46FB-80A2-B48472BE32FC}" srcOrd="0" destOrd="0" presId="urn:microsoft.com/office/officeart/2005/8/layout/list1"/>
    <dgm:cxn modelId="{99B4259B-2AA0-4991-97A6-BBF2CCC01FF8}" type="presParOf" srcId="{C466A8CF-2DE9-46A9-876B-DB8F6872F5E1}" destId="{7A613EDB-E1CC-4F83-9D21-1B82FED1589B}" srcOrd="1" destOrd="0" presId="urn:microsoft.com/office/officeart/2005/8/layout/list1"/>
    <dgm:cxn modelId="{4DD63B9C-6878-40CD-9AE3-48054A12B0D1}" type="presParOf" srcId="{2DBFFBCB-578A-4D69-886D-43C719F056ED}" destId="{B20D17A7-1E92-486F-8F36-680C7DED8909}" srcOrd="5" destOrd="0" presId="urn:microsoft.com/office/officeart/2005/8/layout/list1"/>
    <dgm:cxn modelId="{37A5E7E9-C272-46D3-9538-4F5019EDDAEF}" type="presParOf" srcId="{2DBFFBCB-578A-4D69-886D-43C719F056ED}" destId="{178B94EB-E899-418F-A451-B26672F6F1B7}" srcOrd="6" destOrd="0" presId="urn:microsoft.com/office/officeart/2005/8/layout/list1"/>
    <dgm:cxn modelId="{8553F682-A746-4F9C-AEE7-FA3FCBA9BE3F}" type="presParOf" srcId="{2DBFFBCB-578A-4D69-886D-43C719F056ED}" destId="{4C8AB5A5-DE6F-41BA-8EF6-83EB3FF34F87}" srcOrd="7" destOrd="0" presId="urn:microsoft.com/office/officeart/2005/8/layout/list1"/>
    <dgm:cxn modelId="{AC7F8D98-6867-49DF-96EC-FADFFDC0854E}" type="presParOf" srcId="{2DBFFBCB-578A-4D69-886D-43C719F056ED}" destId="{11FCB1CF-97F8-446A-B0F3-9DCB1F0D3101}" srcOrd="8" destOrd="0" presId="urn:microsoft.com/office/officeart/2005/8/layout/list1"/>
    <dgm:cxn modelId="{661C9401-C6EE-4A2A-BFE5-012F5BF9A39F}" type="presParOf" srcId="{11FCB1CF-97F8-446A-B0F3-9DCB1F0D3101}" destId="{43F998F6-477A-4820-9157-FBD912720E45}" srcOrd="0" destOrd="0" presId="urn:microsoft.com/office/officeart/2005/8/layout/list1"/>
    <dgm:cxn modelId="{AEB2DAFD-55E9-41B0-A339-0D5387535B1C}" type="presParOf" srcId="{11FCB1CF-97F8-446A-B0F3-9DCB1F0D3101}" destId="{0292F2AE-6AF1-48A0-B5E6-860C896BC4D1}" srcOrd="1" destOrd="0" presId="urn:microsoft.com/office/officeart/2005/8/layout/list1"/>
    <dgm:cxn modelId="{12857308-87C8-46C7-AFC1-69CEC40438EA}" type="presParOf" srcId="{2DBFFBCB-578A-4D69-886D-43C719F056ED}" destId="{23FEF3F4-D90F-4618-80AC-E2E64CE2A808}" srcOrd="9" destOrd="0" presId="urn:microsoft.com/office/officeart/2005/8/layout/list1"/>
    <dgm:cxn modelId="{7F1D7547-86C3-422F-A818-D74E0F5D5F53}" type="presParOf" srcId="{2DBFFBCB-578A-4D69-886D-43C719F056ED}" destId="{F6762F15-F16D-4E84-8D54-BC8AA270454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F0B0B9-589F-44B0-876C-3614A580117C}">
      <dsp:nvSpPr>
        <dsp:cNvPr id="0" name=""/>
        <dsp:cNvSpPr/>
      </dsp:nvSpPr>
      <dsp:spPr>
        <a:xfrm>
          <a:off x="0" y="46401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EA14AD-4017-4E8F-8B4B-086061245A99}">
      <dsp:nvSpPr>
        <dsp:cNvPr id="0" name=""/>
        <dsp:cNvSpPr/>
      </dsp:nvSpPr>
      <dsp:spPr>
        <a:xfrm>
          <a:off x="304800" y="6459"/>
          <a:ext cx="4267200" cy="9151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2800" b="1" kern="1200" dirty="0" smtClean="0"/>
            <a:t>Total </a:t>
          </a:r>
          <a:r>
            <a:rPr lang="es-US" sz="2800" b="1" kern="1200" dirty="0" err="1" smtClean="0"/>
            <a:t>population</a:t>
          </a:r>
          <a:r>
            <a:rPr lang="es-US" sz="2800" b="1" kern="1200" dirty="0" smtClean="0"/>
            <a:t> of </a:t>
          </a:r>
          <a:r>
            <a:rPr lang="es-US" sz="2800" b="1" kern="1200" dirty="0" err="1" smtClean="0"/>
            <a:t>Graduates</a:t>
          </a:r>
          <a:r>
            <a:rPr lang="es-US" sz="2800" b="1" kern="1200" dirty="0" smtClean="0"/>
            <a:t> in 2009: 209.</a:t>
          </a:r>
          <a:endParaRPr lang="en-US" sz="2800" b="1" kern="1200" dirty="0"/>
        </a:p>
      </dsp:txBody>
      <dsp:txXfrm>
        <a:off x="349472" y="51131"/>
        <a:ext cx="4177856" cy="825776"/>
      </dsp:txXfrm>
    </dsp:sp>
    <dsp:sp modelId="{178B94EB-E899-418F-A451-B26672F6F1B7}">
      <dsp:nvSpPr>
        <dsp:cNvPr id="0" name=""/>
        <dsp:cNvSpPr/>
      </dsp:nvSpPr>
      <dsp:spPr>
        <a:xfrm>
          <a:off x="0" y="187017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340759"/>
              <a:satOff val="-2919"/>
              <a:lumOff val="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613EDB-E1CC-4F83-9D21-1B82FED1589B}">
      <dsp:nvSpPr>
        <dsp:cNvPr id="0" name=""/>
        <dsp:cNvSpPr/>
      </dsp:nvSpPr>
      <dsp:spPr>
        <a:xfrm>
          <a:off x="304800" y="1412619"/>
          <a:ext cx="4267200" cy="915120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2800" b="1" kern="1200" dirty="0" err="1" smtClean="0">
              <a:solidFill>
                <a:srgbClr val="FF0000"/>
              </a:solidFill>
            </a:rPr>
            <a:t>Graduates</a:t>
          </a:r>
          <a:r>
            <a:rPr lang="es-US" sz="2800" b="1" kern="1200" dirty="0" smtClean="0">
              <a:solidFill>
                <a:srgbClr val="FF0000"/>
              </a:solidFill>
            </a:rPr>
            <a:t> </a:t>
          </a:r>
          <a:r>
            <a:rPr lang="es-US" sz="2800" b="1" kern="1200" dirty="0" err="1" smtClean="0">
              <a:solidFill>
                <a:srgbClr val="FF0000"/>
              </a:solidFill>
            </a:rPr>
            <a:t>randomly</a:t>
          </a:r>
          <a:r>
            <a:rPr lang="es-US" sz="2800" b="1" kern="1200" dirty="0" smtClean="0">
              <a:solidFill>
                <a:srgbClr val="FF0000"/>
              </a:solidFill>
            </a:rPr>
            <a:t> </a:t>
          </a:r>
          <a:r>
            <a:rPr lang="es-US" sz="2800" b="1" kern="1200" dirty="0" err="1" smtClean="0">
              <a:solidFill>
                <a:srgbClr val="FF0000"/>
              </a:solidFill>
            </a:rPr>
            <a:t>Sampled</a:t>
          </a:r>
          <a:r>
            <a:rPr lang="es-US" sz="2800" b="1" kern="1200" dirty="0" smtClean="0">
              <a:solidFill>
                <a:srgbClr val="FF0000"/>
              </a:solidFill>
            </a:rPr>
            <a:t>: 133</a:t>
          </a:r>
          <a:endParaRPr lang="en-US" sz="2800" b="1" kern="1200" dirty="0">
            <a:solidFill>
              <a:srgbClr val="FF0000"/>
            </a:solidFill>
          </a:endParaRPr>
        </a:p>
      </dsp:txBody>
      <dsp:txXfrm>
        <a:off x="349472" y="1457291"/>
        <a:ext cx="4177856" cy="825776"/>
      </dsp:txXfrm>
    </dsp:sp>
    <dsp:sp modelId="{F6762F15-F16D-4E84-8D54-BC8AA2704547}">
      <dsp:nvSpPr>
        <dsp:cNvPr id="0" name=""/>
        <dsp:cNvSpPr/>
      </dsp:nvSpPr>
      <dsp:spPr>
        <a:xfrm>
          <a:off x="0" y="3276340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92F2AE-6AF1-48A0-B5E6-860C896BC4D1}">
      <dsp:nvSpPr>
        <dsp:cNvPr id="0" name=""/>
        <dsp:cNvSpPr/>
      </dsp:nvSpPr>
      <dsp:spPr>
        <a:xfrm>
          <a:off x="304800" y="2818780"/>
          <a:ext cx="4267200" cy="915120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US" sz="2800" b="1" kern="1200" dirty="0" err="1" smtClean="0"/>
            <a:t>Graduates</a:t>
          </a:r>
          <a:r>
            <a:rPr lang="es-US" sz="2800" b="1" kern="1200" dirty="0" smtClean="0"/>
            <a:t> </a:t>
          </a:r>
          <a:r>
            <a:rPr lang="es-US" sz="2800" b="1" kern="1200" dirty="0" err="1" smtClean="0"/>
            <a:t>responding</a:t>
          </a:r>
          <a:r>
            <a:rPr lang="es-US" sz="2800" b="1" kern="1200" dirty="0" smtClean="0"/>
            <a:t> </a:t>
          </a:r>
          <a:r>
            <a:rPr lang="es-US" sz="2800" b="1" kern="1200" dirty="0" err="1" smtClean="0"/>
            <a:t>the</a:t>
          </a:r>
          <a:r>
            <a:rPr lang="es-US" sz="2800" b="1" kern="1200" dirty="0" smtClean="0"/>
            <a:t> </a:t>
          </a:r>
          <a:r>
            <a:rPr lang="es-US" sz="2800" b="1" kern="1200" dirty="0" err="1" smtClean="0"/>
            <a:t>questionnaire</a:t>
          </a:r>
          <a:r>
            <a:rPr lang="es-US" sz="2800" b="1" kern="1200" dirty="0" smtClean="0"/>
            <a:t>: 104</a:t>
          </a:r>
          <a:endParaRPr lang="en-US" sz="2800" b="1" kern="1200" dirty="0"/>
        </a:p>
      </dsp:txBody>
      <dsp:txXfrm>
        <a:off x="349472" y="2863452"/>
        <a:ext cx="4177856" cy="825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9986A-DFF4-468E-BD8A-714527EB6C78}" type="datetimeFigureOut">
              <a:rPr lang="en-US" smtClean="0"/>
              <a:t>10/21/2012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14B8B-1C16-45D6-8A57-E24F5FC8F25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370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E42F5-12B7-4364-8A29-A98BA9DD598D}" type="datetime1">
              <a:rPr lang="es-US" smtClean="0"/>
              <a:t>10/21/2012</a:t>
            </a:fld>
            <a:endParaRPr lang="es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074398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95A96-2608-44B6-9948-D4D6E1798E55}" type="datetime1">
              <a:rPr lang="es-US" smtClean="0"/>
              <a:t>10/21/2012</a:t>
            </a:fld>
            <a:endParaRPr lang="es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705167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9FEC5-05CE-4398-A56C-603FB00C0986}" type="datetime1">
              <a:rPr lang="es-US" smtClean="0"/>
              <a:t>10/21/2012</a:t>
            </a:fld>
            <a:endParaRPr lang="es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4223532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8BDDD1-E17A-40AD-9D18-6E0370385B3D}" type="datetime1">
              <a:rPr lang="es-US" smtClean="0"/>
              <a:t>10/21/2012</a:t>
            </a:fld>
            <a:endParaRPr lang="es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US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56C313-1FD2-4FB6-99BE-4D85979509F6}" type="datetime1">
              <a:rPr lang="es-US" smtClean="0"/>
              <a:t>10/21/2012</a:t>
            </a:fld>
            <a:endParaRPr lang="es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807B80-0375-4865-97B2-FEA0A55DC83D}" type="datetime1">
              <a:rPr lang="es-US" smtClean="0"/>
              <a:t>10/21/2012</a:t>
            </a:fld>
            <a:endParaRPr lang="es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B6B176-8378-45F3-BF29-43548B8F8140}" type="datetime1">
              <a:rPr lang="es-US" smtClean="0"/>
              <a:t>10/21/2012</a:t>
            </a:fld>
            <a:endParaRPr lang="es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18B52A-FDCF-4804-8FF3-BEE3BBC54E71}" type="datetime1">
              <a:rPr lang="es-US" smtClean="0"/>
              <a:t>10/21/2012</a:t>
            </a:fld>
            <a:endParaRPr lang="es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A7529B-5D02-4477-97D9-FCB8C7205F6D}" type="datetime1">
              <a:rPr lang="es-US" smtClean="0"/>
              <a:t>10/21/2012</a:t>
            </a:fld>
            <a:endParaRPr lang="es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D61036-AAAE-4A46-85A5-993051623BB2}" type="datetime1">
              <a:rPr lang="es-US" smtClean="0"/>
              <a:t>10/21/2012</a:t>
            </a:fld>
            <a:endParaRPr lang="es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7E2322-87CF-4F3F-AC8B-2D2E1714423F}" type="datetime1">
              <a:rPr lang="es-US" smtClean="0"/>
              <a:t>10/21/2012</a:t>
            </a:fld>
            <a:endParaRPr lang="es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CE45-0546-4F86-B85C-B5E2C5C370EC}" type="datetime1">
              <a:rPr lang="es-US" smtClean="0"/>
              <a:t>10/21/2012</a:t>
            </a:fld>
            <a:endParaRPr lang="es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60553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60A02E7-12E8-4C8E-8ACA-2CFC3E39EBEA}" type="datetime1">
              <a:rPr lang="es-US" smtClean="0"/>
              <a:t>10/21/2012</a:t>
            </a:fld>
            <a:endParaRPr lang="es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C28115-A176-4A22-A8D0-70F5E7E3C876}" type="datetime1">
              <a:rPr lang="es-US" smtClean="0"/>
              <a:t>10/21/2012</a:t>
            </a:fld>
            <a:endParaRPr lang="es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E8D976-2D2D-42FF-8212-F0E22A24F7DC}" type="datetime1">
              <a:rPr lang="es-US" smtClean="0"/>
              <a:t>10/21/2012</a:t>
            </a:fld>
            <a:endParaRPr lang="es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3F9747-61B4-4DD9-9770-9D880B5371D0}" type="datetime1">
              <a:rPr lang="es-US" smtClean="0"/>
              <a:t>10/21/2012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B7FEB-1433-4915-BD70-72DCE80C74F7}" type="datetime1">
              <a:rPr lang="es-US" smtClean="0"/>
              <a:t>10/21/2012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1AD2D-7538-4315-BE4D-232D086EADB4}" type="datetime1">
              <a:rPr lang="es-US" smtClean="0"/>
              <a:t>10/21/2012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BE5E-BF06-403D-B7E6-94D99DF9529E}" type="datetime1">
              <a:rPr lang="es-US" smtClean="0"/>
              <a:t>10/21/2012</a:t>
            </a:fld>
            <a:endParaRPr lang="es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6608C-5893-42D1-A653-3D961EF04411}" type="datetime1">
              <a:rPr lang="es-US" smtClean="0"/>
              <a:t>10/21/2012</a:t>
            </a:fld>
            <a:endParaRPr lang="es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12F95-1DDF-4AAB-BB13-354A893D0130}" type="datetime1">
              <a:rPr lang="es-US" smtClean="0"/>
              <a:t>10/21/2012</a:t>
            </a:fld>
            <a:endParaRPr lang="es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969B7-0EFE-402A-A8B8-1FE471FE9BBC}" type="datetime1">
              <a:rPr lang="es-US" smtClean="0"/>
              <a:t>10/21/2012</a:t>
            </a:fld>
            <a:endParaRPr lang="es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4DF29-039F-4A03-8C22-3D9D99C4DDF6}" type="datetime1">
              <a:rPr lang="es-US" smtClean="0"/>
              <a:t>10/21/2012</a:t>
            </a:fld>
            <a:endParaRPr lang="es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8883171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9BBB0-034F-45D8-A28F-1F357B319C11}" type="datetime1">
              <a:rPr lang="es-US" smtClean="0"/>
              <a:t>10/21/2012</a:t>
            </a:fld>
            <a:endParaRPr lang="es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508A6-3995-4FBA-97A2-6609036B265C}" type="datetime1">
              <a:rPr lang="es-US" smtClean="0"/>
              <a:t>10/21/2012</a:t>
            </a:fld>
            <a:endParaRPr lang="es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43A6B-A83F-4BD1-BBC1-E7E1CF2C91CC}" type="datetime1">
              <a:rPr lang="es-US" smtClean="0"/>
              <a:t>10/21/2012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0E9AE-C335-443F-AB96-D4B04D1AA346}" type="datetime1">
              <a:rPr lang="es-US" smtClean="0"/>
              <a:t>10/21/2012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4D5B389-4EF8-4FBD-8C61-57669F912D6B}" type="datetime1">
              <a:rPr lang="es-US" smtClean="0"/>
              <a:t>10/21/2012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7F261-A75B-4857-915D-18937192A06A}" type="datetime1">
              <a:rPr lang="es-US" smtClean="0"/>
              <a:t>10/21/2012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13C3F-E18F-44BE-A9E9-1E58DD0318EB}" type="datetime1">
              <a:rPr lang="es-US" smtClean="0"/>
              <a:t>10/21/2012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4C911-7257-43EE-93F4-D285029233F1}" type="datetime1">
              <a:rPr lang="es-US" smtClean="0"/>
              <a:t>10/21/2012</a:t>
            </a:fld>
            <a:endParaRPr lang="es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4CE90-F640-4FAE-BF3A-1DE81EDE3218}" type="datetime1">
              <a:rPr lang="es-US" smtClean="0"/>
              <a:t>10/21/2012</a:t>
            </a:fld>
            <a:endParaRPr lang="es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EBDC5-303D-4C45-94D8-85DF86459FE5}" type="datetime1">
              <a:rPr lang="es-US" smtClean="0"/>
              <a:t>10/21/2012</a:t>
            </a:fld>
            <a:endParaRPr lang="es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18853-A668-4607-A025-40F1A48F00DA}" type="datetime1">
              <a:rPr lang="es-US" smtClean="0"/>
              <a:t>10/21/2012</a:t>
            </a:fld>
            <a:endParaRPr lang="es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30391182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1F16D-92F6-4DDF-8E14-8E505EBD4C0B}" type="datetime1">
              <a:rPr lang="es-US" smtClean="0"/>
              <a:t>10/21/2012</a:t>
            </a:fld>
            <a:endParaRPr lang="es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A0F69-B21A-49A2-8DBC-C67F76B1BF5D}" type="datetime1">
              <a:rPr lang="es-US" smtClean="0"/>
              <a:t>10/21/2012</a:t>
            </a:fld>
            <a:endParaRPr lang="es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C9E73-0389-4731-94AB-4EAF49BECEBF}" type="datetime1">
              <a:rPr lang="es-US" smtClean="0"/>
              <a:t>10/21/2012</a:t>
            </a:fld>
            <a:endParaRPr lang="es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2B121-592F-46E5-B2BA-AD5B875DB5EC}" type="datetime1">
              <a:rPr lang="es-US" smtClean="0"/>
              <a:t>10/21/2012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B7008-EFF2-47F2-9F4C-223242B85E45}" type="datetime1">
              <a:rPr lang="es-US" smtClean="0"/>
              <a:t>10/21/2012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DC3F-A14E-47AA-989F-5E05B80BD075}" type="datetime1">
              <a:rPr lang="es-US" smtClean="0"/>
              <a:t>10/21/2012</a:t>
            </a:fld>
            <a:endParaRPr lang="es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564704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FFF2B-C760-491E-8458-E1BBC5F01E56}" type="datetime1">
              <a:rPr lang="es-US" smtClean="0"/>
              <a:t>10/21/2012</a:t>
            </a:fld>
            <a:endParaRPr lang="es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062021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2FB8C-9673-4C94-A70F-350D7094E948}" type="datetime1">
              <a:rPr lang="es-US" smtClean="0"/>
              <a:t>10/21/2012</a:t>
            </a:fld>
            <a:endParaRPr lang="es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514866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809AC-E4BA-4C2C-89A9-6B57DFB3C618}" type="datetime1">
              <a:rPr lang="es-US" smtClean="0"/>
              <a:t>10/21/2012</a:t>
            </a:fld>
            <a:endParaRPr lang="es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434402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ACAC8-691C-4A44-A47B-2AEEEC6F828C}" type="datetime1">
              <a:rPr lang="es-US" smtClean="0"/>
              <a:t>10/21/2012</a:t>
            </a:fld>
            <a:endParaRPr lang="es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003539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FBE36-A0FC-4B0E-9500-4AA92F07F6E0}" type="datetime1">
              <a:rPr lang="es-US" smtClean="0"/>
              <a:t>10/21/2012</a:t>
            </a:fld>
            <a:endParaRPr lang="es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96746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DF5F877-331A-4E71-AB18-542B73297925}" type="datetime1">
              <a:rPr lang="es-US" smtClean="0"/>
              <a:t>10/21/2012</a:t>
            </a:fld>
            <a:endParaRPr lang="es-U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BBEBDCB-F546-418E-BE30-6E621995F3CC}" type="datetime1">
              <a:rPr lang="es-US" smtClean="0"/>
              <a:t>10/21/2012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BEFA31C-CF24-421F-89B2-B786F5C68127}" type="datetime1">
              <a:rPr lang="es-US" smtClean="0"/>
              <a:t>10/21/2012</a:t>
            </a:fld>
            <a:endParaRPr lang="es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2A74639-9695-4B74-92AD-F63E98391149}" type="slidenum">
              <a:rPr lang="es-US" smtClean="0"/>
              <a:t>‹Nº›</a:t>
            </a:fld>
            <a:endParaRPr lang="es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91836" y="616059"/>
            <a:ext cx="6974809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b="1" dirty="0" err="1" smtClean="0"/>
              <a:t>Tracer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Study</a:t>
            </a:r>
            <a:r>
              <a:rPr lang="es-ES" sz="2800" b="1" dirty="0" smtClean="0"/>
              <a:t> of </a:t>
            </a:r>
            <a:r>
              <a:rPr lang="es-ES" sz="2800" b="1" dirty="0" err="1" smtClean="0"/>
              <a:t>Graduates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from</a:t>
            </a:r>
            <a:endParaRPr lang="es-ES" sz="2800" b="1" dirty="0" smtClean="0"/>
          </a:p>
          <a:p>
            <a:pPr algn="ctr"/>
            <a:r>
              <a:rPr lang="es-ES" sz="2800" b="1" dirty="0" smtClean="0"/>
              <a:t> </a:t>
            </a:r>
            <a:r>
              <a:rPr lang="es-ES" sz="2800" b="1" dirty="0" err="1" smtClean="0"/>
              <a:t>the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Faculty</a:t>
            </a:r>
            <a:r>
              <a:rPr lang="es-ES" sz="2800" b="1" dirty="0" smtClean="0"/>
              <a:t> of </a:t>
            </a:r>
            <a:r>
              <a:rPr lang="es-ES" sz="2800" b="1" dirty="0" err="1" smtClean="0"/>
              <a:t>Humanities</a:t>
            </a:r>
            <a:r>
              <a:rPr lang="es-ES" sz="2800" b="1" dirty="0" smtClean="0"/>
              <a:t> </a:t>
            </a:r>
            <a:r>
              <a:rPr lang="en-US" sz="2800" b="1" dirty="0" smtClean="0"/>
              <a:t>and </a:t>
            </a:r>
            <a:r>
              <a:rPr lang="es-ES" sz="2800" b="1" dirty="0" err="1" smtClean="0"/>
              <a:t>the</a:t>
            </a:r>
            <a:r>
              <a:rPr lang="es-ES" sz="2800" b="1" dirty="0" smtClean="0"/>
              <a:t> </a:t>
            </a:r>
            <a:r>
              <a:rPr lang="es-ES" sz="2800" b="1" dirty="0" err="1" smtClean="0"/>
              <a:t>Faculty</a:t>
            </a:r>
            <a:r>
              <a:rPr lang="es-ES" sz="2800" b="1" dirty="0" smtClean="0"/>
              <a:t> of </a:t>
            </a:r>
            <a:r>
              <a:rPr lang="es-ES" sz="2800" b="1" dirty="0" err="1" smtClean="0"/>
              <a:t>Education</a:t>
            </a:r>
            <a:r>
              <a:rPr lang="es-ES" sz="2800" b="1" dirty="0" smtClean="0"/>
              <a:t> at</a:t>
            </a:r>
          </a:p>
          <a:p>
            <a:pPr algn="ctr"/>
            <a:r>
              <a:rPr lang="es-ES" sz="2800" b="1" dirty="0" smtClean="0"/>
              <a:t> UNAN-Managua, </a:t>
            </a:r>
            <a:r>
              <a:rPr lang="en-US" sz="2800" b="1" dirty="0" smtClean="0"/>
              <a:t>Cohort</a:t>
            </a:r>
            <a:r>
              <a:rPr lang="es-ES" sz="2800" b="1" dirty="0" smtClean="0"/>
              <a:t> 2009</a:t>
            </a:r>
            <a:endParaRPr lang="es-ES" sz="2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88340" y="3186545"/>
            <a:ext cx="6781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err="1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Conducted</a:t>
            </a:r>
            <a:r>
              <a:rPr lang="es-ES" sz="24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s-ES" sz="2400" b="1" dirty="0" err="1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by</a:t>
            </a:r>
            <a:r>
              <a:rPr lang="es-ES" sz="24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: </a:t>
            </a:r>
          </a:p>
          <a:p>
            <a:pPr algn="ctr"/>
            <a:r>
              <a:rPr lang="es-ES" sz="24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Raúl </a:t>
            </a:r>
            <a:r>
              <a:rPr lang="es-ES" sz="24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Ruiz </a:t>
            </a:r>
            <a:r>
              <a:rPr lang="es-ES" sz="24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Carrión and</a:t>
            </a:r>
          </a:p>
          <a:p>
            <a:pPr algn="ctr"/>
            <a:r>
              <a:rPr lang="es-ES" sz="24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Manuel </a:t>
            </a:r>
            <a:r>
              <a:rPr lang="es-ES" sz="2400" b="1" dirty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Rivera </a:t>
            </a:r>
            <a:r>
              <a:rPr lang="es-ES" sz="2400" b="1" dirty="0" smtClean="0">
                <a:solidFill>
                  <a:srgbClr val="002060"/>
                </a:solidFill>
                <a:latin typeface="Aharoni" pitchFamily="2" charset="-79"/>
                <a:cs typeface="Aharoni" pitchFamily="2" charset="-79"/>
              </a:rPr>
              <a:t>Ramírez</a:t>
            </a:r>
          </a:p>
          <a:p>
            <a:endParaRPr lang="es-ES" sz="2000" b="1" dirty="0" smtClean="0">
              <a:solidFill>
                <a:srgbClr val="002060"/>
              </a:solidFill>
            </a:endParaRPr>
          </a:p>
          <a:p>
            <a:pPr algn="ctr"/>
            <a:r>
              <a:rPr lang="es-ES" sz="2800" b="1" dirty="0" smtClean="0">
                <a:solidFill>
                  <a:srgbClr val="002060"/>
                </a:solidFill>
              </a:rPr>
              <a:t>Country: Nicaragua, Central </a:t>
            </a:r>
            <a:r>
              <a:rPr lang="es-ES" sz="2800" b="1" dirty="0" err="1" smtClean="0">
                <a:solidFill>
                  <a:srgbClr val="002060"/>
                </a:solidFill>
              </a:rPr>
              <a:t>America</a:t>
            </a:r>
            <a:endParaRPr lang="es-US" sz="2800" b="1" dirty="0">
              <a:solidFill>
                <a:srgbClr val="00206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191013" y="5486400"/>
            <a:ext cx="617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Bali, Denpasar, Indonesia, October, 18th, 2012</a:t>
            </a:r>
            <a:endParaRPr lang="en-US" sz="2400" b="1" dirty="0">
              <a:solidFill>
                <a:srgbClr val="C00000"/>
              </a:solidFill>
            </a:endParaRPr>
          </a:p>
        </p:txBody>
      </p:sp>
      <p:pic>
        <p:nvPicPr>
          <p:cNvPr id="1026" name="Picture 10" descr="Descripción: logouna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074" y="1523999"/>
            <a:ext cx="2135185" cy="2632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1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00632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5998305" y="2743200"/>
            <a:ext cx="28083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NI" sz="1600" dirty="0" err="1" smtClean="0"/>
              <a:t>Those</a:t>
            </a:r>
            <a:r>
              <a:rPr lang="es-NI" sz="1600" dirty="0" smtClean="0"/>
              <a:t> </a:t>
            </a:r>
            <a:r>
              <a:rPr lang="es-NI" sz="1600" dirty="0" err="1" smtClean="0"/>
              <a:t>graduates</a:t>
            </a:r>
            <a:r>
              <a:rPr lang="es-NI" sz="1600" dirty="0" smtClean="0"/>
              <a:t> </a:t>
            </a:r>
            <a:r>
              <a:rPr lang="es-NI" sz="1600" dirty="0" err="1" smtClean="0"/>
              <a:t>who</a:t>
            </a:r>
            <a:r>
              <a:rPr lang="es-NI" sz="1600" dirty="0" smtClean="0"/>
              <a:t>  </a:t>
            </a:r>
            <a:r>
              <a:rPr lang="es-NI" sz="1600" dirty="0" err="1" smtClean="0"/>
              <a:t>inmediately</a:t>
            </a:r>
            <a:r>
              <a:rPr lang="es-NI" sz="1600" dirty="0" smtClean="0"/>
              <a:t> </a:t>
            </a:r>
            <a:r>
              <a:rPr lang="es-NI" sz="1600" dirty="0" err="1" smtClean="0"/>
              <a:t>after</a:t>
            </a:r>
            <a:r>
              <a:rPr lang="es-NI" sz="1600" dirty="0" smtClean="0"/>
              <a:t> </a:t>
            </a:r>
            <a:r>
              <a:rPr lang="es-NI" sz="1600" dirty="0" err="1" smtClean="0"/>
              <a:t>graduation</a:t>
            </a:r>
            <a:r>
              <a:rPr lang="es-NI" sz="1600" dirty="0" smtClean="0"/>
              <a:t> </a:t>
            </a:r>
            <a:r>
              <a:rPr lang="es-NI" sz="1600" dirty="0" err="1" smtClean="0"/>
              <a:t>did</a:t>
            </a:r>
            <a:r>
              <a:rPr lang="es-NI" sz="1600" dirty="0" smtClean="0"/>
              <a:t> </a:t>
            </a:r>
            <a:r>
              <a:rPr lang="es-NI" sz="1600" dirty="0" err="1" smtClean="0"/>
              <a:t>not</a:t>
            </a:r>
            <a:r>
              <a:rPr lang="es-NI" sz="1600" dirty="0" smtClean="0"/>
              <a:t> </a:t>
            </a:r>
            <a:r>
              <a:rPr lang="es-NI" sz="1600" dirty="0" err="1" smtClean="0"/>
              <a:t>start</a:t>
            </a:r>
            <a:r>
              <a:rPr lang="es-NI" sz="1600" dirty="0" smtClean="0"/>
              <a:t> </a:t>
            </a:r>
            <a:r>
              <a:rPr lang="es-NI" sz="1600" dirty="0" err="1" smtClean="0"/>
              <a:t>looking</a:t>
            </a:r>
            <a:r>
              <a:rPr lang="es-NI" sz="1600" dirty="0" smtClean="0"/>
              <a:t> </a:t>
            </a:r>
            <a:r>
              <a:rPr lang="es-NI" sz="1600" dirty="0" err="1" smtClean="0"/>
              <a:t>for</a:t>
            </a:r>
            <a:r>
              <a:rPr lang="es-NI" sz="1600" dirty="0" smtClean="0"/>
              <a:t> a </a:t>
            </a:r>
            <a:r>
              <a:rPr lang="es-NI" sz="1600" dirty="0" err="1" smtClean="0"/>
              <a:t>job</a:t>
            </a:r>
            <a:r>
              <a:rPr lang="es-NI" sz="1600" dirty="0" smtClean="0"/>
              <a:t> </a:t>
            </a:r>
            <a:r>
              <a:rPr lang="es-NI" sz="1600" dirty="0" err="1" smtClean="0"/>
              <a:t>give</a:t>
            </a:r>
            <a:r>
              <a:rPr lang="es-NI" sz="1600" dirty="0" smtClean="0"/>
              <a:t> </a:t>
            </a:r>
            <a:r>
              <a:rPr lang="es-NI" sz="1600" dirty="0" err="1" smtClean="0"/>
              <a:t>different</a:t>
            </a:r>
            <a:r>
              <a:rPr lang="es-NI" sz="1600" dirty="0" smtClean="0"/>
              <a:t> </a:t>
            </a:r>
            <a:r>
              <a:rPr lang="es-NI" sz="1600" dirty="0" err="1" smtClean="0"/>
              <a:t>reasons</a:t>
            </a:r>
            <a:r>
              <a:rPr lang="es-NI" sz="1600" dirty="0" smtClean="0"/>
              <a:t> </a:t>
            </a:r>
            <a:r>
              <a:rPr lang="es-NI" sz="1600" dirty="0" err="1" smtClean="0"/>
              <a:t>for</a:t>
            </a:r>
            <a:r>
              <a:rPr lang="es-NI" sz="1600" dirty="0" smtClean="0"/>
              <a:t> </a:t>
            </a:r>
            <a:r>
              <a:rPr lang="es-NI" sz="1600" dirty="0" err="1" smtClean="0"/>
              <a:t>not</a:t>
            </a:r>
            <a:r>
              <a:rPr lang="es-NI" sz="1600" dirty="0" smtClean="0"/>
              <a:t> </a:t>
            </a:r>
            <a:r>
              <a:rPr lang="es-NI" sz="1600" dirty="0" err="1" smtClean="0"/>
              <a:t>doing</a:t>
            </a:r>
            <a:r>
              <a:rPr lang="es-NI" sz="1600" dirty="0" smtClean="0"/>
              <a:t> so.</a:t>
            </a:r>
          </a:p>
        </p:txBody>
      </p:sp>
      <p:sp>
        <p:nvSpPr>
          <p:cNvPr id="8" name="7 Rectángulo"/>
          <p:cNvSpPr/>
          <p:nvPr/>
        </p:nvSpPr>
        <p:spPr>
          <a:xfrm>
            <a:off x="4844025" y="152400"/>
            <a:ext cx="405752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Transition</a:t>
            </a:r>
            <a:r>
              <a:rPr lang="es-E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s-E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</a:t>
            </a:r>
            <a:r>
              <a:rPr lang="es-E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s-E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work</a:t>
            </a:r>
            <a:endParaRPr lang="es-E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9" name="2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543680"/>
              </p:ext>
            </p:extLst>
          </p:nvPr>
        </p:nvGraphicFramePr>
        <p:xfrm>
          <a:off x="304800" y="764884"/>
          <a:ext cx="4992702" cy="5489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10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61465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910175"/>
              </p:ext>
            </p:extLst>
          </p:nvPr>
        </p:nvGraphicFramePr>
        <p:xfrm>
          <a:off x="304800" y="823186"/>
          <a:ext cx="5562600" cy="5690235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4419600"/>
                <a:gridCol w="11430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 smtClean="0">
                          <a:effectLst/>
                        </a:rPr>
                        <a:t>Methods</a:t>
                      </a:r>
                      <a:r>
                        <a:rPr lang="en-US" sz="2000" b="1" u="none" strike="noStrike" baseline="0" dirty="0" smtClean="0">
                          <a:effectLst/>
                        </a:rPr>
                        <a:t> to reach first job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Percent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800" u="none" strike="noStrike" dirty="0">
                          <a:effectLst/>
                        </a:rPr>
                        <a:t>Relations (</a:t>
                      </a:r>
                      <a:r>
                        <a:rPr lang="fr-FR" sz="1800" u="none" strike="noStrike" dirty="0" err="1">
                          <a:effectLst/>
                        </a:rPr>
                        <a:t>e.g</a:t>
                      </a:r>
                      <a:r>
                        <a:rPr lang="fr-FR" sz="1800" u="none" strike="noStrike" dirty="0">
                          <a:effectLst/>
                        </a:rPr>
                        <a:t>. parents, relatives, </a:t>
                      </a:r>
                      <a:r>
                        <a:rPr lang="fr-FR" sz="1800" u="none" strike="noStrike" dirty="0" err="1">
                          <a:effectLst/>
                        </a:rPr>
                        <a:t>friends</a:t>
                      </a:r>
                      <a:r>
                        <a:rPr lang="fr-FR" sz="1800" u="none" strike="noStrike" dirty="0">
                          <a:effectLst/>
                        </a:rPr>
                        <a:t>, etc.)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36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Advertisement in newspaper/magazine, fliers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27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Contacting Companies without checking for vacancies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I checked through the internet/online/mailing list advertisement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Work placement/internship during study time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I was contacted by the company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I went to a job fair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I established my own business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I contacted the state working agency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I had information from CDC or CDC faculty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u="none" strike="noStrike" dirty="0">
                          <a:effectLst/>
                        </a:rPr>
                        <a:t>Trabajo para el mismo empleador desde que estaba estudiando</a:t>
                      </a:r>
                      <a:endParaRPr lang="es-E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I contacted a commercial working agency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I established a network since I </a:t>
                      </a:r>
                      <a:r>
                        <a:rPr lang="en-US" sz="1800" u="none" strike="noStrike" dirty="0" smtClean="0">
                          <a:effectLst/>
                        </a:rPr>
                        <a:t>was </a:t>
                      </a:r>
                      <a:r>
                        <a:rPr lang="en-US" sz="1800" u="none" strike="noStrike" dirty="0">
                          <a:effectLst/>
                        </a:rPr>
                        <a:t>in the higher education institution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I contacted the office of student/alumni affairs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6172200" y="1179255"/>
            <a:ext cx="28803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NI" sz="1600" dirty="0" err="1" smtClean="0"/>
              <a:t>The</a:t>
            </a:r>
            <a:r>
              <a:rPr lang="es-NI" sz="1600" dirty="0" smtClean="0"/>
              <a:t> </a:t>
            </a:r>
            <a:r>
              <a:rPr lang="es-NI" sz="1600" dirty="0" err="1" smtClean="0"/>
              <a:t>main</a:t>
            </a:r>
            <a:r>
              <a:rPr lang="es-NI" sz="1600" dirty="0" smtClean="0"/>
              <a:t> </a:t>
            </a:r>
            <a:r>
              <a:rPr lang="es-NI" sz="1600" dirty="0" err="1" smtClean="0"/>
              <a:t>methods</a:t>
            </a:r>
            <a:r>
              <a:rPr lang="es-NI" sz="1600" dirty="0" smtClean="0"/>
              <a:t> </a:t>
            </a:r>
            <a:r>
              <a:rPr lang="es-NI" sz="1600" dirty="0" err="1" smtClean="0"/>
              <a:t>used</a:t>
            </a:r>
            <a:r>
              <a:rPr lang="es-NI" sz="1600" dirty="0" smtClean="0"/>
              <a:t> </a:t>
            </a:r>
            <a:r>
              <a:rPr lang="es-NI" sz="1600" dirty="0" err="1" smtClean="0"/>
              <a:t>by</a:t>
            </a:r>
            <a:r>
              <a:rPr lang="es-NI" sz="1600" dirty="0" smtClean="0"/>
              <a:t> </a:t>
            </a:r>
            <a:r>
              <a:rPr lang="es-NI" sz="1600" dirty="0" err="1" smtClean="0"/>
              <a:t>the</a:t>
            </a:r>
            <a:r>
              <a:rPr lang="es-NI" sz="1600" dirty="0" smtClean="0"/>
              <a:t> </a:t>
            </a:r>
            <a:r>
              <a:rPr lang="es-NI" sz="1600" dirty="0" err="1" smtClean="0"/>
              <a:t>graduates</a:t>
            </a:r>
            <a:r>
              <a:rPr lang="es-NI" sz="1600" dirty="0" smtClean="0"/>
              <a:t> </a:t>
            </a:r>
            <a:r>
              <a:rPr lang="es-NI" sz="1600" dirty="0" err="1" smtClean="0"/>
              <a:t>to</a:t>
            </a:r>
            <a:r>
              <a:rPr lang="es-NI" sz="1600" dirty="0" smtClean="0"/>
              <a:t> </a:t>
            </a:r>
            <a:r>
              <a:rPr lang="es-NI" sz="1600" dirty="0" err="1" smtClean="0"/>
              <a:t>obtain</a:t>
            </a:r>
            <a:r>
              <a:rPr lang="es-NI" sz="1600" dirty="0" smtClean="0"/>
              <a:t> a </a:t>
            </a:r>
            <a:r>
              <a:rPr lang="es-NI" sz="1600" dirty="0" err="1" smtClean="0"/>
              <a:t>job</a:t>
            </a:r>
            <a:r>
              <a:rPr lang="es-NI" sz="1600" dirty="0" smtClean="0"/>
              <a:t> are personal </a:t>
            </a:r>
            <a:r>
              <a:rPr lang="es-NI" sz="1600" dirty="0" err="1" smtClean="0"/>
              <a:t>relationship</a:t>
            </a:r>
            <a:r>
              <a:rPr lang="es-NI" sz="1600" dirty="0" smtClean="0"/>
              <a:t>, </a:t>
            </a:r>
            <a:r>
              <a:rPr lang="es-NI" sz="1600" dirty="0" err="1" smtClean="0"/>
              <a:t>contacting</a:t>
            </a:r>
            <a:r>
              <a:rPr lang="es-NI" sz="1600" dirty="0" smtClean="0"/>
              <a:t> </a:t>
            </a:r>
            <a:r>
              <a:rPr lang="es-NI" sz="1600" dirty="0" err="1" smtClean="0"/>
              <a:t>relatives</a:t>
            </a:r>
            <a:r>
              <a:rPr lang="es-NI" sz="1600" dirty="0" smtClean="0"/>
              <a:t>, </a:t>
            </a:r>
            <a:r>
              <a:rPr lang="es-NI" sz="1600" dirty="0" err="1" smtClean="0"/>
              <a:t>parents</a:t>
            </a:r>
            <a:r>
              <a:rPr lang="es-NI" sz="1600" dirty="0" smtClean="0"/>
              <a:t>, </a:t>
            </a:r>
            <a:r>
              <a:rPr lang="es-NI" sz="1600" dirty="0" err="1" smtClean="0"/>
              <a:t>professors</a:t>
            </a:r>
            <a:r>
              <a:rPr lang="es-NI" sz="1600" dirty="0" smtClean="0"/>
              <a:t>, etc.,  </a:t>
            </a:r>
            <a:r>
              <a:rPr lang="es-NI" sz="1600" dirty="0" err="1" smtClean="0"/>
              <a:t>followed</a:t>
            </a:r>
            <a:r>
              <a:rPr lang="es-NI" sz="1600" dirty="0" smtClean="0"/>
              <a:t> </a:t>
            </a:r>
            <a:r>
              <a:rPr lang="es-NI" sz="1600" dirty="0" err="1" smtClean="0"/>
              <a:t>by</a:t>
            </a:r>
            <a:r>
              <a:rPr lang="es-NI" sz="1600" dirty="0" smtClean="0"/>
              <a:t> </a:t>
            </a:r>
            <a:r>
              <a:rPr lang="es-NI" sz="1600" dirty="0" err="1" smtClean="0"/>
              <a:t>advertisements</a:t>
            </a:r>
            <a:r>
              <a:rPr lang="es-NI" sz="1600" dirty="0" smtClean="0"/>
              <a:t>.</a:t>
            </a:r>
          </a:p>
          <a:p>
            <a:endParaRPr lang="es-NI" sz="1600" dirty="0" smtClean="0"/>
          </a:p>
          <a:p>
            <a:r>
              <a:rPr lang="es-NI" sz="1600" dirty="0" err="1" smtClean="0"/>
              <a:t>The</a:t>
            </a:r>
            <a:r>
              <a:rPr lang="es-NI" sz="1600" dirty="0" smtClean="0"/>
              <a:t> </a:t>
            </a:r>
            <a:r>
              <a:rPr lang="es-NI" sz="1600" dirty="0" err="1" smtClean="0"/>
              <a:t>university</a:t>
            </a:r>
            <a:r>
              <a:rPr lang="es-NI" sz="1600" dirty="0" smtClean="0"/>
              <a:t> </a:t>
            </a:r>
            <a:r>
              <a:rPr lang="es-NI" sz="1600" dirty="0" err="1" smtClean="0"/>
              <a:t>is</a:t>
            </a:r>
            <a:r>
              <a:rPr lang="es-NI" sz="1600" dirty="0" smtClean="0"/>
              <a:t> </a:t>
            </a:r>
            <a:r>
              <a:rPr lang="es-NI" sz="1600" dirty="0" err="1" smtClean="0"/>
              <a:t>not</a:t>
            </a:r>
            <a:r>
              <a:rPr lang="es-NI" sz="1600" dirty="0" smtClean="0"/>
              <a:t> </a:t>
            </a:r>
            <a:r>
              <a:rPr lang="es-NI" sz="1600" dirty="0" err="1" smtClean="0"/>
              <a:t>aproaching</a:t>
            </a:r>
            <a:r>
              <a:rPr lang="es-NI" sz="1600" dirty="0" smtClean="0"/>
              <a:t> </a:t>
            </a:r>
            <a:r>
              <a:rPr lang="es-NI" sz="1600" dirty="0" err="1" smtClean="0"/>
              <a:t>the</a:t>
            </a:r>
            <a:r>
              <a:rPr lang="es-NI" sz="1600" dirty="0" smtClean="0"/>
              <a:t> </a:t>
            </a:r>
            <a:r>
              <a:rPr lang="es-NI" sz="1600" dirty="0" err="1" smtClean="0"/>
              <a:t>graduates</a:t>
            </a:r>
            <a:r>
              <a:rPr lang="es-NI" sz="1600" dirty="0" smtClean="0"/>
              <a:t> </a:t>
            </a:r>
            <a:r>
              <a:rPr lang="es-NI" sz="1600" dirty="0" err="1" smtClean="0"/>
              <a:t>to</a:t>
            </a:r>
            <a:r>
              <a:rPr lang="es-NI" sz="1600" dirty="0" smtClean="0"/>
              <a:t> </a:t>
            </a:r>
            <a:r>
              <a:rPr lang="es-NI" sz="1600" dirty="0" err="1" smtClean="0"/>
              <a:t>help</a:t>
            </a:r>
            <a:r>
              <a:rPr lang="es-NI" sz="1600" dirty="0" smtClean="0"/>
              <a:t> </a:t>
            </a:r>
            <a:r>
              <a:rPr lang="es-NI" sz="1600" dirty="0" err="1" smtClean="0"/>
              <a:t>them</a:t>
            </a:r>
            <a:r>
              <a:rPr lang="es-NI" sz="1600" dirty="0" smtClean="0"/>
              <a:t> </a:t>
            </a:r>
            <a:r>
              <a:rPr lang="es-NI" sz="1600" dirty="0" err="1" smtClean="0"/>
              <a:t>to</a:t>
            </a:r>
            <a:r>
              <a:rPr lang="es-NI" sz="1600" dirty="0" smtClean="0"/>
              <a:t> </a:t>
            </a:r>
            <a:r>
              <a:rPr lang="es-NI" sz="1600" dirty="0" err="1" smtClean="0"/>
              <a:t>obtain</a:t>
            </a:r>
            <a:r>
              <a:rPr lang="es-NI" sz="1600" dirty="0" smtClean="0"/>
              <a:t> a </a:t>
            </a:r>
            <a:r>
              <a:rPr lang="es-NI" sz="1600" dirty="0" err="1" smtClean="0"/>
              <a:t>job</a:t>
            </a:r>
            <a:r>
              <a:rPr lang="es-NI" sz="1600" dirty="0" smtClean="0"/>
              <a:t>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4844025" y="152400"/>
            <a:ext cx="405752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Transition</a:t>
            </a:r>
            <a:r>
              <a:rPr lang="es-E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s-E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</a:t>
            </a:r>
            <a:r>
              <a:rPr lang="es-E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s-E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work</a:t>
            </a:r>
            <a:endParaRPr lang="es-E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11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05263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560127" y="1676400"/>
            <a:ext cx="2133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Salary</a:t>
            </a:r>
            <a:r>
              <a:rPr lang="es-ES" dirty="0" smtClean="0"/>
              <a:t> (57%) 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main</a:t>
            </a:r>
            <a:r>
              <a:rPr lang="es-ES" dirty="0" smtClean="0"/>
              <a:t> </a:t>
            </a:r>
            <a:r>
              <a:rPr lang="es-ES" dirty="0" err="1" smtClean="0"/>
              <a:t>aspect</a:t>
            </a:r>
            <a:r>
              <a:rPr lang="es-ES" dirty="0" smtClean="0"/>
              <a:t> 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graduates</a:t>
            </a:r>
            <a:r>
              <a:rPr lang="es-ES" dirty="0" smtClean="0"/>
              <a:t> </a:t>
            </a:r>
            <a:r>
              <a:rPr lang="es-ES" dirty="0" err="1" smtClean="0"/>
              <a:t>consider</a:t>
            </a:r>
            <a:r>
              <a:rPr lang="es-ES" dirty="0"/>
              <a:t> </a:t>
            </a:r>
            <a:r>
              <a:rPr lang="es-ES" dirty="0" smtClean="0"/>
              <a:t>in </a:t>
            </a:r>
            <a:r>
              <a:rPr lang="es-ES" dirty="0" err="1" smtClean="0"/>
              <a:t>order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accept</a:t>
            </a:r>
            <a:r>
              <a:rPr lang="es-ES" dirty="0" smtClean="0"/>
              <a:t> a </a:t>
            </a:r>
            <a:r>
              <a:rPr lang="es-ES" dirty="0" err="1" smtClean="0"/>
              <a:t>job</a:t>
            </a:r>
            <a:r>
              <a:rPr lang="es-ES" dirty="0" smtClean="0"/>
              <a:t>. </a:t>
            </a:r>
            <a:r>
              <a:rPr lang="es-ES" dirty="0" err="1" smtClean="0"/>
              <a:t>Another</a:t>
            </a:r>
            <a:r>
              <a:rPr lang="es-ES" dirty="0" smtClean="0"/>
              <a:t> </a:t>
            </a:r>
            <a:r>
              <a:rPr lang="es-ES" dirty="0" err="1" smtClean="0"/>
              <a:t>aspect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also</a:t>
            </a:r>
            <a:r>
              <a:rPr lang="es-ES" dirty="0" smtClean="0"/>
              <a:t> </a:t>
            </a:r>
            <a:r>
              <a:rPr lang="es-ES" dirty="0" err="1" smtClean="0"/>
              <a:t>related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benefits</a:t>
            </a:r>
            <a:r>
              <a:rPr lang="es-ES" dirty="0" smtClean="0"/>
              <a:t>: </a:t>
            </a:r>
            <a:r>
              <a:rPr lang="es-ES" dirty="0" err="1" smtClean="0"/>
              <a:t>Benefits</a:t>
            </a:r>
            <a:r>
              <a:rPr lang="es-ES" dirty="0" smtClean="0"/>
              <a:t> (15%). </a:t>
            </a:r>
            <a:endParaRPr lang="en-US" dirty="0"/>
          </a:p>
        </p:txBody>
      </p:sp>
      <p:sp>
        <p:nvSpPr>
          <p:cNvPr id="5" name="4 Rectángulo"/>
          <p:cNvSpPr/>
          <p:nvPr/>
        </p:nvSpPr>
        <p:spPr>
          <a:xfrm>
            <a:off x="4844025" y="152400"/>
            <a:ext cx="405752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Transition</a:t>
            </a:r>
            <a:r>
              <a:rPr lang="es-E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s-E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</a:t>
            </a:r>
            <a:r>
              <a:rPr lang="es-E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s-E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work</a:t>
            </a:r>
            <a:endParaRPr lang="es-E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6" name="2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8381259"/>
              </p:ext>
            </p:extLst>
          </p:nvPr>
        </p:nvGraphicFramePr>
        <p:xfrm>
          <a:off x="533400" y="990600"/>
          <a:ext cx="56388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12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86629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477000" y="1600200"/>
            <a:ext cx="21770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NI" dirty="0" err="1" smtClean="0"/>
              <a:t>The</a:t>
            </a:r>
            <a:r>
              <a:rPr lang="es-NI" dirty="0" smtClean="0"/>
              <a:t> </a:t>
            </a:r>
            <a:r>
              <a:rPr lang="es-NI" dirty="0" err="1" smtClean="0"/>
              <a:t>most</a:t>
            </a:r>
            <a:r>
              <a:rPr lang="es-NI" dirty="0" smtClean="0"/>
              <a:t> </a:t>
            </a:r>
            <a:r>
              <a:rPr lang="es-NI" dirty="0" err="1" smtClean="0"/>
              <a:t>important</a:t>
            </a:r>
            <a:r>
              <a:rPr lang="es-NI" dirty="0" smtClean="0"/>
              <a:t> </a:t>
            </a:r>
            <a:r>
              <a:rPr lang="es-NI" dirty="0" err="1" smtClean="0"/>
              <a:t>aspects</a:t>
            </a:r>
            <a:r>
              <a:rPr lang="es-NI" dirty="0" smtClean="0"/>
              <a:t> </a:t>
            </a:r>
            <a:r>
              <a:rPr lang="es-NI" dirty="0" err="1" smtClean="0"/>
              <a:t>the</a:t>
            </a:r>
            <a:r>
              <a:rPr lang="es-NI" dirty="0" smtClean="0"/>
              <a:t> </a:t>
            </a:r>
            <a:r>
              <a:rPr lang="es-NI" dirty="0" err="1" smtClean="0"/>
              <a:t>employers</a:t>
            </a:r>
            <a:r>
              <a:rPr lang="es-NI" dirty="0" smtClean="0"/>
              <a:t> </a:t>
            </a:r>
            <a:r>
              <a:rPr lang="es-NI" dirty="0" err="1" smtClean="0"/>
              <a:t>take</a:t>
            </a:r>
            <a:r>
              <a:rPr lang="es-NI" dirty="0" smtClean="0"/>
              <a:t> </a:t>
            </a:r>
            <a:r>
              <a:rPr lang="es-NI" dirty="0" err="1" smtClean="0"/>
              <a:t>into</a:t>
            </a:r>
            <a:r>
              <a:rPr lang="es-NI" dirty="0" smtClean="0"/>
              <a:t> </a:t>
            </a:r>
            <a:r>
              <a:rPr lang="es-NI" dirty="0" err="1" smtClean="0"/>
              <a:t>account</a:t>
            </a:r>
            <a:r>
              <a:rPr lang="es-NI" dirty="0" smtClean="0"/>
              <a:t> </a:t>
            </a:r>
            <a:r>
              <a:rPr lang="es-NI" dirty="0" err="1" smtClean="0"/>
              <a:t>when</a:t>
            </a:r>
            <a:r>
              <a:rPr lang="es-NI" dirty="0" smtClean="0"/>
              <a:t> </a:t>
            </a:r>
            <a:r>
              <a:rPr lang="es-NI" dirty="0" err="1" smtClean="0"/>
              <a:t>hiring</a:t>
            </a:r>
            <a:r>
              <a:rPr lang="es-NI" dirty="0" smtClean="0"/>
              <a:t> UNAN-</a:t>
            </a:r>
            <a:r>
              <a:rPr lang="es-NI" dirty="0" err="1" smtClean="0"/>
              <a:t>Managua´s</a:t>
            </a:r>
            <a:r>
              <a:rPr lang="es-NI" dirty="0" smtClean="0"/>
              <a:t> </a:t>
            </a:r>
            <a:r>
              <a:rPr lang="es-NI" dirty="0" err="1" smtClean="0"/>
              <a:t>graduates</a:t>
            </a:r>
            <a:r>
              <a:rPr lang="es-NI" dirty="0" smtClean="0"/>
              <a:t> are:  </a:t>
            </a:r>
            <a:r>
              <a:rPr lang="es-NI" b="1" dirty="0" err="1" smtClean="0"/>
              <a:t>computing</a:t>
            </a:r>
            <a:r>
              <a:rPr lang="es-NI" b="1" dirty="0" smtClean="0"/>
              <a:t> </a:t>
            </a:r>
            <a:r>
              <a:rPr lang="es-NI" b="1" dirty="0" err="1" smtClean="0"/>
              <a:t>management</a:t>
            </a:r>
            <a:r>
              <a:rPr lang="es-NI" dirty="0" smtClean="0"/>
              <a:t> (43%),  </a:t>
            </a:r>
            <a:r>
              <a:rPr lang="es-NI" b="1" dirty="0" smtClean="0"/>
              <a:t>Labor </a:t>
            </a:r>
            <a:r>
              <a:rPr lang="es-NI" b="1" dirty="0" err="1" smtClean="0"/>
              <a:t>experience</a:t>
            </a:r>
            <a:r>
              <a:rPr lang="es-NI" dirty="0" smtClean="0"/>
              <a:t> </a:t>
            </a:r>
            <a:r>
              <a:rPr lang="es-NI" dirty="0" err="1" smtClean="0"/>
              <a:t>while</a:t>
            </a:r>
            <a:r>
              <a:rPr lang="es-NI" dirty="0" smtClean="0"/>
              <a:t> </a:t>
            </a:r>
            <a:r>
              <a:rPr lang="es-NI" dirty="0" err="1" smtClean="0"/>
              <a:t>studying</a:t>
            </a:r>
            <a:r>
              <a:rPr lang="es-NI" dirty="0" smtClean="0"/>
              <a:t> (41%), </a:t>
            </a:r>
            <a:r>
              <a:rPr lang="es-NI" b="1" dirty="0" smtClean="0"/>
              <a:t>Interpersonal </a:t>
            </a:r>
            <a:r>
              <a:rPr lang="es-NI" b="1" dirty="0" err="1" smtClean="0"/>
              <a:t>Ability</a:t>
            </a:r>
            <a:r>
              <a:rPr lang="es-NI" b="1" dirty="0" smtClean="0"/>
              <a:t> and </a:t>
            </a:r>
            <a:r>
              <a:rPr lang="es-NI" b="1" dirty="0" err="1" smtClean="0"/>
              <a:t>Personality</a:t>
            </a:r>
            <a:r>
              <a:rPr lang="es-NI" b="1" dirty="0" smtClean="0"/>
              <a:t> </a:t>
            </a:r>
            <a:r>
              <a:rPr lang="es-NI" dirty="0" smtClean="0"/>
              <a:t>(39%), </a:t>
            </a:r>
            <a:r>
              <a:rPr lang="es-NI" b="1" dirty="0" err="1" smtClean="0"/>
              <a:t>Especializacion</a:t>
            </a:r>
            <a:r>
              <a:rPr lang="es-NI" dirty="0" smtClean="0"/>
              <a:t> (35%), and </a:t>
            </a:r>
            <a:r>
              <a:rPr lang="es-NI" b="1" dirty="0" smtClean="0"/>
              <a:t>English </a:t>
            </a:r>
            <a:r>
              <a:rPr lang="es-NI" b="1" dirty="0" err="1" smtClean="0"/>
              <a:t>proficiency</a:t>
            </a:r>
            <a:r>
              <a:rPr lang="es-NI" b="1" dirty="0" smtClean="0"/>
              <a:t> </a:t>
            </a:r>
            <a:r>
              <a:rPr lang="es-NI" dirty="0" smtClean="0"/>
              <a:t>(32%).. </a:t>
            </a:r>
            <a:endParaRPr lang="es-NI" dirty="0"/>
          </a:p>
        </p:txBody>
      </p:sp>
      <p:sp>
        <p:nvSpPr>
          <p:cNvPr id="5" name="4 Rectángulo"/>
          <p:cNvSpPr/>
          <p:nvPr/>
        </p:nvSpPr>
        <p:spPr>
          <a:xfrm>
            <a:off x="5410200" y="152400"/>
            <a:ext cx="349134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Transition</a:t>
            </a:r>
            <a:r>
              <a:rPr lang="es-E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s-ES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</a:t>
            </a:r>
            <a:r>
              <a:rPr lang="es-E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s-ES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work</a:t>
            </a:r>
            <a:endParaRPr lang="es-ES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6" name="2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4609712"/>
              </p:ext>
            </p:extLst>
          </p:nvPr>
        </p:nvGraphicFramePr>
        <p:xfrm>
          <a:off x="152400" y="886509"/>
          <a:ext cx="5943600" cy="5514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13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78785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6677891" y="2286000"/>
            <a:ext cx="2286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dirty="0" err="1" smtClean="0"/>
              <a:t>Not</a:t>
            </a:r>
            <a:r>
              <a:rPr lang="es-US" dirty="0" smtClean="0"/>
              <a:t> </a:t>
            </a:r>
            <a:r>
              <a:rPr lang="es-US" dirty="0" err="1" smtClean="0"/>
              <a:t>even</a:t>
            </a:r>
            <a:r>
              <a:rPr lang="es-US" dirty="0" smtClean="0"/>
              <a:t> </a:t>
            </a:r>
            <a:r>
              <a:rPr lang="es-US" dirty="0" err="1" smtClean="0"/>
              <a:t>half</a:t>
            </a:r>
            <a:r>
              <a:rPr lang="es-US" dirty="0" smtClean="0"/>
              <a:t> of </a:t>
            </a:r>
            <a:r>
              <a:rPr lang="es-US" dirty="0" err="1" smtClean="0"/>
              <a:t>the</a:t>
            </a:r>
            <a:r>
              <a:rPr lang="es-US" dirty="0" smtClean="0"/>
              <a:t> </a:t>
            </a:r>
            <a:r>
              <a:rPr lang="es-US" dirty="0" err="1" smtClean="0"/>
              <a:t>graduates</a:t>
            </a:r>
            <a:r>
              <a:rPr lang="es-US" dirty="0" smtClean="0"/>
              <a:t> (47%) </a:t>
            </a:r>
            <a:r>
              <a:rPr lang="es-US" dirty="0" err="1" smtClean="0"/>
              <a:t>hold</a:t>
            </a:r>
            <a:r>
              <a:rPr lang="es-US" dirty="0" smtClean="0"/>
              <a:t> a </a:t>
            </a:r>
            <a:r>
              <a:rPr lang="es-US" dirty="0" err="1" smtClean="0"/>
              <a:t>job</a:t>
            </a:r>
            <a:r>
              <a:rPr lang="es-US" dirty="0" smtClean="0"/>
              <a:t> </a:t>
            </a:r>
            <a:r>
              <a:rPr lang="es-US" dirty="0" err="1" smtClean="0"/>
              <a:t>directly</a:t>
            </a:r>
            <a:r>
              <a:rPr lang="es-US" dirty="0" smtClean="0"/>
              <a:t> </a:t>
            </a:r>
            <a:r>
              <a:rPr lang="es-US" dirty="0" err="1" smtClean="0"/>
              <a:t>related</a:t>
            </a:r>
            <a:r>
              <a:rPr lang="es-US" dirty="0" smtClean="0"/>
              <a:t> </a:t>
            </a:r>
            <a:r>
              <a:rPr lang="es-US" dirty="0" err="1" smtClean="0"/>
              <a:t>to</a:t>
            </a:r>
            <a:r>
              <a:rPr lang="es-US" dirty="0" smtClean="0"/>
              <a:t> </a:t>
            </a:r>
            <a:r>
              <a:rPr lang="es-US" dirty="0" err="1" smtClean="0"/>
              <a:t>what</a:t>
            </a:r>
            <a:r>
              <a:rPr lang="es-US" dirty="0" smtClean="0"/>
              <a:t> </a:t>
            </a:r>
            <a:r>
              <a:rPr lang="es-US" dirty="0" err="1" smtClean="0"/>
              <a:t>they</a:t>
            </a:r>
            <a:r>
              <a:rPr lang="es-US" dirty="0" smtClean="0"/>
              <a:t> </a:t>
            </a:r>
            <a:r>
              <a:rPr lang="es-US" dirty="0" err="1" smtClean="0"/>
              <a:t>have</a:t>
            </a:r>
            <a:r>
              <a:rPr lang="es-US" dirty="0" smtClean="0"/>
              <a:t> </a:t>
            </a:r>
            <a:r>
              <a:rPr lang="es-US" dirty="0" err="1" smtClean="0"/>
              <a:t>studied</a:t>
            </a:r>
            <a:r>
              <a:rPr lang="es-US" dirty="0" smtClean="0"/>
              <a:t> in </a:t>
            </a:r>
            <a:r>
              <a:rPr lang="es-US" dirty="0" err="1" smtClean="0"/>
              <a:t>the</a:t>
            </a:r>
            <a:r>
              <a:rPr lang="es-US" dirty="0" smtClean="0"/>
              <a:t> </a:t>
            </a:r>
            <a:r>
              <a:rPr lang="es-US" dirty="0" err="1" smtClean="0"/>
              <a:t>university</a:t>
            </a:r>
            <a:r>
              <a:rPr lang="es-US" dirty="0" smtClean="0"/>
              <a:t>.</a:t>
            </a:r>
          </a:p>
        </p:txBody>
      </p:sp>
      <p:graphicFrame>
        <p:nvGraphicFramePr>
          <p:cNvPr id="4" name="17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8636975"/>
              </p:ext>
            </p:extLst>
          </p:nvPr>
        </p:nvGraphicFramePr>
        <p:xfrm>
          <a:off x="228600" y="1219200"/>
          <a:ext cx="60198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Rectángulo"/>
          <p:cNvSpPr/>
          <p:nvPr/>
        </p:nvSpPr>
        <p:spPr>
          <a:xfrm>
            <a:off x="5410200" y="152400"/>
            <a:ext cx="349134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Transition</a:t>
            </a:r>
            <a:r>
              <a:rPr lang="es-E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s-ES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</a:t>
            </a:r>
            <a:r>
              <a:rPr lang="es-ES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s-ES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work</a:t>
            </a:r>
            <a:endParaRPr lang="es-ES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14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21448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57200" y="1063878"/>
            <a:ext cx="8229599" cy="563231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ES" sz="2400" dirty="0" err="1" smtClean="0"/>
              <a:t>There</a:t>
            </a:r>
            <a:r>
              <a:rPr lang="es-ES" sz="2400" dirty="0" smtClean="0"/>
              <a:t> </a:t>
            </a:r>
            <a:r>
              <a:rPr lang="es-ES" sz="2400" dirty="0" err="1" smtClean="0"/>
              <a:t>is</a:t>
            </a:r>
            <a:r>
              <a:rPr lang="es-ES" sz="2400" dirty="0" smtClean="0"/>
              <a:t> a </a:t>
            </a:r>
            <a:r>
              <a:rPr lang="es-ES" sz="2400" dirty="0" err="1" smtClean="0"/>
              <a:t>low</a:t>
            </a:r>
            <a:r>
              <a:rPr lang="es-ES" sz="2400" dirty="0" smtClean="0"/>
              <a:t> </a:t>
            </a:r>
            <a:r>
              <a:rPr lang="es-ES" sz="2400" dirty="0" err="1" smtClean="0"/>
              <a:t>matching</a:t>
            </a:r>
            <a:r>
              <a:rPr lang="es-ES" sz="2400" dirty="0" smtClean="0"/>
              <a:t> </a:t>
            </a:r>
            <a:r>
              <a:rPr lang="es-ES" sz="2400" dirty="0" err="1" smtClean="0"/>
              <a:t>between</a:t>
            </a:r>
            <a:r>
              <a:rPr lang="es-ES" sz="2400" dirty="0" smtClean="0"/>
              <a:t>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careers</a:t>
            </a:r>
            <a:r>
              <a:rPr lang="es-ES" sz="2400" dirty="0" smtClean="0"/>
              <a:t> and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jobs</a:t>
            </a:r>
            <a:r>
              <a:rPr lang="es-ES" sz="2400" dirty="0" smtClean="0"/>
              <a:t>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graduates</a:t>
            </a:r>
            <a:r>
              <a:rPr lang="es-ES" sz="2400" dirty="0" smtClean="0"/>
              <a:t> are </a:t>
            </a:r>
            <a:r>
              <a:rPr lang="es-ES" sz="2400" dirty="0" err="1" smtClean="0"/>
              <a:t>currentely</a:t>
            </a:r>
            <a:r>
              <a:rPr lang="es-ES" sz="2400" dirty="0" smtClean="0"/>
              <a:t> </a:t>
            </a:r>
            <a:r>
              <a:rPr lang="es-ES" sz="2400" dirty="0" err="1" smtClean="0"/>
              <a:t>performing</a:t>
            </a:r>
            <a:r>
              <a:rPr lang="es-ES" sz="2400" dirty="0" smtClean="0"/>
              <a:t>.</a:t>
            </a:r>
          </a:p>
          <a:p>
            <a:pPr marL="342900" indent="-342900">
              <a:buAutoNum type="arabicPeriod"/>
            </a:pPr>
            <a:endParaRPr lang="es-ES" sz="2400" dirty="0" smtClean="0"/>
          </a:p>
          <a:p>
            <a:pPr marL="342900" indent="-342900">
              <a:buFontTx/>
              <a:buAutoNum type="arabicPeriod"/>
            </a:pP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graduates</a:t>
            </a:r>
            <a:r>
              <a:rPr lang="es-ES" sz="2400" dirty="0" smtClean="0"/>
              <a:t> </a:t>
            </a:r>
            <a:r>
              <a:rPr lang="es-ES" sz="2400" dirty="0" err="1" smtClean="0"/>
              <a:t>have</a:t>
            </a:r>
            <a:r>
              <a:rPr lang="es-ES" sz="2400" dirty="0" smtClean="0"/>
              <a:t> </a:t>
            </a:r>
            <a:r>
              <a:rPr lang="es-ES" sz="2400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 err="1" smtClean="0"/>
              <a:t>contact</a:t>
            </a:r>
            <a:r>
              <a:rPr lang="es-ES" sz="2400" dirty="0" smtClean="0"/>
              <a:t> </a:t>
            </a:r>
            <a:r>
              <a:rPr lang="es-ES" sz="2400" dirty="0" err="1" smtClean="0"/>
              <a:t>an</a:t>
            </a:r>
            <a:r>
              <a:rPr lang="es-ES" sz="2400" dirty="0" smtClean="0"/>
              <a:t> </a:t>
            </a:r>
            <a:r>
              <a:rPr lang="es-ES" sz="2400" dirty="0" err="1" smtClean="0"/>
              <a:t>average</a:t>
            </a:r>
            <a:r>
              <a:rPr lang="es-ES" sz="2400" dirty="0" smtClean="0"/>
              <a:t> </a:t>
            </a:r>
            <a:r>
              <a:rPr lang="es-ES" sz="2400" dirty="0"/>
              <a:t>of </a:t>
            </a:r>
            <a:r>
              <a:rPr lang="es-ES" sz="2400" dirty="0" smtClean="0"/>
              <a:t>4 </a:t>
            </a:r>
            <a:r>
              <a:rPr lang="es-ES" sz="2400" dirty="0" err="1" smtClean="0"/>
              <a:t>companies</a:t>
            </a:r>
            <a:r>
              <a:rPr lang="es-ES" sz="2400" dirty="0" smtClean="0"/>
              <a:t> </a:t>
            </a:r>
            <a:r>
              <a:rPr lang="es-ES" sz="2400" dirty="0" err="1" smtClean="0"/>
              <a:t>before</a:t>
            </a:r>
            <a:r>
              <a:rPr lang="es-ES" sz="2400" dirty="0" smtClean="0"/>
              <a:t> </a:t>
            </a:r>
            <a:r>
              <a:rPr lang="es-ES" sz="2400" dirty="0" err="1" smtClean="0"/>
              <a:t>having</a:t>
            </a:r>
            <a:r>
              <a:rPr lang="es-ES" sz="2400" dirty="0" smtClean="0"/>
              <a:t> </a:t>
            </a:r>
            <a:r>
              <a:rPr lang="es-ES" sz="2400" dirty="0" err="1" smtClean="0"/>
              <a:t>their</a:t>
            </a:r>
            <a:r>
              <a:rPr lang="es-ES" sz="2400" dirty="0" smtClean="0"/>
              <a:t> </a:t>
            </a:r>
            <a:r>
              <a:rPr lang="es-ES" sz="2400" dirty="0" err="1" smtClean="0"/>
              <a:t>first</a:t>
            </a:r>
            <a:r>
              <a:rPr lang="es-ES" sz="2400" dirty="0" smtClean="0"/>
              <a:t> </a:t>
            </a:r>
            <a:r>
              <a:rPr lang="es-ES" sz="2400" dirty="0" err="1" smtClean="0"/>
              <a:t>job</a:t>
            </a:r>
            <a:r>
              <a:rPr lang="es-ES" sz="2400" dirty="0" smtClean="0"/>
              <a:t>.</a:t>
            </a:r>
          </a:p>
          <a:p>
            <a:pPr marL="342900" indent="-342900">
              <a:buAutoNum type="arabicPeriod"/>
            </a:pPr>
            <a:endParaRPr lang="es-ES" sz="2400" dirty="0" smtClean="0"/>
          </a:p>
          <a:p>
            <a:pPr marL="342900" indent="-342900">
              <a:buAutoNum type="arabicPeriod"/>
            </a:pPr>
            <a:r>
              <a:rPr lang="es-ES" sz="2400" dirty="0" smtClean="0"/>
              <a:t>In general,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graduates</a:t>
            </a:r>
            <a:r>
              <a:rPr lang="es-ES" sz="2400" dirty="0" smtClean="0"/>
              <a:t> </a:t>
            </a:r>
            <a:r>
              <a:rPr lang="es-ES" sz="2400" dirty="0" err="1" smtClean="0"/>
              <a:t>from</a:t>
            </a:r>
            <a:r>
              <a:rPr lang="es-ES" sz="2400" dirty="0" smtClean="0"/>
              <a:t> UNAN-Managua </a:t>
            </a:r>
            <a:r>
              <a:rPr lang="es-ES" sz="2400" dirty="0" err="1" smtClean="0"/>
              <a:t>need</a:t>
            </a:r>
            <a:r>
              <a:rPr lang="es-ES" sz="2400" dirty="0" smtClean="0"/>
              <a:t> </a:t>
            </a:r>
            <a:r>
              <a:rPr lang="es-ES" sz="2400" dirty="0" err="1" smtClean="0"/>
              <a:t>an</a:t>
            </a:r>
            <a:r>
              <a:rPr lang="es-ES" sz="2400" dirty="0" smtClean="0"/>
              <a:t> </a:t>
            </a:r>
            <a:r>
              <a:rPr lang="es-ES" sz="2400" dirty="0" err="1" smtClean="0"/>
              <a:t>average</a:t>
            </a:r>
            <a:r>
              <a:rPr lang="es-ES" sz="2400" dirty="0" smtClean="0"/>
              <a:t> of 6 </a:t>
            </a:r>
            <a:r>
              <a:rPr lang="es-ES" sz="2400" dirty="0" err="1" smtClean="0"/>
              <a:t>months</a:t>
            </a:r>
            <a:r>
              <a:rPr lang="es-ES" sz="2400" dirty="0" smtClean="0"/>
              <a:t> </a:t>
            </a:r>
            <a:r>
              <a:rPr lang="es-ES" sz="2400" dirty="0" err="1" smtClean="0"/>
              <a:t>to</a:t>
            </a:r>
            <a:r>
              <a:rPr lang="es-ES" sz="2400" dirty="0" smtClean="0"/>
              <a:t> </a:t>
            </a:r>
            <a:r>
              <a:rPr lang="es-ES" sz="2400" dirty="0" err="1" smtClean="0"/>
              <a:t>find</a:t>
            </a:r>
            <a:r>
              <a:rPr lang="es-ES" sz="2400" dirty="0" smtClean="0"/>
              <a:t>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first</a:t>
            </a:r>
            <a:r>
              <a:rPr lang="es-ES" sz="2400" dirty="0" smtClean="0"/>
              <a:t> </a:t>
            </a:r>
            <a:r>
              <a:rPr lang="es-ES" sz="2400" dirty="0" err="1" smtClean="0"/>
              <a:t>job</a:t>
            </a:r>
            <a:r>
              <a:rPr lang="es-ES" sz="2400" dirty="0" smtClean="0"/>
              <a:t>.</a:t>
            </a:r>
          </a:p>
          <a:p>
            <a:pPr marL="342900" indent="-342900">
              <a:buAutoNum type="arabicPeriod"/>
            </a:pPr>
            <a:endParaRPr lang="es-ES" sz="2400" dirty="0" smtClean="0"/>
          </a:p>
          <a:p>
            <a:pPr marL="342900" indent="-342900">
              <a:buAutoNum type="arabicPeriod"/>
            </a:pPr>
            <a:r>
              <a:rPr lang="es-ES" sz="2400" dirty="0" err="1" smtClean="0"/>
              <a:t>Salary</a:t>
            </a:r>
            <a:r>
              <a:rPr lang="es-ES" sz="2400" dirty="0" smtClean="0"/>
              <a:t> </a:t>
            </a:r>
            <a:r>
              <a:rPr lang="es-ES" sz="2400" dirty="0" err="1" smtClean="0"/>
              <a:t>is</a:t>
            </a:r>
            <a:r>
              <a:rPr lang="es-ES" sz="2400" dirty="0" smtClean="0"/>
              <a:t>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main</a:t>
            </a:r>
            <a:r>
              <a:rPr lang="es-ES" sz="2400" dirty="0" smtClean="0"/>
              <a:t> </a:t>
            </a:r>
            <a:r>
              <a:rPr lang="es-ES" sz="2400" dirty="0" err="1" smtClean="0"/>
              <a:t>aspect</a:t>
            </a:r>
            <a:r>
              <a:rPr lang="es-ES" sz="2400" dirty="0" smtClean="0"/>
              <a:t>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graduates</a:t>
            </a:r>
            <a:r>
              <a:rPr lang="es-ES" sz="2400" dirty="0" smtClean="0"/>
              <a:t> </a:t>
            </a:r>
            <a:r>
              <a:rPr lang="es-ES" sz="2400" dirty="0" err="1" smtClean="0"/>
              <a:t>consider</a:t>
            </a:r>
            <a:r>
              <a:rPr lang="es-ES" sz="2400" dirty="0" smtClean="0"/>
              <a:t> </a:t>
            </a:r>
            <a:r>
              <a:rPr lang="es-ES" sz="2400" dirty="0" err="1" smtClean="0"/>
              <a:t>when</a:t>
            </a:r>
            <a:r>
              <a:rPr lang="es-ES" sz="2400" dirty="0" smtClean="0"/>
              <a:t> </a:t>
            </a:r>
            <a:r>
              <a:rPr lang="es-ES" sz="2400" dirty="0" err="1" smtClean="0"/>
              <a:t>accepting</a:t>
            </a:r>
            <a:r>
              <a:rPr lang="es-ES" sz="2400" dirty="0" smtClean="0"/>
              <a:t> </a:t>
            </a:r>
            <a:r>
              <a:rPr lang="es-ES" sz="2400" dirty="0" err="1" smtClean="0"/>
              <a:t>their</a:t>
            </a:r>
            <a:r>
              <a:rPr lang="es-ES" sz="2400" dirty="0" smtClean="0"/>
              <a:t> </a:t>
            </a:r>
            <a:r>
              <a:rPr lang="es-ES" sz="2400" dirty="0" err="1" smtClean="0"/>
              <a:t>first</a:t>
            </a:r>
            <a:r>
              <a:rPr lang="es-ES" sz="2400" dirty="0" smtClean="0"/>
              <a:t> </a:t>
            </a:r>
            <a:r>
              <a:rPr lang="es-ES" sz="2400" dirty="0" err="1" smtClean="0"/>
              <a:t>job</a:t>
            </a:r>
            <a:r>
              <a:rPr lang="es-ES" sz="2400" dirty="0" smtClean="0"/>
              <a:t> </a:t>
            </a:r>
            <a:r>
              <a:rPr lang="es-ES" sz="2400" dirty="0" err="1" smtClean="0"/>
              <a:t>offert</a:t>
            </a:r>
            <a:r>
              <a:rPr lang="es-ES" sz="2400" dirty="0" smtClean="0"/>
              <a:t>.</a:t>
            </a:r>
          </a:p>
          <a:p>
            <a:pPr marL="342900" indent="-342900">
              <a:buFontTx/>
              <a:buAutoNum type="arabicPeriod"/>
            </a:pPr>
            <a:endParaRPr lang="es-ES" sz="2400" dirty="0" smtClean="0"/>
          </a:p>
          <a:p>
            <a:pPr marL="342900" indent="-342900">
              <a:buFontTx/>
              <a:buAutoNum type="arabicPeriod"/>
            </a:pPr>
            <a:r>
              <a:rPr lang="es-ES" sz="2400" dirty="0" smtClean="0"/>
              <a:t>Personal </a:t>
            </a:r>
            <a:r>
              <a:rPr lang="es-ES" sz="2400" dirty="0" err="1"/>
              <a:t>relationships</a:t>
            </a:r>
            <a:r>
              <a:rPr lang="es-ES" sz="2400" dirty="0"/>
              <a:t> and </a:t>
            </a:r>
            <a:r>
              <a:rPr lang="es-ES" sz="2400" dirty="0" smtClean="0"/>
              <a:t> </a:t>
            </a:r>
            <a:r>
              <a:rPr lang="es-ES" sz="2400" dirty="0" err="1" smtClean="0"/>
              <a:t>advertising</a:t>
            </a:r>
            <a:r>
              <a:rPr lang="es-ES" sz="2400" dirty="0" smtClean="0"/>
              <a:t> in </a:t>
            </a:r>
            <a:r>
              <a:rPr lang="es-ES" sz="2400" dirty="0" err="1" smtClean="0"/>
              <a:t>newspapers</a:t>
            </a:r>
            <a:r>
              <a:rPr lang="es-ES" sz="2400" dirty="0" smtClean="0"/>
              <a:t> are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main</a:t>
            </a:r>
            <a:r>
              <a:rPr lang="es-ES" sz="2400" dirty="0" smtClean="0"/>
              <a:t> </a:t>
            </a:r>
            <a:r>
              <a:rPr lang="es-ES" sz="2400" dirty="0" err="1" smtClean="0"/>
              <a:t>methods</a:t>
            </a:r>
            <a:r>
              <a:rPr lang="es-ES" sz="2400" dirty="0" smtClean="0"/>
              <a:t> </a:t>
            </a:r>
            <a:r>
              <a:rPr lang="es-ES" sz="2400" dirty="0" err="1" smtClean="0"/>
              <a:t>used</a:t>
            </a:r>
            <a:r>
              <a:rPr lang="es-ES" sz="2400" dirty="0" smtClean="0"/>
              <a:t> </a:t>
            </a:r>
            <a:r>
              <a:rPr lang="es-ES" sz="2400" dirty="0" err="1" smtClean="0"/>
              <a:t>by</a:t>
            </a:r>
            <a:r>
              <a:rPr lang="es-ES" sz="2400" dirty="0" smtClean="0"/>
              <a:t> </a:t>
            </a:r>
            <a:r>
              <a:rPr lang="es-ES" sz="2400" dirty="0" err="1" smtClean="0"/>
              <a:t>the</a:t>
            </a:r>
            <a:r>
              <a:rPr lang="es-ES" sz="2400" dirty="0" smtClean="0"/>
              <a:t> </a:t>
            </a:r>
            <a:r>
              <a:rPr lang="es-ES" sz="2400" dirty="0" err="1" smtClean="0"/>
              <a:t>graduates</a:t>
            </a:r>
            <a:r>
              <a:rPr lang="es-ES" sz="2400" dirty="0" smtClean="0"/>
              <a:t> </a:t>
            </a:r>
            <a:r>
              <a:rPr lang="es-ES" sz="2400" dirty="0" err="1" smtClean="0"/>
              <a:t>to</a:t>
            </a:r>
            <a:r>
              <a:rPr lang="es-ES" sz="2400" dirty="0" smtClean="0"/>
              <a:t> look </a:t>
            </a:r>
            <a:r>
              <a:rPr lang="es-ES" sz="2400" dirty="0" err="1" smtClean="0"/>
              <a:t>for</a:t>
            </a:r>
            <a:r>
              <a:rPr lang="es-ES" sz="2400" dirty="0" smtClean="0"/>
              <a:t> </a:t>
            </a:r>
            <a:r>
              <a:rPr lang="es-ES" sz="2400" dirty="0" err="1" smtClean="0"/>
              <a:t>job</a:t>
            </a:r>
            <a:r>
              <a:rPr lang="es-ES" sz="2400" dirty="0" smtClean="0"/>
              <a:t>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256309" y="180109"/>
            <a:ext cx="288412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Conclusions</a:t>
            </a:r>
            <a:endParaRPr lang="es-ES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15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15733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114544"/>
            <a:ext cx="1880519" cy="283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3172691" y="381000"/>
            <a:ext cx="566001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Female</a:t>
            </a:r>
            <a:r>
              <a:rPr lang="es-E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s-ES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Nicaraguan</a:t>
            </a:r>
            <a:endParaRPr lang="es-ES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s-ES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ethnic</a:t>
            </a:r>
            <a:r>
              <a:rPr lang="es-E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s-ES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costume</a:t>
            </a:r>
            <a:endParaRPr lang="es-E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52400" y="2743200"/>
            <a:ext cx="54361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¡Muchas gracias!</a:t>
            </a:r>
          </a:p>
          <a:p>
            <a:pPr algn="ctr"/>
            <a:r>
              <a:rPr lang="es-E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Terima</a:t>
            </a:r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s-E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kasih</a:t>
            </a:r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302550" y="4867870"/>
            <a:ext cx="32765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haroni" pitchFamily="2" charset="-79"/>
                <a:cs typeface="Aharoni" pitchFamily="2" charset="-79"/>
              </a:rPr>
              <a:t>Thanks</a:t>
            </a:r>
            <a:endParaRPr lang="es-E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52017" y="5791200"/>
            <a:ext cx="35173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Vilen</a:t>
            </a:r>
            <a:r>
              <a:rPr lang="es-E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es-ES" sz="54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Dank</a:t>
            </a:r>
            <a:r>
              <a:rPr lang="es-E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!</a:t>
            </a:r>
            <a:endParaRPr lang="es-E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16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8160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81001" y="354303"/>
            <a:ext cx="8080374" cy="341632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es-ES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</a:t>
            </a:r>
            <a:r>
              <a:rPr lang="es-ES" sz="24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Objectives</a:t>
            </a:r>
            <a:r>
              <a:rPr lang="es-ES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lvl="0"/>
            <a:endParaRPr lang="es-ES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buAutoNum type="arabicPeriod"/>
            </a:pPr>
            <a:r>
              <a:rPr lang="es-E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</a:t>
            </a:r>
            <a:r>
              <a:rPr lang="es-E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determine </a:t>
            </a:r>
            <a:r>
              <a:rPr lang="es-E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educational</a:t>
            </a:r>
            <a:r>
              <a:rPr lang="es-E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socio-</a:t>
            </a:r>
            <a:r>
              <a:rPr lang="es-E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economic</a:t>
            </a:r>
            <a:r>
              <a:rPr lang="es-E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labor </a:t>
            </a:r>
            <a:r>
              <a:rPr lang="es-E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characteristics</a:t>
            </a:r>
            <a:r>
              <a:rPr lang="es-E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es-E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graduates</a:t>
            </a:r>
            <a:r>
              <a:rPr lang="en-US" sz="2400" dirty="0"/>
              <a:t> </a:t>
            </a:r>
            <a:r>
              <a:rPr lang="en-US" sz="2400" dirty="0" smtClean="0"/>
              <a:t> from </a:t>
            </a:r>
            <a:r>
              <a:rPr lang="en-US" sz="2400" dirty="0"/>
              <a:t>the Faculty of Humanities and Law and the Faculty of Education and Languages ​​of UNAN-Managua</a:t>
            </a:r>
            <a:r>
              <a:rPr lang="en-US" sz="2400" dirty="0" smtClean="0"/>
              <a:t>.</a:t>
            </a:r>
            <a:endParaRPr lang="es-ES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0" indent="-457200">
              <a:buAutoNum type="arabicPeriod"/>
            </a:pPr>
            <a:r>
              <a:rPr lang="en-US" sz="2400" dirty="0" smtClean="0"/>
              <a:t>To analyze </a:t>
            </a:r>
            <a:r>
              <a:rPr lang="en-US" sz="2400" dirty="0"/>
              <a:t>information </a:t>
            </a:r>
            <a:r>
              <a:rPr lang="en-US" sz="2400" dirty="0" smtClean="0"/>
              <a:t> related to the process of transition between graduation and labor market the graduates experience.</a:t>
            </a:r>
            <a:endParaRPr lang="en-US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81001" y="3726873"/>
            <a:ext cx="8080373" cy="30469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US" sz="2400" b="1" dirty="0" err="1" smtClean="0"/>
              <a:t>Careers</a:t>
            </a:r>
            <a:r>
              <a:rPr lang="es-US" sz="2400" b="1" dirty="0" smtClean="0"/>
              <a:t> of </a:t>
            </a:r>
            <a:r>
              <a:rPr lang="es-US" sz="2400" b="1" dirty="0" err="1" smtClean="0"/>
              <a:t>Faculty</a:t>
            </a:r>
            <a:r>
              <a:rPr lang="es-US" sz="2400" b="1" dirty="0" smtClean="0"/>
              <a:t> of </a:t>
            </a:r>
            <a:r>
              <a:rPr lang="es-US" sz="2400" b="1" dirty="0" err="1" smtClean="0"/>
              <a:t>Humanities</a:t>
            </a:r>
            <a:r>
              <a:rPr lang="es-US" sz="2400" b="1" dirty="0" smtClean="0"/>
              <a:t> and </a:t>
            </a:r>
            <a:r>
              <a:rPr lang="es-US" sz="2400" b="1" dirty="0" err="1" smtClean="0"/>
              <a:t>Law</a:t>
            </a:r>
            <a:r>
              <a:rPr lang="es-US" sz="2400" b="1" dirty="0" smtClean="0"/>
              <a:t>:</a:t>
            </a:r>
          </a:p>
          <a:p>
            <a:pPr marL="1371600" lvl="2" indent="-457200">
              <a:buFontTx/>
              <a:buChar char="-"/>
            </a:pPr>
            <a:r>
              <a:rPr lang="es-US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Diplomacy</a:t>
            </a:r>
            <a:endParaRPr lang="es-US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371600" lvl="2" indent="-457200">
              <a:buFontTx/>
              <a:buChar char="-"/>
            </a:pPr>
            <a:r>
              <a:rPr lang="es-US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Law</a:t>
            </a:r>
            <a:endParaRPr lang="es-US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371600" lvl="2" indent="-457200">
              <a:buFontTx/>
              <a:buChar char="-"/>
            </a:pPr>
            <a:r>
              <a:rPr lang="es-US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Philology</a:t>
            </a:r>
            <a:r>
              <a:rPr lang="es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s-US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Communication</a:t>
            </a:r>
            <a:endParaRPr lang="es-US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371600" lvl="2" indent="-457200">
              <a:buFontTx/>
              <a:buChar char="-"/>
            </a:pPr>
            <a:r>
              <a:rPr lang="es-US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Psychology</a:t>
            </a:r>
            <a:endParaRPr lang="es-US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371600" lvl="2" indent="-457200">
              <a:buFontTx/>
              <a:buChar char="-"/>
            </a:pPr>
            <a:r>
              <a:rPr lang="es-US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Anthropology</a:t>
            </a:r>
            <a:endParaRPr lang="es-US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371600" lvl="2" indent="-457200">
              <a:buFontTx/>
              <a:buChar char="-"/>
            </a:pPr>
            <a:r>
              <a:rPr lang="es-US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History</a:t>
            </a:r>
            <a:endParaRPr lang="es-US" sz="3200" b="1" dirty="0"/>
          </a:p>
          <a:p>
            <a:r>
              <a:rPr lang="es-US" sz="2400" b="1" dirty="0" err="1" smtClean="0"/>
              <a:t>Careers</a:t>
            </a:r>
            <a:r>
              <a:rPr lang="es-US" sz="2400" b="1" dirty="0" smtClean="0"/>
              <a:t> of </a:t>
            </a:r>
            <a:r>
              <a:rPr lang="es-US" sz="2400" b="1" dirty="0" err="1" smtClean="0"/>
              <a:t>Faculty</a:t>
            </a:r>
            <a:r>
              <a:rPr lang="es-US" sz="2400" b="1" dirty="0" smtClean="0"/>
              <a:t> of </a:t>
            </a:r>
            <a:r>
              <a:rPr lang="es-US" sz="2400" b="1" dirty="0" err="1" smtClean="0"/>
              <a:t>Education</a:t>
            </a:r>
            <a:r>
              <a:rPr lang="es-US" sz="2400" b="1" dirty="0" smtClean="0"/>
              <a:t> and </a:t>
            </a:r>
            <a:r>
              <a:rPr lang="es-US" sz="2400" b="1" dirty="0" err="1" smtClean="0"/>
              <a:t>Languages</a:t>
            </a:r>
            <a:r>
              <a:rPr lang="es-US" sz="2400" b="1" dirty="0" smtClean="0"/>
              <a:t>:</a:t>
            </a:r>
          </a:p>
          <a:p>
            <a:pPr marL="1371600" lvl="2" indent="-457200">
              <a:buFontTx/>
              <a:buChar char="-"/>
            </a:pPr>
            <a:r>
              <a:rPr lang="es-US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Early</a:t>
            </a:r>
            <a:r>
              <a:rPr lang="es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US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Education</a:t>
            </a:r>
            <a:endParaRPr lang="es-US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371600" lvl="2" indent="-457200">
              <a:buFontTx/>
              <a:buChar char="-"/>
            </a:pPr>
            <a:r>
              <a:rPr lang="es-US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Primary</a:t>
            </a:r>
            <a:r>
              <a:rPr lang="es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US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Education</a:t>
            </a:r>
            <a:endParaRPr lang="en-US" b="1" dirty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2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19258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pia\Pictures\Instr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667000"/>
            <a:ext cx="7620000" cy="352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457200" y="609600"/>
            <a:ext cx="7086600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US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Methodology</a:t>
            </a:r>
            <a:r>
              <a:rPr lang="es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endParaRPr lang="es-US" dirty="0"/>
          </a:p>
          <a:p>
            <a:r>
              <a:rPr lang="es-US" dirty="0" err="1" smtClean="0"/>
              <a:t>The</a:t>
            </a:r>
            <a:r>
              <a:rPr lang="es-US" dirty="0" smtClean="0"/>
              <a:t> </a:t>
            </a:r>
            <a:r>
              <a:rPr lang="es-US" dirty="0" err="1" smtClean="0"/>
              <a:t>graduates</a:t>
            </a:r>
            <a:r>
              <a:rPr lang="es-US" dirty="0" smtClean="0"/>
              <a:t> </a:t>
            </a:r>
            <a:r>
              <a:rPr lang="es-US" dirty="0" err="1" smtClean="0"/>
              <a:t>were</a:t>
            </a:r>
            <a:r>
              <a:rPr lang="es-US" dirty="0" smtClean="0"/>
              <a:t> </a:t>
            </a:r>
            <a:r>
              <a:rPr lang="es-US" dirty="0" err="1" smtClean="0"/>
              <a:t>approached</a:t>
            </a:r>
            <a:r>
              <a:rPr lang="es-US" dirty="0" smtClean="0"/>
              <a:t> </a:t>
            </a:r>
            <a:r>
              <a:rPr lang="es-US" dirty="0" err="1" smtClean="0"/>
              <a:t>directly</a:t>
            </a:r>
            <a:r>
              <a:rPr lang="es-US" dirty="0" smtClean="0"/>
              <a:t> and </a:t>
            </a:r>
            <a:r>
              <a:rPr lang="es-US" dirty="0" err="1" smtClean="0"/>
              <a:t>personally</a:t>
            </a:r>
            <a:r>
              <a:rPr lang="es-US" dirty="0" smtClean="0"/>
              <a:t> </a:t>
            </a:r>
            <a:r>
              <a:rPr lang="es-US" dirty="0" err="1" smtClean="0"/>
              <a:t>by</a:t>
            </a:r>
            <a:r>
              <a:rPr lang="es-US" dirty="0" smtClean="0"/>
              <a:t> </a:t>
            </a:r>
            <a:r>
              <a:rPr lang="es-US" dirty="0" err="1" smtClean="0"/>
              <a:t>the</a:t>
            </a:r>
            <a:r>
              <a:rPr lang="es-US" dirty="0" smtClean="0"/>
              <a:t> </a:t>
            </a:r>
            <a:r>
              <a:rPr lang="es-US" dirty="0" err="1" smtClean="0"/>
              <a:t>means</a:t>
            </a:r>
            <a:r>
              <a:rPr lang="es-US" dirty="0" smtClean="0"/>
              <a:t> of a </a:t>
            </a:r>
            <a:r>
              <a:rPr lang="es-US" dirty="0" err="1" smtClean="0"/>
              <a:t>close-ended</a:t>
            </a:r>
            <a:r>
              <a:rPr lang="es-US" dirty="0" smtClean="0"/>
              <a:t> </a:t>
            </a:r>
            <a:r>
              <a:rPr lang="es-US" dirty="0" err="1" smtClean="0"/>
              <a:t>questionnaire</a:t>
            </a:r>
            <a:r>
              <a:rPr lang="es-US" dirty="0" smtClean="0"/>
              <a:t>. </a:t>
            </a:r>
            <a:r>
              <a:rPr lang="es-US" dirty="0" err="1" smtClean="0"/>
              <a:t>Senior</a:t>
            </a:r>
            <a:r>
              <a:rPr lang="es-US" dirty="0" smtClean="0"/>
              <a:t> </a:t>
            </a:r>
            <a:r>
              <a:rPr lang="es-US" dirty="0" err="1" smtClean="0"/>
              <a:t>students</a:t>
            </a:r>
            <a:r>
              <a:rPr lang="es-US" dirty="0" smtClean="0"/>
              <a:t> </a:t>
            </a:r>
            <a:r>
              <a:rPr lang="es-US" dirty="0" err="1" smtClean="0"/>
              <a:t>were</a:t>
            </a:r>
            <a:r>
              <a:rPr lang="es-US" dirty="0" smtClean="0"/>
              <a:t> </a:t>
            </a:r>
            <a:r>
              <a:rPr lang="es-US" dirty="0" err="1" smtClean="0"/>
              <a:t>trainned</a:t>
            </a:r>
            <a:r>
              <a:rPr lang="es-US" dirty="0" smtClean="0"/>
              <a:t> </a:t>
            </a:r>
            <a:r>
              <a:rPr lang="es-US" dirty="0" err="1" smtClean="0"/>
              <a:t>to</a:t>
            </a:r>
            <a:r>
              <a:rPr lang="es-US" dirty="0" smtClean="0"/>
              <a:t> interview </a:t>
            </a:r>
            <a:r>
              <a:rPr lang="es-US" dirty="0" err="1" smtClean="0"/>
              <a:t>the</a:t>
            </a:r>
            <a:r>
              <a:rPr lang="es-US" dirty="0" smtClean="0"/>
              <a:t> </a:t>
            </a:r>
            <a:r>
              <a:rPr lang="es-US" dirty="0" err="1" smtClean="0"/>
              <a:t>graduates</a:t>
            </a:r>
            <a:r>
              <a:rPr lang="es-US" dirty="0" smtClean="0"/>
              <a:t>, </a:t>
            </a:r>
            <a:r>
              <a:rPr lang="es-US" dirty="0" err="1" smtClean="0"/>
              <a:t>under</a:t>
            </a:r>
            <a:r>
              <a:rPr lang="es-US" dirty="0" smtClean="0"/>
              <a:t> </a:t>
            </a:r>
            <a:r>
              <a:rPr lang="es-US" dirty="0" err="1" smtClean="0"/>
              <a:t>supervision</a:t>
            </a:r>
            <a:r>
              <a:rPr lang="es-US" dirty="0" smtClean="0"/>
              <a:t> of </a:t>
            </a:r>
            <a:r>
              <a:rPr lang="es-US" dirty="0" err="1" smtClean="0"/>
              <a:t>experimented</a:t>
            </a:r>
            <a:r>
              <a:rPr lang="es-US" dirty="0" smtClean="0"/>
              <a:t> </a:t>
            </a:r>
            <a:r>
              <a:rPr lang="es-US" dirty="0" err="1" smtClean="0"/>
              <a:t>professors</a:t>
            </a:r>
            <a:r>
              <a:rPr lang="es-US" dirty="0" smtClean="0"/>
              <a:t>.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3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282369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3810000" y="352701"/>
            <a:ext cx="4648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Population</a:t>
            </a:r>
            <a:r>
              <a:rPr lang="es-ES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and  </a:t>
            </a:r>
            <a:r>
              <a:rPr lang="es-ES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Sample</a:t>
            </a:r>
            <a:endParaRPr lang="es-ES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3032105982"/>
              </p:ext>
            </p:extLst>
          </p:nvPr>
        </p:nvGraphicFramePr>
        <p:xfrm>
          <a:off x="457200" y="1905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8 Redondear rectángulo de esquina diagonal"/>
          <p:cNvSpPr/>
          <p:nvPr/>
        </p:nvSpPr>
        <p:spPr>
          <a:xfrm>
            <a:off x="6705599" y="4953000"/>
            <a:ext cx="2047009" cy="10668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sz="2400" dirty="0" err="1" smtClean="0"/>
              <a:t>Coverage</a:t>
            </a:r>
            <a:r>
              <a:rPr lang="es-US" sz="2400" dirty="0" smtClean="0"/>
              <a:t> </a:t>
            </a:r>
            <a:r>
              <a:rPr lang="es-US" sz="2400" dirty="0" err="1" smtClean="0"/>
              <a:t>Rate</a:t>
            </a:r>
            <a:r>
              <a:rPr lang="es-US" sz="2400" dirty="0" smtClean="0"/>
              <a:t>:  50%</a:t>
            </a:r>
            <a:endParaRPr lang="en-US" sz="2400" dirty="0"/>
          </a:p>
        </p:txBody>
      </p:sp>
      <p:sp>
        <p:nvSpPr>
          <p:cNvPr id="2" name="1 Llamada con línea 1 (barra de énfasis)"/>
          <p:cNvSpPr/>
          <p:nvPr/>
        </p:nvSpPr>
        <p:spPr>
          <a:xfrm>
            <a:off x="6248400" y="2514600"/>
            <a:ext cx="2209800" cy="1981200"/>
          </a:xfrm>
          <a:prstGeom prst="accentCallout1">
            <a:avLst>
              <a:gd name="adj1" fmla="val 18750"/>
              <a:gd name="adj2" fmla="val -8333"/>
              <a:gd name="adj3" fmla="val 71428"/>
              <a:gd name="adj4" fmla="val -65919"/>
            </a:avLst>
          </a:prstGeom>
          <a:ln w="38100"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US" sz="2400" dirty="0" smtClean="0"/>
              <a:t>A </a:t>
            </a:r>
            <a:r>
              <a:rPr lang="es-US" sz="2400" dirty="0" err="1" smtClean="0"/>
              <a:t>sample</a:t>
            </a:r>
            <a:r>
              <a:rPr lang="es-US" sz="2400" dirty="0" smtClean="0"/>
              <a:t> </a:t>
            </a:r>
            <a:r>
              <a:rPr lang="es-US" sz="2400" dirty="0" err="1" smtClean="0"/>
              <a:t>was</a:t>
            </a:r>
            <a:r>
              <a:rPr lang="es-US" sz="2400" dirty="0" smtClean="0"/>
              <a:t> </a:t>
            </a:r>
            <a:r>
              <a:rPr lang="es-US" sz="2400" dirty="0" err="1" smtClean="0"/>
              <a:t>needed</a:t>
            </a:r>
            <a:r>
              <a:rPr lang="es-US" sz="2400" dirty="0" smtClean="0"/>
              <a:t> </a:t>
            </a:r>
            <a:r>
              <a:rPr lang="es-US" sz="2400" dirty="0" err="1" smtClean="0"/>
              <a:t>because</a:t>
            </a:r>
            <a:r>
              <a:rPr lang="es-US" sz="2400" dirty="0" smtClean="0"/>
              <a:t> of </a:t>
            </a:r>
            <a:r>
              <a:rPr lang="es-US" sz="2400" dirty="0" err="1" smtClean="0"/>
              <a:t>low</a:t>
            </a:r>
            <a:r>
              <a:rPr lang="es-US" sz="2400" dirty="0" smtClean="0"/>
              <a:t> </a:t>
            </a:r>
            <a:r>
              <a:rPr lang="es-US" sz="2400" dirty="0" err="1" smtClean="0"/>
              <a:t>budget</a:t>
            </a:r>
            <a:r>
              <a:rPr lang="es-US" sz="2400" dirty="0" smtClean="0"/>
              <a:t> </a:t>
            </a:r>
            <a:r>
              <a:rPr lang="es-US" sz="2400" dirty="0" err="1" smtClean="0"/>
              <a:t>for</a:t>
            </a:r>
            <a:r>
              <a:rPr lang="es-US" sz="2400" dirty="0" smtClean="0"/>
              <a:t> </a:t>
            </a:r>
            <a:r>
              <a:rPr lang="es-US" sz="2400" dirty="0" err="1" smtClean="0"/>
              <a:t>this</a:t>
            </a:r>
            <a:r>
              <a:rPr lang="es-US" sz="2400" dirty="0" smtClean="0"/>
              <a:t> </a:t>
            </a:r>
            <a:r>
              <a:rPr lang="es-US" sz="2400" dirty="0" err="1" smtClean="0"/>
              <a:t>Nation</a:t>
            </a:r>
            <a:r>
              <a:rPr lang="es-US" sz="2400" dirty="0" smtClean="0"/>
              <a:t> </a:t>
            </a:r>
            <a:r>
              <a:rPr lang="es-US" sz="2400" dirty="0" err="1" smtClean="0"/>
              <a:t>wide</a:t>
            </a:r>
            <a:r>
              <a:rPr lang="es-US" sz="2400" dirty="0" smtClean="0"/>
              <a:t> </a:t>
            </a:r>
            <a:r>
              <a:rPr lang="es-US" sz="2400" dirty="0" err="1" smtClean="0"/>
              <a:t>study</a:t>
            </a:r>
            <a:endParaRPr lang="en-US" sz="2400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4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82922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429756"/>
              </p:ext>
            </p:extLst>
          </p:nvPr>
        </p:nvGraphicFramePr>
        <p:xfrm>
          <a:off x="352930" y="1600200"/>
          <a:ext cx="4405506" cy="3962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3365"/>
                <a:gridCol w="1393425"/>
                <a:gridCol w="1258716"/>
              </a:tblGrid>
              <a:tr h="133002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 dirty="0" err="1" smtClean="0">
                          <a:effectLst/>
                        </a:rPr>
                        <a:t>Table</a:t>
                      </a:r>
                      <a:r>
                        <a:rPr lang="es-ES" sz="2400" dirty="0" smtClean="0">
                          <a:effectLst/>
                        </a:rPr>
                        <a:t> No.1</a:t>
                      </a:r>
                      <a:r>
                        <a:rPr lang="en-US" sz="4000" baseline="0" dirty="0" smtClean="0">
                          <a:effectLst/>
                        </a:rPr>
                        <a:t> </a:t>
                      </a:r>
                      <a:r>
                        <a:rPr lang="es-ES" sz="2400" dirty="0" err="1" smtClean="0">
                          <a:effectLst/>
                        </a:rPr>
                        <a:t>Gender</a:t>
                      </a:r>
                      <a:endParaRPr lang="en-US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 dirty="0" err="1" smtClean="0">
                          <a:effectLst/>
                          <a:latin typeface="+mn-lt"/>
                          <a:ea typeface="+mn-ea"/>
                        </a:rPr>
                        <a:t>Frequency</a:t>
                      </a:r>
                      <a:endParaRPr lang="en-US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 dirty="0" err="1" smtClean="0">
                          <a:effectLst/>
                        </a:rPr>
                        <a:t>Percent</a:t>
                      </a:r>
                      <a:endParaRPr lang="en-US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 anchor="b"/>
                </a:tc>
              </a:tr>
              <a:tr h="87745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 dirty="0" err="1" smtClean="0">
                          <a:effectLst/>
                        </a:rPr>
                        <a:t>Female</a:t>
                      </a:r>
                      <a:endParaRPr lang="en-US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 dirty="0">
                          <a:effectLst/>
                        </a:rPr>
                        <a:t>78</a:t>
                      </a:r>
                      <a:endParaRPr lang="en-US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 dirty="0" smtClean="0">
                          <a:effectLst/>
                        </a:rPr>
                        <a:t>75</a:t>
                      </a:r>
                      <a:endParaRPr lang="en-US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</a:tr>
              <a:tr h="87745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 dirty="0" err="1" smtClean="0">
                          <a:effectLst/>
                        </a:rPr>
                        <a:t>Male</a:t>
                      </a:r>
                      <a:endParaRPr lang="en-US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 dirty="0">
                          <a:effectLst/>
                        </a:rPr>
                        <a:t>26</a:t>
                      </a:r>
                      <a:endParaRPr lang="en-US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 dirty="0" smtClean="0">
                          <a:effectLst/>
                        </a:rPr>
                        <a:t>25</a:t>
                      </a:r>
                      <a:endParaRPr lang="en-US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</a:tr>
              <a:tr h="87745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>
                          <a:effectLst/>
                        </a:rPr>
                        <a:t>Total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>
                          <a:effectLst/>
                        </a:rPr>
                        <a:t>104</a:t>
                      </a:r>
                      <a:endParaRPr lang="en-US" sz="4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2400" dirty="0" smtClean="0">
                          <a:effectLst/>
                        </a:rPr>
                        <a:t>100</a:t>
                      </a:r>
                      <a:endParaRPr lang="en-US" sz="4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</a:tr>
            </a:tbl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5334000" y="2514600"/>
            <a:ext cx="34151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Most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graduates</a:t>
            </a:r>
            <a:r>
              <a:rPr lang="es-ES" dirty="0" smtClean="0"/>
              <a:t> are </a:t>
            </a:r>
            <a:r>
              <a:rPr lang="es-ES" dirty="0" err="1" smtClean="0"/>
              <a:t>female</a:t>
            </a:r>
            <a:r>
              <a:rPr lang="es-ES" dirty="0" smtClean="0"/>
              <a:t> (75%). </a:t>
            </a:r>
            <a:r>
              <a:rPr lang="es-ES" dirty="0" err="1" smtClean="0"/>
              <a:t>Traditionally</a:t>
            </a:r>
            <a:r>
              <a:rPr lang="es-ES" dirty="0" smtClean="0"/>
              <a:t>, </a:t>
            </a:r>
            <a:r>
              <a:rPr lang="es-ES" dirty="0" err="1" smtClean="0"/>
              <a:t>these</a:t>
            </a:r>
            <a:r>
              <a:rPr lang="es-ES" dirty="0" smtClean="0"/>
              <a:t> </a:t>
            </a:r>
            <a:r>
              <a:rPr lang="es-ES" dirty="0" err="1" smtClean="0"/>
              <a:t>majors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been</a:t>
            </a:r>
            <a:r>
              <a:rPr lang="es-ES" dirty="0" smtClean="0"/>
              <a:t> of </a:t>
            </a:r>
            <a:r>
              <a:rPr lang="es-ES" dirty="0" err="1" smtClean="0"/>
              <a:t>female</a:t>
            </a:r>
            <a:r>
              <a:rPr lang="es-ES" dirty="0" smtClean="0"/>
              <a:t> </a:t>
            </a:r>
            <a:r>
              <a:rPr lang="es-ES" dirty="0" err="1" smtClean="0"/>
              <a:t>domain</a:t>
            </a:r>
            <a:r>
              <a:rPr lang="es-ES" dirty="0" smtClean="0"/>
              <a:t> in </a:t>
            </a:r>
            <a:r>
              <a:rPr lang="es-ES" dirty="0"/>
              <a:t>Nicaragua , </a:t>
            </a:r>
            <a:r>
              <a:rPr lang="es-ES" dirty="0" err="1" smtClean="0"/>
              <a:t>particularly</a:t>
            </a:r>
            <a:r>
              <a:rPr lang="es-ES" dirty="0" smtClean="0"/>
              <a:t> </a:t>
            </a:r>
            <a:r>
              <a:rPr lang="es-ES" dirty="0" err="1" smtClean="0"/>
              <a:t>Education</a:t>
            </a:r>
            <a:r>
              <a:rPr lang="es-ES" dirty="0" smtClean="0"/>
              <a:t>, </a:t>
            </a:r>
            <a:r>
              <a:rPr lang="es-ES" dirty="0" err="1" smtClean="0"/>
              <a:t>Psychology</a:t>
            </a:r>
            <a:r>
              <a:rPr lang="es-ES" dirty="0" smtClean="0"/>
              <a:t>, </a:t>
            </a:r>
            <a:r>
              <a:rPr lang="es-ES" dirty="0" err="1" smtClean="0"/>
              <a:t>Comunication</a:t>
            </a:r>
            <a:r>
              <a:rPr lang="es-ES" dirty="0" smtClean="0"/>
              <a:t> and  </a:t>
            </a:r>
            <a:r>
              <a:rPr lang="es-ES" dirty="0" err="1" smtClean="0"/>
              <a:t>Philology</a:t>
            </a:r>
            <a:r>
              <a:rPr lang="es-ES" dirty="0" smtClean="0"/>
              <a:t>.</a:t>
            </a:r>
            <a:endParaRPr lang="en-US" dirty="0"/>
          </a:p>
        </p:txBody>
      </p:sp>
      <p:sp>
        <p:nvSpPr>
          <p:cNvPr id="6" name="5 Rectángulo"/>
          <p:cNvSpPr/>
          <p:nvPr/>
        </p:nvSpPr>
        <p:spPr>
          <a:xfrm>
            <a:off x="5334000" y="1524000"/>
            <a:ext cx="313412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</a:t>
            </a:r>
            <a:r>
              <a:rPr lang="es-ES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iographical</a:t>
            </a:r>
            <a:r>
              <a:rPr lang="es-E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data</a:t>
            </a:r>
            <a:endParaRPr lang="es-ES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0" y="0"/>
            <a:ext cx="40367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Data </a:t>
            </a:r>
            <a:r>
              <a:rPr lang="es-E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Analysis</a:t>
            </a:r>
            <a:endParaRPr lang="es-E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5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407400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465618" y="1219200"/>
            <a:ext cx="320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It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understandable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most</a:t>
            </a:r>
            <a:r>
              <a:rPr lang="es-ES" dirty="0" smtClean="0"/>
              <a:t> of </a:t>
            </a:r>
            <a:r>
              <a:rPr lang="es-ES" dirty="0" err="1" smtClean="0"/>
              <a:t>graduates</a:t>
            </a:r>
            <a:r>
              <a:rPr lang="es-ES" dirty="0" smtClean="0"/>
              <a:t> come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Public</a:t>
            </a:r>
            <a:r>
              <a:rPr lang="es-ES" dirty="0" smtClean="0"/>
              <a:t> High </a:t>
            </a:r>
            <a:r>
              <a:rPr lang="es-ES" dirty="0" err="1" smtClean="0"/>
              <a:t>Schools</a:t>
            </a:r>
            <a:r>
              <a:rPr lang="es-ES" dirty="0" smtClean="0"/>
              <a:t> (68%).  </a:t>
            </a:r>
            <a:r>
              <a:rPr lang="es-ES" dirty="0"/>
              <a:t>UNAN-Managua </a:t>
            </a:r>
            <a:r>
              <a:rPr lang="es-ES" dirty="0" err="1" smtClean="0"/>
              <a:t>is</a:t>
            </a:r>
            <a:r>
              <a:rPr lang="es-ES" dirty="0" smtClean="0"/>
              <a:t> </a:t>
            </a:r>
            <a:r>
              <a:rPr lang="es-ES" dirty="0" err="1" smtClean="0"/>
              <a:t>public</a:t>
            </a:r>
            <a:r>
              <a:rPr lang="es-ES" dirty="0" smtClean="0"/>
              <a:t> and </a:t>
            </a:r>
            <a:r>
              <a:rPr lang="es-ES" dirty="0" err="1" smtClean="0"/>
              <a:t>tuition</a:t>
            </a:r>
            <a:r>
              <a:rPr lang="es-ES" dirty="0" smtClean="0"/>
              <a:t> free and </a:t>
            </a:r>
            <a:r>
              <a:rPr lang="es-ES" dirty="0" err="1" smtClean="0"/>
              <a:t>advocated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serve</a:t>
            </a:r>
            <a:r>
              <a:rPr lang="es-ES" dirty="0" smtClean="0"/>
              <a:t> </a:t>
            </a:r>
            <a:r>
              <a:rPr lang="es-ES" dirty="0" err="1" smtClean="0"/>
              <a:t>working</a:t>
            </a:r>
            <a:r>
              <a:rPr lang="es-ES" dirty="0" smtClean="0"/>
              <a:t> </a:t>
            </a:r>
            <a:r>
              <a:rPr lang="es-ES" dirty="0" err="1" smtClean="0"/>
              <a:t>families</a:t>
            </a:r>
            <a:r>
              <a:rPr lang="es-ES" dirty="0" smtClean="0"/>
              <a:t>.</a:t>
            </a:r>
            <a:endParaRPr lang="en-US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074819"/>
              </p:ext>
            </p:extLst>
          </p:nvPr>
        </p:nvGraphicFramePr>
        <p:xfrm>
          <a:off x="411018" y="914400"/>
          <a:ext cx="4572000" cy="2999188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2133600"/>
                <a:gridCol w="1219200"/>
                <a:gridCol w="1219200"/>
              </a:tblGrid>
              <a:tr h="1200868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 err="1" smtClean="0">
                          <a:effectLst/>
                        </a:rPr>
                        <a:t>Table</a:t>
                      </a:r>
                      <a:r>
                        <a:rPr lang="es-ES" sz="1800" dirty="0" smtClean="0">
                          <a:effectLst/>
                        </a:rPr>
                        <a:t> </a:t>
                      </a:r>
                      <a:r>
                        <a:rPr lang="es-ES" sz="1800" dirty="0">
                          <a:effectLst/>
                        </a:rPr>
                        <a:t>No. </a:t>
                      </a:r>
                      <a:r>
                        <a:rPr lang="es-ES" sz="1800" dirty="0" smtClean="0">
                          <a:effectLst/>
                        </a:rPr>
                        <a:t>2</a:t>
                      </a:r>
                      <a:endParaRPr lang="en-US" sz="3200" dirty="0">
                        <a:effectLst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 err="1" smtClean="0">
                          <a:effectLst/>
                        </a:rPr>
                        <a:t>Type</a:t>
                      </a:r>
                      <a:r>
                        <a:rPr lang="es-ES" sz="1800" dirty="0" smtClean="0">
                          <a:effectLst/>
                        </a:rPr>
                        <a:t> of </a:t>
                      </a:r>
                      <a:r>
                        <a:rPr lang="es-ES" sz="1800" dirty="0" err="1" smtClean="0">
                          <a:effectLst/>
                        </a:rPr>
                        <a:t>secondary</a:t>
                      </a:r>
                      <a:r>
                        <a:rPr lang="es-ES" sz="1800" baseline="0" dirty="0" smtClean="0">
                          <a:effectLst/>
                        </a:rPr>
                        <a:t> </a:t>
                      </a:r>
                      <a:r>
                        <a:rPr lang="es-ES" sz="1800" baseline="0" dirty="0" err="1" smtClean="0">
                          <a:effectLst/>
                        </a:rPr>
                        <a:t>School</a:t>
                      </a:r>
                      <a:r>
                        <a:rPr lang="es-ES" sz="1800" baseline="0" dirty="0" smtClean="0">
                          <a:effectLst/>
                        </a:rPr>
                        <a:t> </a:t>
                      </a:r>
                      <a:r>
                        <a:rPr lang="es-ES" sz="1800" baseline="0" dirty="0" err="1" smtClean="0">
                          <a:effectLst/>
                        </a:rPr>
                        <a:t>where</a:t>
                      </a:r>
                      <a:r>
                        <a:rPr lang="es-ES" sz="1800" baseline="0" dirty="0" smtClean="0">
                          <a:effectLst/>
                        </a:rPr>
                        <a:t> </a:t>
                      </a:r>
                      <a:r>
                        <a:rPr lang="es-ES" sz="1800" baseline="0" dirty="0" err="1" smtClean="0">
                          <a:effectLst/>
                        </a:rPr>
                        <a:t>graduated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 err="1" smtClean="0">
                          <a:effectLst/>
                        </a:rPr>
                        <a:t>Frequency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 anchor="b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 err="1" smtClean="0">
                          <a:effectLst/>
                        </a:rPr>
                        <a:t>Percent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 anchor="b"/>
                </a:tc>
              </a:tr>
              <a:tr h="4321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 err="1" smtClean="0">
                          <a:effectLst/>
                        </a:rPr>
                        <a:t>Public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71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effectLst/>
                        </a:rPr>
                        <a:t>68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</a:tr>
              <a:tr h="4321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 err="1" smtClean="0">
                          <a:effectLst/>
                        </a:rPr>
                        <a:t>Private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28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effectLst/>
                        </a:rPr>
                        <a:t>26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</a:tr>
              <a:tr h="4321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 err="1" smtClean="0">
                          <a:effectLst/>
                        </a:rPr>
                        <a:t>Subsidized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5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effectLst/>
                        </a:rPr>
                        <a:t>4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</a:tr>
              <a:tr h="43219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Total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104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effectLst/>
                        </a:rPr>
                        <a:t>100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</a:tr>
            </a:tbl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37939"/>
              </p:ext>
            </p:extLst>
          </p:nvPr>
        </p:nvGraphicFramePr>
        <p:xfrm>
          <a:off x="457200" y="4267200"/>
          <a:ext cx="4267200" cy="19812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06880"/>
                <a:gridCol w="1365745"/>
                <a:gridCol w="1194575"/>
              </a:tblGrid>
              <a:tr h="94862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 err="1" smtClean="0">
                          <a:effectLst/>
                        </a:rPr>
                        <a:t>Table</a:t>
                      </a:r>
                      <a:r>
                        <a:rPr lang="es-ES" sz="1800" dirty="0" smtClean="0">
                          <a:effectLst/>
                        </a:rPr>
                        <a:t> </a:t>
                      </a:r>
                      <a:r>
                        <a:rPr lang="es-ES" sz="1800" dirty="0">
                          <a:effectLst/>
                        </a:rPr>
                        <a:t>No</a:t>
                      </a:r>
                      <a:r>
                        <a:rPr lang="es-ES" sz="1800" dirty="0" smtClean="0">
                          <a:effectLst/>
                        </a:rPr>
                        <a:t>.</a:t>
                      </a:r>
                      <a:r>
                        <a:rPr lang="es-ES" sz="1800" baseline="0" dirty="0" smtClean="0">
                          <a:effectLst/>
                        </a:rPr>
                        <a:t> 3</a:t>
                      </a:r>
                      <a:endParaRPr lang="en-US" sz="3200" dirty="0">
                        <a:effectLst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 err="1" smtClean="0">
                          <a:effectLst/>
                        </a:rPr>
                        <a:t>Faculty</a:t>
                      </a:r>
                      <a:r>
                        <a:rPr lang="es-ES" sz="1800" baseline="0" dirty="0" smtClean="0">
                          <a:effectLst/>
                        </a:rPr>
                        <a:t> </a:t>
                      </a:r>
                      <a:r>
                        <a:rPr lang="es-ES" sz="1800" baseline="0" dirty="0" err="1" smtClean="0">
                          <a:effectLst/>
                        </a:rPr>
                        <a:t>where</a:t>
                      </a:r>
                      <a:r>
                        <a:rPr lang="es-ES" sz="1800" baseline="0" dirty="0" smtClean="0">
                          <a:effectLst/>
                        </a:rPr>
                        <a:t> </a:t>
                      </a:r>
                      <a:r>
                        <a:rPr lang="es-ES" sz="1800" baseline="0" dirty="0" err="1" smtClean="0">
                          <a:effectLst/>
                        </a:rPr>
                        <a:t>graduated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 err="1" smtClean="0">
                          <a:effectLst/>
                        </a:rPr>
                        <a:t>Frequency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 anchor="b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 err="1" smtClean="0">
                          <a:effectLst/>
                        </a:rPr>
                        <a:t>Percent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 anchor="b"/>
                </a:tc>
              </a:tr>
              <a:tr h="34419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 err="1" smtClean="0">
                          <a:effectLst/>
                        </a:rPr>
                        <a:t>Education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20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effectLst/>
                        </a:rPr>
                        <a:t>19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</a:tr>
              <a:tr h="34419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 err="1" smtClean="0">
                          <a:effectLst/>
                        </a:rPr>
                        <a:t>Humanities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84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effectLst/>
                        </a:rPr>
                        <a:t>81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</a:tr>
              <a:tr h="344192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Total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104</a:t>
                      </a:r>
                      <a:endParaRPr lang="en-US" sz="3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800" dirty="0" smtClean="0">
                          <a:effectLst/>
                        </a:rPr>
                        <a:t>100</a:t>
                      </a:r>
                      <a:endParaRPr lang="en-US" sz="3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9050" marR="19050" marT="19050" marB="19050"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5486400" y="4325034"/>
            <a:ext cx="3246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dirty="0" err="1" smtClean="0"/>
              <a:t>The</a:t>
            </a:r>
            <a:r>
              <a:rPr lang="es-US" dirty="0" smtClean="0"/>
              <a:t> </a:t>
            </a:r>
            <a:r>
              <a:rPr lang="es-US" dirty="0" err="1" smtClean="0"/>
              <a:t>largest</a:t>
            </a:r>
            <a:r>
              <a:rPr lang="es-US" dirty="0" smtClean="0"/>
              <a:t> </a:t>
            </a:r>
            <a:r>
              <a:rPr lang="es-US" dirty="0" err="1" smtClean="0"/>
              <a:t>group</a:t>
            </a:r>
            <a:r>
              <a:rPr lang="es-US" dirty="0" smtClean="0"/>
              <a:t> of </a:t>
            </a:r>
            <a:r>
              <a:rPr lang="es-US" dirty="0" err="1" smtClean="0"/>
              <a:t>graduates</a:t>
            </a:r>
            <a:r>
              <a:rPr lang="es-US" dirty="0" smtClean="0"/>
              <a:t> (81%) comes </a:t>
            </a:r>
            <a:r>
              <a:rPr lang="es-US" dirty="0" err="1" smtClean="0"/>
              <a:t>from</a:t>
            </a:r>
            <a:r>
              <a:rPr lang="es-US" dirty="0" smtClean="0"/>
              <a:t> </a:t>
            </a:r>
            <a:r>
              <a:rPr lang="es-US" dirty="0" err="1" smtClean="0"/>
              <a:t>Humanities</a:t>
            </a:r>
            <a:r>
              <a:rPr lang="es-US" dirty="0" smtClean="0"/>
              <a:t>.</a:t>
            </a:r>
            <a:endParaRPr lang="en-US" dirty="0"/>
          </a:p>
        </p:txBody>
      </p:sp>
      <p:sp>
        <p:nvSpPr>
          <p:cNvPr id="6" name="5 Rectángulo"/>
          <p:cNvSpPr/>
          <p:nvPr/>
        </p:nvSpPr>
        <p:spPr>
          <a:xfrm>
            <a:off x="3121927" y="165833"/>
            <a:ext cx="302435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Educational</a:t>
            </a:r>
            <a:r>
              <a:rPr lang="es-E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data</a:t>
            </a:r>
            <a:endParaRPr lang="es-ES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6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98198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029200" y="1371600"/>
            <a:ext cx="363598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sz="2000" dirty="0" err="1" smtClean="0"/>
              <a:t>It´s</a:t>
            </a:r>
            <a:r>
              <a:rPr lang="es-US" sz="2000" dirty="0" smtClean="0"/>
              <a:t> </a:t>
            </a:r>
            <a:r>
              <a:rPr lang="es-US" sz="2000" dirty="0" err="1" smtClean="0"/>
              <a:t>interesting</a:t>
            </a:r>
            <a:r>
              <a:rPr lang="es-US" sz="2000" dirty="0" smtClean="0"/>
              <a:t>  </a:t>
            </a:r>
            <a:r>
              <a:rPr lang="es-US" sz="2000" dirty="0" err="1" smtClean="0"/>
              <a:t>to</a:t>
            </a:r>
            <a:r>
              <a:rPr lang="es-US" sz="2000" dirty="0" smtClean="0"/>
              <a:t> </a:t>
            </a:r>
            <a:r>
              <a:rPr lang="es-US" sz="2000" dirty="0" err="1" smtClean="0"/>
              <a:t>know</a:t>
            </a:r>
            <a:r>
              <a:rPr lang="es-US" sz="2000" dirty="0" smtClean="0"/>
              <a:t> </a:t>
            </a:r>
            <a:r>
              <a:rPr lang="es-US" sz="2000" dirty="0" err="1" smtClean="0"/>
              <a:t>that</a:t>
            </a:r>
            <a:r>
              <a:rPr lang="es-US" sz="2000" dirty="0" smtClean="0"/>
              <a:t> </a:t>
            </a:r>
            <a:r>
              <a:rPr lang="es-US" sz="2000" dirty="0" err="1" smtClean="0"/>
              <a:t>an</a:t>
            </a:r>
            <a:r>
              <a:rPr lang="es-US" sz="2000" dirty="0" smtClean="0"/>
              <a:t> </a:t>
            </a:r>
            <a:r>
              <a:rPr lang="es-US" sz="2000" dirty="0" err="1" smtClean="0"/>
              <a:t>important</a:t>
            </a:r>
            <a:r>
              <a:rPr lang="es-US" sz="2000" dirty="0" smtClean="0"/>
              <a:t> </a:t>
            </a:r>
            <a:r>
              <a:rPr lang="es-US" sz="2000" dirty="0" err="1" smtClean="0"/>
              <a:t>percentage</a:t>
            </a:r>
            <a:r>
              <a:rPr lang="es-US" sz="2000" dirty="0" smtClean="0"/>
              <a:t> (32%) of </a:t>
            </a:r>
            <a:r>
              <a:rPr lang="es-US" sz="2000" dirty="0" err="1" smtClean="0"/>
              <a:t>graduates</a:t>
            </a:r>
            <a:r>
              <a:rPr lang="es-US" sz="2000" dirty="0" smtClean="0"/>
              <a:t> </a:t>
            </a:r>
            <a:r>
              <a:rPr lang="es-US" sz="2000" dirty="0" err="1" smtClean="0"/>
              <a:t>had</a:t>
            </a:r>
            <a:r>
              <a:rPr lang="es-US" sz="2000" dirty="0" smtClean="0"/>
              <a:t> labor </a:t>
            </a:r>
            <a:r>
              <a:rPr lang="es-US" sz="2000" dirty="0" err="1" smtClean="0"/>
              <a:t>experience</a:t>
            </a:r>
            <a:r>
              <a:rPr lang="es-US" sz="2000" dirty="0" smtClean="0"/>
              <a:t> </a:t>
            </a:r>
            <a:r>
              <a:rPr lang="es-US" sz="2000" dirty="0" err="1" smtClean="0"/>
              <a:t>before</a:t>
            </a:r>
            <a:r>
              <a:rPr lang="es-US" sz="2000" dirty="0" smtClean="0"/>
              <a:t> </a:t>
            </a:r>
            <a:r>
              <a:rPr lang="es-US" sz="2000" dirty="0" err="1" smtClean="0"/>
              <a:t>entering</a:t>
            </a:r>
            <a:r>
              <a:rPr lang="es-US" sz="2000" dirty="0" smtClean="0"/>
              <a:t> </a:t>
            </a:r>
            <a:r>
              <a:rPr lang="es-US" sz="2000" dirty="0" err="1" smtClean="0"/>
              <a:t>the</a:t>
            </a:r>
            <a:r>
              <a:rPr lang="es-US" sz="2000" dirty="0" smtClean="0"/>
              <a:t> </a:t>
            </a:r>
            <a:r>
              <a:rPr lang="es-US" sz="2000" dirty="0" err="1" smtClean="0"/>
              <a:t>university</a:t>
            </a:r>
            <a:r>
              <a:rPr lang="es-US" sz="2000" dirty="0" smtClean="0"/>
              <a:t>. </a:t>
            </a:r>
            <a:r>
              <a:rPr lang="es-US" sz="2000" dirty="0" err="1" smtClean="0"/>
              <a:t>Although</a:t>
            </a:r>
            <a:r>
              <a:rPr lang="es-US" sz="2000" dirty="0" smtClean="0"/>
              <a:t> </a:t>
            </a:r>
            <a:r>
              <a:rPr lang="es-US" sz="2000" dirty="0" err="1" smtClean="0"/>
              <a:t>it´s</a:t>
            </a:r>
            <a:r>
              <a:rPr lang="es-US" sz="2000" dirty="0" smtClean="0"/>
              <a:t> </a:t>
            </a:r>
            <a:r>
              <a:rPr lang="es-US" sz="2000" dirty="0" err="1" smtClean="0"/>
              <a:t>known</a:t>
            </a:r>
            <a:r>
              <a:rPr lang="es-US" sz="2000" dirty="0" smtClean="0"/>
              <a:t> </a:t>
            </a:r>
            <a:r>
              <a:rPr lang="es-US" sz="2000" dirty="0" err="1" smtClean="0"/>
              <a:t>that</a:t>
            </a:r>
            <a:r>
              <a:rPr lang="es-US" sz="2000" dirty="0" smtClean="0"/>
              <a:t> 27% of </a:t>
            </a:r>
            <a:r>
              <a:rPr lang="es-US" sz="2000" dirty="0" err="1" smtClean="0"/>
              <a:t>the</a:t>
            </a:r>
            <a:r>
              <a:rPr lang="es-US" sz="2000" dirty="0" smtClean="0"/>
              <a:t> </a:t>
            </a:r>
            <a:r>
              <a:rPr lang="es-US" sz="2000" dirty="0" err="1" smtClean="0"/>
              <a:t>graduates</a:t>
            </a:r>
            <a:r>
              <a:rPr lang="es-US" sz="2000" dirty="0" smtClean="0"/>
              <a:t> are </a:t>
            </a:r>
            <a:r>
              <a:rPr lang="es-US" sz="2000" dirty="0" err="1" smtClean="0"/>
              <a:t>coming</a:t>
            </a:r>
            <a:r>
              <a:rPr lang="es-US" sz="2000" dirty="0" smtClean="0"/>
              <a:t> </a:t>
            </a:r>
            <a:r>
              <a:rPr lang="es-US" sz="2000" dirty="0" err="1" smtClean="0"/>
              <a:t>from</a:t>
            </a:r>
            <a:r>
              <a:rPr lang="es-US" sz="2000" dirty="0" smtClean="0"/>
              <a:t> Labor </a:t>
            </a:r>
            <a:r>
              <a:rPr lang="es-US" sz="2000" dirty="0" err="1" smtClean="0"/>
              <a:t>oriented</a:t>
            </a:r>
            <a:r>
              <a:rPr lang="es-US" sz="2000" dirty="0" smtClean="0"/>
              <a:t> </a:t>
            </a:r>
            <a:r>
              <a:rPr lang="es-US" sz="2000" dirty="0" err="1" smtClean="0"/>
              <a:t>Saturday</a:t>
            </a:r>
            <a:r>
              <a:rPr lang="es-US" sz="2000" dirty="0" smtClean="0"/>
              <a:t> </a:t>
            </a:r>
            <a:r>
              <a:rPr lang="es-US" sz="2000" dirty="0" err="1" smtClean="0"/>
              <a:t>courses</a:t>
            </a:r>
            <a:r>
              <a:rPr lang="es-US" sz="2000" dirty="0" smtClean="0"/>
              <a:t>.</a:t>
            </a:r>
          </a:p>
          <a:p>
            <a:endParaRPr lang="es-US" sz="2000" dirty="0"/>
          </a:p>
          <a:p>
            <a:r>
              <a:rPr lang="es-US" sz="2000" dirty="0" err="1" smtClean="0"/>
              <a:t>Regarding</a:t>
            </a:r>
            <a:r>
              <a:rPr lang="es-US" sz="2000" dirty="0" smtClean="0"/>
              <a:t> </a:t>
            </a:r>
            <a:r>
              <a:rPr lang="es-US" sz="2000" dirty="0" err="1" smtClean="0"/>
              <a:t>the</a:t>
            </a:r>
            <a:r>
              <a:rPr lang="es-US" sz="2000" dirty="0" smtClean="0"/>
              <a:t> </a:t>
            </a:r>
            <a:r>
              <a:rPr lang="es-US" sz="2000" dirty="0" err="1" smtClean="0"/>
              <a:t>number</a:t>
            </a:r>
            <a:r>
              <a:rPr lang="es-US" sz="2000" dirty="0" smtClean="0"/>
              <a:t> of </a:t>
            </a:r>
            <a:r>
              <a:rPr lang="es-US" sz="2000" dirty="0" err="1" smtClean="0"/>
              <a:t>months</a:t>
            </a:r>
            <a:r>
              <a:rPr lang="es-US" sz="2000" dirty="0" smtClean="0"/>
              <a:t> </a:t>
            </a:r>
            <a:r>
              <a:rPr lang="es-US" sz="2000" dirty="0" err="1" smtClean="0"/>
              <a:t>the</a:t>
            </a:r>
            <a:r>
              <a:rPr lang="es-US" sz="2000" dirty="0" smtClean="0"/>
              <a:t> </a:t>
            </a:r>
            <a:r>
              <a:rPr lang="es-US" sz="2000" dirty="0" err="1" smtClean="0"/>
              <a:t>graduates</a:t>
            </a:r>
            <a:r>
              <a:rPr lang="es-US" sz="2000" dirty="0" smtClean="0"/>
              <a:t> </a:t>
            </a:r>
            <a:r>
              <a:rPr lang="es-US" sz="2000" dirty="0" err="1" smtClean="0"/>
              <a:t>used</a:t>
            </a:r>
            <a:r>
              <a:rPr lang="es-US" sz="2000" dirty="0" smtClean="0"/>
              <a:t> </a:t>
            </a:r>
            <a:r>
              <a:rPr lang="es-US" sz="2000" dirty="0" err="1" smtClean="0"/>
              <a:t>having</a:t>
            </a:r>
            <a:r>
              <a:rPr lang="es-US" sz="2000" dirty="0" smtClean="0"/>
              <a:t> </a:t>
            </a:r>
            <a:r>
              <a:rPr lang="es-US" sz="2000" dirty="0" err="1" smtClean="0"/>
              <a:t>employment</a:t>
            </a:r>
            <a:r>
              <a:rPr lang="es-US" sz="2000" dirty="0" smtClean="0"/>
              <a:t> </a:t>
            </a:r>
            <a:r>
              <a:rPr lang="es-US" sz="2000" dirty="0" err="1" smtClean="0"/>
              <a:t>or</a:t>
            </a:r>
            <a:r>
              <a:rPr lang="es-US" sz="2000" dirty="0" smtClean="0"/>
              <a:t> </a:t>
            </a:r>
            <a:r>
              <a:rPr lang="es-US" sz="2000" dirty="0" err="1" smtClean="0"/>
              <a:t>self-employment</a:t>
            </a:r>
            <a:r>
              <a:rPr lang="es-US" sz="2000" dirty="0" smtClean="0"/>
              <a:t> </a:t>
            </a:r>
            <a:r>
              <a:rPr lang="es-US" sz="2000" dirty="0" err="1" smtClean="0"/>
              <a:t>before</a:t>
            </a:r>
            <a:r>
              <a:rPr lang="es-US" sz="2000" dirty="0" smtClean="0"/>
              <a:t> </a:t>
            </a:r>
            <a:r>
              <a:rPr lang="es-US" sz="2000" dirty="0" err="1" smtClean="0"/>
              <a:t>entering</a:t>
            </a:r>
            <a:r>
              <a:rPr lang="es-US" sz="2000" dirty="0" smtClean="0"/>
              <a:t> </a:t>
            </a:r>
            <a:r>
              <a:rPr lang="es-US" sz="2000" dirty="0" err="1" smtClean="0"/>
              <a:t>the</a:t>
            </a:r>
            <a:r>
              <a:rPr lang="es-US" sz="2000" dirty="0" smtClean="0"/>
              <a:t> </a:t>
            </a:r>
            <a:r>
              <a:rPr lang="es-US" sz="2000" dirty="0" err="1" smtClean="0"/>
              <a:t>University</a:t>
            </a:r>
            <a:r>
              <a:rPr lang="es-US" sz="2000" dirty="0" smtClean="0"/>
              <a:t>, </a:t>
            </a:r>
            <a:r>
              <a:rPr lang="es-US" sz="2000" dirty="0" err="1" smtClean="0"/>
              <a:t>the</a:t>
            </a:r>
            <a:r>
              <a:rPr lang="es-US" sz="2000" dirty="0" smtClean="0"/>
              <a:t> </a:t>
            </a:r>
            <a:r>
              <a:rPr lang="es-US" sz="2000" dirty="0" err="1" smtClean="0"/>
              <a:t>average</a:t>
            </a:r>
            <a:r>
              <a:rPr lang="es-US" sz="2000" dirty="0" smtClean="0"/>
              <a:t> </a:t>
            </a:r>
            <a:r>
              <a:rPr lang="es-US" sz="2000" dirty="0" err="1" smtClean="0"/>
              <a:t>found</a:t>
            </a:r>
            <a:r>
              <a:rPr lang="es-US" sz="2000" dirty="0" smtClean="0"/>
              <a:t> </a:t>
            </a:r>
            <a:r>
              <a:rPr lang="es-US" sz="2000" dirty="0" err="1" smtClean="0"/>
              <a:t>was</a:t>
            </a:r>
            <a:r>
              <a:rPr lang="es-US" sz="2000" dirty="0" smtClean="0"/>
              <a:t> 11 </a:t>
            </a:r>
            <a:r>
              <a:rPr lang="es-US" sz="2000" dirty="0" err="1" smtClean="0"/>
              <a:t>months</a:t>
            </a:r>
            <a:r>
              <a:rPr lang="es-US" sz="2000" dirty="0" smtClean="0"/>
              <a:t>.</a:t>
            </a:r>
            <a:endParaRPr lang="en-US" sz="2000" dirty="0"/>
          </a:p>
        </p:txBody>
      </p:sp>
      <p:sp>
        <p:nvSpPr>
          <p:cNvPr id="10" name="9 Rectángulo"/>
          <p:cNvSpPr/>
          <p:nvPr/>
        </p:nvSpPr>
        <p:spPr>
          <a:xfrm>
            <a:off x="4141873" y="152399"/>
            <a:ext cx="233512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Labor Data</a:t>
            </a:r>
          </a:p>
        </p:txBody>
      </p:sp>
      <p:graphicFrame>
        <p:nvGraphicFramePr>
          <p:cNvPr id="11" name="2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1470923"/>
              </p:ext>
            </p:extLst>
          </p:nvPr>
        </p:nvGraphicFramePr>
        <p:xfrm>
          <a:off x="304800" y="1295400"/>
          <a:ext cx="45720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7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49779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5230091" y="1228130"/>
            <a:ext cx="3581400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dirty="0" err="1" smtClean="0"/>
              <a:t>Most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graduates</a:t>
            </a:r>
            <a:r>
              <a:rPr lang="es-ES" dirty="0" smtClean="0"/>
              <a:t> (67%) </a:t>
            </a:r>
            <a:r>
              <a:rPr lang="es-ES" dirty="0" err="1" smtClean="0"/>
              <a:t>contacted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1 </a:t>
            </a:r>
            <a:r>
              <a:rPr lang="es-ES" dirty="0" err="1" smtClean="0"/>
              <a:t>to</a:t>
            </a:r>
            <a:r>
              <a:rPr lang="es-ES" dirty="0" smtClean="0"/>
              <a:t> 4 </a:t>
            </a:r>
            <a:r>
              <a:rPr lang="es-ES" dirty="0" err="1" smtClean="0"/>
              <a:t>companies</a:t>
            </a:r>
            <a:r>
              <a:rPr lang="es-ES" dirty="0" smtClean="0"/>
              <a:t> </a:t>
            </a:r>
            <a:r>
              <a:rPr lang="es-ES" dirty="0" err="1" smtClean="0"/>
              <a:t>before</a:t>
            </a:r>
            <a:r>
              <a:rPr lang="es-ES" dirty="0" smtClean="0"/>
              <a:t> </a:t>
            </a:r>
            <a:r>
              <a:rPr lang="es-ES" dirty="0" err="1" smtClean="0"/>
              <a:t>having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first</a:t>
            </a:r>
            <a:r>
              <a:rPr lang="es-ES" dirty="0" smtClean="0"/>
              <a:t> </a:t>
            </a:r>
            <a:r>
              <a:rPr lang="es-ES" dirty="0" err="1" smtClean="0"/>
              <a:t>employment</a:t>
            </a:r>
            <a:r>
              <a:rPr lang="es-ES" dirty="0" smtClean="0"/>
              <a:t>.</a:t>
            </a:r>
          </a:p>
          <a:p>
            <a:endParaRPr lang="es-ES" dirty="0"/>
          </a:p>
          <a:p>
            <a:r>
              <a:rPr lang="es-ES" dirty="0" err="1" smtClean="0"/>
              <a:t>Average</a:t>
            </a:r>
            <a:r>
              <a:rPr lang="es-ES" dirty="0" smtClean="0"/>
              <a:t> of </a:t>
            </a:r>
            <a:r>
              <a:rPr lang="es-ES" dirty="0" err="1" smtClean="0"/>
              <a:t>companies</a:t>
            </a:r>
            <a:r>
              <a:rPr lang="es-ES" dirty="0" smtClean="0"/>
              <a:t> </a:t>
            </a:r>
            <a:r>
              <a:rPr lang="es-ES" dirty="0" err="1" smtClean="0"/>
              <a:t>contacted</a:t>
            </a:r>
            <a:r>
              <a:rPr lang="es-ES" dirty="0" smtClean="0"/>
              <a:t>: 3.96</a:t>
            </a:r>
            <a:endParaRPr lang="en-US" dirty="0"/>
          </a:p>
        </p:txBody>
      </p:sp>
      <p:sp>
        <p:nvSpPr>
          <p:cNvPr id="9" name="8 CuadroTexto"/>
          <p:cNvSpPr txBox="1"/>
          <p:nvPr/>
        </p:nvSpPr>
        <p:spPr>
          <a:xfrm>
            <a:off x="5195455" y="4114800"/>
            <a:ext cx="3733800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US" dirty="0" smtClean="0"/>
              <a:t>A </a:t>
            </a:r>
            <a:r>
              <a:rPr lang="es-US" dirty="0" err="1" smtClean="0"/>
              <a:t>big</a:t>
            </a:r>
            <a:r>
              <a:rPr lang="es-US" dirty="0" smtClean="0"/>
              <a:t> </a:t>
            </a:r>
            <a:r>
              <a:rPr lang="es-US" dirty="0" err="1" smtClean="0"/>
              <a:t>group</a:t>
            </a:r>
            <a:r>
              <a:rPr lang="es-US" dirty="0" smtClean="0"/>
              <a:t> of </a:t>
            </a:r>
            <a:r>
              <a:rPr lang="es-US" dirty="0" err="1" smtClean="0"/>
              <a:t>graduates</a:t>
            </a:r>
            <a:r>
              <a:rPr lang="es-US" dirty="0" smtClean="0"/>
              <a:t> (45%) </a:t>
            </a:r>
            <a:r>
              <a:rPr lang="es-US" dirty="0" err="1" smtClean="0"/>
              <a:t>needed</a:t>
            </a:r>
            <a:r>
              <a:rPr lang="es-US" dirty="0" smtClean="0"/>
              <a:t> </a:t>
            </a:r>
            <a:r>
              <a:rPr lang="es-US" dirty="0" err="1" smtClean="0"/>
              <a:t>from</a:t>
            </a:r>
            <a:r>
              <a:rPr lang="es-US" dirty="0" smtClean="0"/>
              <a:t> 1 </a:t>
            </a:r>
            <a:r>
              <a:rPr lang="es-US" dirty="0" err="1" smtClean="0"/>
              <a:t>to</a:t>
            </a:r>
            <a:r>
              <a:rPr lang="es-US" dirty="0" smtClean="0"/>
              <a:t> 4 </a:t>
            </a:r>
            <a:r>
              <a:rPr lang="es-US" dirty="0" err="1" smtClean="0"/>
              <a:t>months</a:t>
            </a:r>
            <a:r>
              <a:rPr lang="es-US" dirty="0" smtClean="0"/>
              <a:t> </a:t>
            </a:r>
            <a:r>
              <a:rPr lang="es-US" dirty="0" err="1" smtClean="0"/>
              <a:t>to</a:t>
            </a:r>
            <a:r>
              <a:rPr lang="es-US" dirty="0" smtClean="0"/>
              <a:t> </a:t>
            </a:r>
            <a:r>
              <a:rPr lang="es-US" dirty="0" err="1" smtClean="0"/>
              <a:t>find</a:t>
            </a:r>
            <a:r>
              <a:rPr lang="es-US" dirty="0" smtClean="0"/>
              <a:t> </a:t>
            </a:r>
            <a:r>
              <a:rPr lang="es-US" dirty="0" err="1" smtClean="0"/>
              <a:t>the</a:t>
            </a:r>
            <a:r>
              <a:rPr lang="es-US" dirty="0" smtClean="0"/>
              <a:t> </a:t>
            </a:r>
            <a:r>
              <a:rPr lang="es-US" dirty="0" err="1" smtClean="0"/>
              <a:t>first</a:t>
            </a:r>
            <a:r>
              <a:rPr lang="es-US" dirty="0" smtClean="0"/>
              <a:t> </a:t>
            </a:r>
            <a:r>
              <a:rPr lang="es-US" dirty="0" err="1" smtClean="0"/>
              <a:t>employment</a:t>
            </a:r>
            <a:r>
              <a:rPr lang="es-US" dirty="0" smtClean="0"/>
              <a:t>. </a:t>
            </a:r>
          </a:p>
          <a:p>
            <a:endParaRPr lang="es-US" dirty="0"/>
          </a:p>
          <a:p>
            <a:r>
              <a:rPr lang="es-US" dirty="0" err="1" smtClean="0"/>
              <a:t>The</a:t>
            </a:r>
            <a:r>
              <a:rPr lang="es-US" dirty="0" smtClean="0"/>
              <a:t> </a:t>
            </a:r>
            <a:r>
              <a:rPr lang="es-US" dirty="0" err="1" smtClean="0"/>
              <a:t>average</a:t>
            </a:r>
            <a:r>
              <a:rPr lang="es-US" dirty="0" smtClean="0"/>
              <a:t> </a:t>
            </a:r>
            <a:r>
              <a:rPr lang="es-US" dirty="0" err="1" smtClean="0"/>
              <a:t>found</a:t>
            </a:r>
            <a:r>
              <a:rPr lang="es-US" dirty="0" smtClean="0"/>
              <a:t> </a:t>
            </a:r>
            <a:r>
              <a:rPr lang="es-US" dirty="0" err="1" smtClean="0"/>
              <a:t>was</a:t>
            </a:r>
            <a:r>
              <a:rPr lang="es-US" dirty="0" smtClean="0"/>
              <a:t> 6 </a:t>
            </a:r>
            <a:r>
              <a:rPr lang="es-US" dirty="0" err="1" smtClean="0"/>
              <a:t>months</a:t>
            </a:r>
            <a:r>
              <a:rPr lang="es-US" dirty="0" smtClean="0"/>
              <a:t> </a:t>
            </a:r>
            <a:r>
              <a:rPr lang="es-US" dirty="0" err="1" smtClean="0"/>
              <a:t>to</a:t>
            </a:r>
            <a:r>
              <a:rPr lang="es-US" dirty="0" smtClean="0"/>
              <a:t> </a:t>
            </a:r>
            <a:r>
              <a:rPr lang="es-US" dirty="0" err="1" smtClean="0"/>
              <a:t>find</a:t>
            </a:r>
            <a:r>
              <a:rPr lang="es-US" dirty="0" smtClean="0"/>
              <a:t> a </a:t>
            </a:r>
            <a:r>
              <a:rPr lang="es-US" dirty="0" err="1" smtClean="0"/>
              <a:t>job</a:t>
            </a:r>
            <a:r>
              <a:rPr lang="es-US" dirty="0" smtClean="0"/>
              <a:t>.</a:t>
            </a:r>
            <a:endParaRPr lang="en-US" dirty="0"/>
          </a:p>
        </p:txBody>
      </p:sp>
      <p:sp>
        <p:nvSpPr>
          <p:cNvPr id="2" name="1 Rectángulo"/>
          <p:cNvSpPr/>
          <p:nvPr/>
        </p:nvSpPr>
        <p:spPr>
          <a:xfrm>
            <a:off x="4844025" y="152400"/>
            <a:ext cx="405752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Transition</a:t>
            </a:r>
            <a:r>
              <a:rPr lang="es-E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s-E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</a:t>
            </a:r>
            <a:r>
              <a:rPr lang="es-E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s-E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work</a:t>
            </a:r>
            <a:endParaRPr lang="es-E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10" name="16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7830033"/>
              </p:ext>
            </p:extLst>
          </p:nvPr>
        </p:nvGraphicFramePr>
        <p:xfrm>
          <a:off x="251243" y="304800"/>
          <a:ext cx="4572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18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2497956"/>
              </p:ext>
            </p:extLst>
          </p:nvPr>
        </p:nvGraphicFramePr>
        <p:xfrm>
          <a:off x="228600" y="4114800"/>
          <a:ext cx="4181475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8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301075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943600" y="2362200"/>
            <a:ext cx="2514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dirty="0" err="1" smtClean="0"/>
              <a:t>After</a:t>
            </a:r>
            <a:r>
              <a:rPr lang="es-US" dirty="0" smtClean="0"/>
              <a:t> 2 </a:t>
            </a:r>
            <a:r>
              <a:rPr lang="es-US" dirty="0" err="1" smtClean="0"/>
              <a:t>years</a:t>
            </a:r>
            <a:r>
              <a:rPr lang="es-US" dirty="0" smtClean="0"/>
              <a:t> of </a:t>
            </a:r>
            <a:r>
              <a:rPr lang="es-US" dirty="0" err="1" smtClean="0"/>
              <a:t>graduation</a:t>
            </a:r>
            <a:r>
              <a:rPr lang="es-US" dirty="0" smtClean="0"/>
              <a:t> </a:t>
            </a:r>
            <a:r>
              <a:rPr lang="es-US" dirty="0" err="1" smtClean="0"/>
              <a:t>only</a:t>
            </a:r>
            <a:r>
              <a:rPr lang="es-US" dirty="0" smtClean="0"/>
              <a:t> 62% of </a:t>
            </a:r>
            <a:r>
              <a:rPr lang="es-US" dirty="0" err="1" smtClean="0"/>
              <a:t>graduates</a:t>
            </a:r>
            <a:r>
              <a:rPr lang="es-US" dirty="0" smtClean="0"/>
              <a:t> are </a:t>
            </a:r>
            <a:r>
              <a:rPr lang="es-US" dirty="0" err="1" smtClean="0"/>
              <a:t>employed</a:t>
            </a:r>
            <a:r>
              <a:rPr lang="es-US" dirty="0" smtClean="0"/>
              <a:t>. </a:t>
            </a:r>
            <a:r>
              <a:rPr lang="es-US" dirty="0" err="1" smtClean="0"/>
              <a:t>It</a:t>
            </a:r>
            <a:r>
              <a:rPr lang="es-US" dirty="0" smtClean="0"/>
              <a:t> </a:t>
            </a:r>
            <a:r>
              <a:rPr lang="es-US" dirty="0" err="1" smtClean="0"/>
              <a:t>should</a:t>
            </a:r>
            <a:r>
              <a:rPr lang="es-US" dirty="0" smtClean="0"/>
              <a:t> be </a:t>
            </a:r>
            <a:r>
              <a:rPr lang="es-US" dirty="0" err="1" smtClean="0"/>
              <a:t>taken</a:t>
            </a:r>
            <a:r>
              <a:rPr lang="es-US" dirty="0" smtClean="0"/>
              <a:t> </a:t>
            </a:r>
            <a:r>
              <a:rPr lang="es-US" dirty="0" err="1" smtClean="0"/>
              <a:t>into</a:t>
            </a:r>
            <a:r>
              <a:rPr lang="es-US" dirty="0" smtClean="0"/>
              <a:t> </a:t>
            </a:r>
            <a:r>
              <a:rPr lang="es-US" dirty="0" err="1" smtClean="0"/>
              <a:t>account</a:t>
            </a:r>
            <a:r>
              <a:rPr lang="es-US" dirty="0" smtClean="0"/>
              <a:t> </a:t>
            </a:r>
            <a:r>
              <a:rPr lang="es-US" dirty="0" err="1" smtClean="0"/>
              <a:t>that</a:t>
            </a:r>
            <a:r>
              <a:rPr lang="es-US" dirty="0" smtClean="0"/>
              <a:t> at </a:t>
            </a:r>
            <a:r>
              <a:rPr lang="es-US" dirty="0" err="1" smtClean="0"/>
              <a:t>least</a:t>
            </a:r>
            <a:r>
              <a:rPr lang="es-US" dirty="0" smtClean="0"/>
              <a:t> 27 </a:t>
            </a:r>
            <a:r>
              <a:rPr lang="es-US" dirty="0" err="1" smtClean="0"/>
              <a:t>percent</a:t>
            </a:r>
            <a:r>
              <a:rPr lang="es-US" dirty="0" smtClean="0"/>
              <a:t> of </a:t>
            </a:r>
            <a:r>
              <a:rPr lang="es-US" dirty="0" err="1" smtClean="0"/>
              <a:t>graduates</a:t>
            </a:r>
            <a:r>
              <a:rPr lang="es-US" dirty="0" smtClean="0"/>
              <a:t> </a:t>
            </a:r>
            <a:r>
              <a:rPr lang="es-US" dirty="0" err="1" smtClean="0"/>
              <a:t>already</a:t>
            </a:r>
            <a:r>
              <a:rPr lang="es-US" dirty="0" smtClean="0"/>
              <a:t> </a:t>
            </a:r>
            <a:r>
              <a:rPr lang="es-US" dirty="0" err="1" smtClean="0"/>
              <a:t>had</a:t>
            </a:r>
            <a:r>
              <a:rPr lang="es-US" dirty="0" smtClean="0"/>
              <a:t> a </a:t>
            </a:r>
            <a:r>
              <a:rPr lang="es-US" dirty="0" err="1" smtClean="0"/>
              <a:t>job</a:t>
            </a:r>
            <a:r>
              <a:rPr lang="es-US" dirty="0" smtClean="0"/>
              <a:t> </a:t>
            </a:r>
            <a:r>
              <a:rPr lang="es-US" dirty="0" err="1" smtClean="0"/>
              <a:t>before</a:t>
            </a:r>
            <a:r>
              <a:rPr lang="es-US" dirty="0" smtClean="0"/>
              <a:t> </a:t>
            </a:r>
            <a:r>
              <a:rPr lang="es-US" dirty="0" err="1" smtClean="0"/>
              <a:t>graduation</a:t>
            </a:r>
            <a:r>
              <a:rPr lang="es-US" dirty="0"/>
              <a:t> </a:t>
            </a:r>
            <a:r>
              <a:rPr lang="es-US" dirty="0" smtClean="0"/>
              <a:t>(</a:t>
            </a:r>
            <a:r>
              <a:rPr lang="es-US" dirty="0" err="1" smtClean="0"/>
              <a:t>those</a:t>
            </a:r>
            <a:r>
              <a:rPr lang="es-US" dirty="0" smtClean="0"/>
              <a:t> </a:t>
            </a:r>
            <a:r>
              <a:rPr lang="es-US" dirty="0" err="1" smtClean="0"/>
              <a:t>coming</a:t>
            </a:r>
            <a:r>
              <a:rPr lang="es-US" dirty="0" smtClean="0"/>
              <a:t> </a:t>
            </a:r>
            <a:r>
              <a:rPr lang="es-US" dirty="0" err="1" smtClean="0"/>
              <a:t>from</a:t>
            </a:r>
            <a:r>
              <a:rPr lang="es-US" dirty="0" smtClean="0"/>
              <a:t> labor </a:t>
            </a:r>
            <a:r>
              <a:rPr lang="es-US" dirty="0" err="1" smtClean="0"/>
              <a:t>oriented</a:t>
            </a:r>
            <a:r>
              <a:rPr lang="es-US" dirty="0" smtClean="0"/>
              <a:t> </a:t>
            </a:r>
            <a:r>
              <a:rPr lang="es-US" dirty="0" err="1" smtClean="0"/>
              <a:t>Satuday</a:t>
            </a:r>
            <a:r>
              <a:rPr lang="es-US" dirty="0" smtClean="0"/>
              <a:t> </a:t>
            </a:r>
            <a:r>
              <a:rPr lang="es-US" dirty="0" err="1" smtClean="0"/>
              <a:t>courses</a:t>
            </a:r>
            <a:r>
              <a:rPr lang="es-US" dirty="0" smtClean="0"/>
              <a:t>).</a:t>
            </a:r>
            <a:endParaRPr lang="en-US" dirty="0"/>
          </a:p>
        </p:txBody>
      </p:sp>
      <p:sp>
        <p:nvSpPr>
          <p:cNvPr id="5" name="4 Rectángulo"/>
          <p:cNvSpPr/>
          <p:nvPr/>
        </p:nvSpPr>
        <p:spPr>
          <a:xfrm>
            <a:off x="4844025" y="152400"/>
            <a:ext cx="405752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Transition</a:t>
            </a:r>
            <a:r>
              <a:rPr lang="es-E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s-E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</a:t>
            </a:r>
            <a:r>
              <a:rPr lang="es-ES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s-ES" sz="3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work</a:t>
            </a:r>
            <a:endParaRPr lang="es-E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023821"/>
              </p:ext>
            </p:extLst>
          </p:nvPr>
        </p:nvGraphicFramePr>
        <p:xfrm>
          <a:off x="290168" y="1600200"/>
          <a:ext cx="4572000" cy="42315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74639-9695-4B74-92AD-F63E98391149}" type="slidenum">
              <a:rPr lang="es-US" smtClean="0"/>
              <a:t>9</a:t>
            </a:fld>
            <a:endParaRPr lang="es-US"/>
          </a:p>
        </p:txBody>
      </p:sp>
    </p:spTree>
    <p:extLst>
      <p:ext uri="{BB962C8B-B14F-4D97-AF65-F5344CB8AC3E}">
        <p14:creationId xmlns:p14="http://schemas.microsoft.com/office/powerpoint/2010/main" val="129276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artoné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Cartoné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rtoné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artoné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Cartoné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rtoné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2769</TotalTime>
  <Words>1005</Words>
  <Application>Microsoft Office PowerPoint</Application>
  <PresentationFormat>Presentación en pantalla (4:3)</PresentationFormat>
  <Paragraphs>180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16</vt:i4>
      </vt:variant>
    </vt:vector>
  </HeadingPairs>
  <TitlesOfParts>
    <vt:vector size="20" baseType="lpstr">
      <vt:lpstr>Tema de Office</vt:lpstr>
      <vt:lpstr>Aspecto</vt:lpstr>
      <vt:lpstr>Cartoné</vt:lpstr>
      <vt:lpstr>1_Cartoné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epia</dc:creator>
  <cp:lastModifiedBy>epia</cp:lastModifiedBy>
  <cp:revision>198</cp:revision>
  <dcterms:created xsi:type="dcterms:W3CDTF">2012-10-12T12:25:00Z</dcterms:created>
  <dcterms:modified xsi:type="dcterms:W3CDTF">2012-10-21T21:57:56Z</dcterms:modified>
</cp:coreProperties>
</file>