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3"/>
  </p:notesMasterIdLst>
  <p:handoutMasterIdLst>
    <p:handoutMasterId r:id="rId24"/>
  </p:handoutMasterIdLst>
  <p:sldIdLst>
    <p:sldId id="283" r:id="rId5"/>
    <p:sldId id="284" r:id="rId6"/>
    <p:sldId id="263" r:id="rId7"/>
    <p:sldId id="260" r:id="rId8"/>
    <p:sldId id="286" r:id="rId9"/>
    <p:sldId id="268" r:id="rId10"/>
    <p:sldId id="287" r:id="rId11"/>
    <p:sldId id="264" r:id="rId12"/>
    <p:sldId id="270" r:id="rId13"/>
    <p:sldId id="275" r:id="rId14"/>
    <p:sldId id="278" r:id="rId15"/>
    <p:sldId id="276" r:id="rId16"/>
    <p:sldId id="285" r:id="rId17"/>
    <p:sldId id="282" r:id="rId18"/>
    <p:sldId id="277" r:id="rId19"/>
    <p:sldId id="279" r:id="rId20"/>
    <p:sldId id="272" r:id="rId21"/>
    <p:sldId id="259" r:id="rId22"/>
  </p:sldIdLst>
  <p:sldSz cx="9144000" cy="6858000" type="screen4x3"/>
  <p:notesSz cx="6858000" cy="9945688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1516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aks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ddels stil 2 - aks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81" autoAdjust="0"/>
    <p:restoredTop sz="94660"/>
  </p:normalViewPr>
  <p:slideViewPr>
    <p:cSldViewPr snapToObjects="1">
      <p:cViewPr>
        <p:scale>
          <a:sx n="100" d="100"/>
          <a:sy n="100" d="100"/>
        </p:scale>
        <p:origin x="-69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4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SG"/>
  <c:style val="4"/>
  <c:chart>
    <c:autoTitleDeleted val="1"/>
    <c:plotArea>
      <c:layout/>
      <c:barChart>
        <c:barDir val="bar"/>
        <c:grouping val="clustered"/>
        <c:ser>
          <c:idx val="0"/>
          <c:order val="0"/>
          <c:tx>
            <c:strRef>
              <c:f>'Ark1'!$B$1</c:f>
              <c:strCache>
                <c:ptCount val="1"/>
                <c:pt idx="0">
                  <c:v>Serie 1</c:v>
                </c:pt>
              </c:strCache>
            </c:strRef>
          </c:tx>
          <c:dPt>
            <c:idx val="0"/>
          </c:dPt>
          <c:dPt>
            <c:idx val="1"/>
          </c:dPt>
          <c:dPt>
            <c:idx val="11"/>
          </c:dPt>
          <c:dPt>
            <c:idx val="12"/>
          </c:dPt>
          <c:cat>
            <c:strRef>
              <c:f>'Ark1'!$A$2:$A$11</c:f>
              <c:strCache>
                <c:ptCount val="10"/>
                <c:pt idx="0">
                  <c:v>Sports</c:v>
                </c:pt>
                <c:pt idx="1">
                  <c:v>Agriculture and fishery</c:v>
                </c:pt>
                <c:pt idx="2">
                  <c:v>Health and social work</c:v>
                </c:pt>
                <c:pt idx="3">
                  <c:v>Science and tecnology</c:v>
                </c:pt>
                <c:pt idx="4">
                  <c:v>Business and adminitration</c:v>
                </c:pt>
                <c:pt idx="5">
                  <c:v>Law</c:v>
                </c:pt>
                <c:pt idx="6">
                  <c:v>Social sciences</c:v>
                </c:pt>
                <c:pt idx="7">
                  <c:v>Education and teaching</c:v>
                </c:pt>
                <c:pt idx="8">
                  <c:v>Humanities</c:v>
                </c:pt>
                <c:pt idx="9">
                  <c:v>ALL MASTER GRADUATES</c:v>
                </c:pt>
              </c:strCache>
            </c:strRef>
          </c:cat>
          <c:val>
            <c:numRef>
              <c:f>'Ark1'!$B$2:$B$11</c:f>
              <c:numCache>
                <c:formatCode>General</c:formatCode>
                <c:ptCount val="10"/>
                <c:pt idx="0">
                  <c:v>4.0999999999999996</c:v>
                </c:pt>
                <c:pt idx="1">
                  <c:v>6.3</c:v>
                </c:pt>
                <c:pt idx="2">
                  <c:v>4.0999999999999996</c:v>
                </c:pt>
                <c:pt idx="3">
                  <c:v>7.3</c:v>
                </c:pt>
                <c:pt idx="4">
                  <c:v>4.3</c:v>
                </c:pt>
                <c:pt idx="5">
                  <c:v>7.7</c:v>
                </c:pt>
                <c:pt idx="6">
                  <c:v>6.9</c:v>
                </c:pt>
                <c:pt idx="7">
                  <c:v>2</c:v>
                </c:pt>
                <c:pt idx="8">
                  <c:v>7.1</c:v>
                </c:pt>
                <c:pt idx="9">
                  <c:v>5.9</c:v>
                </c:pt>
              </c:numCache>
            </c:numRef>
          </c:val>
        </c:ser>
        <c:dLbls/>
        <c:axId val="92119040"/>
        <c:axId val="92120576"/>
      </c:barChart>
      <c:catAx>
        <c:axId val="92119040"/>
        <c:scaling>
          <c:orientation val="minMax"/>
        </c:scaling>
        <c:axPos val="l"/>
        <c:tickLblPos val="nextTo"/>
        <c:crossAx val="92120576"/>
        <c:crosses val="autoZero"/>
        <c:auto val="1"/>
        <c:lblAlgn val="ctr"/>
        <c:lblOffset val="100"/>
      </c:catAx>
      <c:valAx>
        <c:axId val="92120576"/>
        <c:scaling>
          <c:orientation val="minMax"/>
          <c:max val="8"/>
        </c:scaling>
        <c:axPos val="b"/>
        <c:majorGridlines/>
        <c:numFmt formatCode="General" sourceLinked="1"/>
        <c:tickLblPos val="nextTo"/>
        <c:crossAx val="92119040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SG"/>
  <c:chart>
    <c:plotArea>
      <c:layout>
        <c:manualLayout>
          <c:layoutTarget val="inner"/>
          <c:xMode val="edge"/>
          <c:yMode val="edge"/>
          <c:x val="5.4153720940747892E-2"/>
          <c:y val="4.2244932183493317E-2"/>
          <c:w val="0.73407427024862271"/>
          <c:h val="0.85260352327228484"/>
        </c:manualLayout>
      </c:layout>
      <c:lineChart>
        <c:grouping val="standard"/>
        <c:ser>
          <c:idx val="0"/>
          <c:order val="0"/>
          <c:tx>
            <c:strRef>
              <c:f>'Ark1'!$B$1</c:f>
              <c:strCache>
                <c:ptCount val="1"/>
                <c:pt idx="0">
                  <c:v>All master graduates</c:v>
                </c:pt>
              </c:strCache>
            </c:strRef>
          </c:tx>
          <c:spPr>
            <a:ln w="50800">
              <a:solidFill>
                <a:schemeClr val="tx1"/>
              </a:solidFill>
            </a:ln>
          </c:spPr>
          <c:marker>
            <c:symbol val="none"/>
          </c:marker>
          <c:cat>
            <c:numRef>
              <c:f>'Ark1'!$A$2:$A$7</c:f>
              <c:numCache>
                <c:formatCode>General</c:formatCode>
                <c:ptCount val="6"/>
                <c:pt idx="0">
                  <c:v>2001</c:v>
                </c:pt>
                <c:pt idx="1">
                  <c:v>2003</c:v>
                </c:pt>
                <c:pt idx="2">
                  <c:v>2005</c:v>
                </c:pt>
                <c:pt idx="3">
                  <c:v>2007</c:v>
                </c:pt>
                <c:pt idx="4">
                  <c:v>2009</c:v>
                </c:pt>
                <c:pt idx="5">
                  <c:v>2011</c:v>
                </c:pt>
              </c:numCache>
            </c:numRef>
          </c:cat>
          <c:val>
            <c:numRef>
              <c:f>'Ark1'!$B$2:$B$7</c:f>
              <c:numCache>
                <c:formatCode>General</c:formatCode>
                <c:ptCount val="6"/>
                <c:pt idx="0">
                  <c:v>6.9</c:v>
                </c:pt>
                <c:pt idx="1">
                  <c:v>11.1</c:v>
                </c:pt>
                <c:pt idx="2">
                  <c:v>8.1</c:v>
                </c:pt>
                <c:pt idx="3">
                  <c:v>3.9</c:v>
                </c:pt>
                <c:pt idx="4">
                  <c:v>6.1</c:v>
                </c:pt>
                <c:pt idx="5">
                  <c:v>5.9</c:v>
                </c:pt>
              </c:numCache>
            </c:numRef>
          </c:val>
        </c:ser>
        <c:ser>
          <c:idx val="1"/>
          <c:order val="1"/>
          <c:tx>
            <c:strRef>
              <c:f>'Ark1'!$C$1</c:f>
              <c:strCache>
                <c:ptCount val="1"/>
                <c:pt idx="0">
                  <c:v>Humanities and Arts</c:v>
                </c:pt>
              </c:strCache>
            </c:strRef>
          </c:tx>
          <c:spPr>
            <a:ln w="50800"/>
          </c:spPr>
          <c:marker>
            <c:symbol val="none"/>
          </c:marker>
          <c:cat>
            <c:numRef>
              <c:f>'Ark1'!$A$2:$A$7</c:f>
              <c:numCache>
                <c:formatCode>General</c:formatCode>
                <c:ptCount val="6"/>
                <c:pt idx="0">
                  <c:v>2001</c:v>
                </c:pt>
                <c:pt idx="1">
                  <c:v>2003</c:v>
                </c:pt>
                <c:pt idx="2">
                  <c:v>2005</c:v>
                </c:pt>
                <c:pt idx="3">
                  <c:v>2007</c:v>
                </c:pt>
                <c:pt idx="4">
                  <c:v>2009</c:v>
                </c:pt>
                <c:pt idx="5">
                  <c:v>2011</c:v>
                </c:pt>
              </c:numCache>
            </c:numRef>
          </c:cat>
          <c:val>
            <c:numRef>
              <c:f>'Ark1'!$C$2:$C$7</c:f>
              <c:numCache>
                <c:formatCode>General</c:formatCode>
                <c:ptCount val="6"/>
                <c:pt idx="0">
                  <c:v>6.9</c:v>
                </c:pt>
                <c:pt idx="1">
                  <c:v>6.6</c:v>
                </c:pt>
                <c:pt idx="2">
                  <c:v>9</c:v>
                </c:pt>
                <c:pt idx="3">
                  <c:v>5.5</c:v>
                </c:pt>
                <c:pt idx="4">
                  <c:v>6.6</c:v>
                </c:pt>
                <c:pt idx="5">
                  <c:v>7.1</c:v>
                </c:pt>
              </c:numCache>
            </c:numRef>
          </c:val>
        </c:ser>
        <c:ser>
          <c:idx val="2"/>
          <c:order val="2"/>
          <c:tx>
            <c:strRef>
              <c:f>'Ark1'!$D$1</c:f>
              <c:strCache>
                <c:ptCount val="1"/>
                <c:pt idx="0">
                  <c:v>Social Sciences</c:v>
                </c:pt>
              </c:strCache>
            </c:strRef>
          </c:tx>
          <c:spPr>
            <a:ln w="50800">
              <a:solidFill>
                <a:srgbClr val="92D050"/>
              </a:solidFill>
            </a:ln>
          </c:spPr>
          <c:marker>
            <c:symbol val="none"/>
          </c:marker>
          <c:cat>
            <c:numRef>
              <c:f>'Ark1'!$A$2:$A$7</c:f>
              <c:numCache>
                <c:formatCode>General</c:formatCode>
                <c:ptCount val="6"/>
                <c:pt idx="0">
                  <c:v>2001</c:v>
                </c:pt>
                <c:pt idx="1">
                  <c:v>2003</c:v>
                </c:pt>
                <c:pt idx="2">
                  <c:v>2005</c:v>
                </c:pt>
                <c:pt idx="3">
                  <c:v>2007</c:v>
                </c:pt>
                <c:pt idx="4">
                  <c:v>2009</c:v>
                </c:pt>
                <c:pt idx="5">
                  <c:v>2011</c:v>
                </c:pt>
              </c:numCache>
            </c:numRef>
          </c:cat>
          <c:val>
            <c:numRef>
              <c:f>'Ark1'!$D$2:$D$7</c:f>
              <c:numCache>
                <c:formatCode>General</c:formatCode>
                <c:ptCount val="6"/>
                <c:pt idx="0">
                  <c:v>9</c:v>
                </c:pt>
                <c:pt idx="1">
                  <c:v>9.7000000000000011</c:v>
                </c:pt>
                <c:pt idx="2">
                  <c:v>8</c:v>
                </c:pt>
                <c:pt idx="3">
                  <c:v>3.7</c:v>
                </c:pt>
                <c:pt idx="4">
                  <c:v>6.6</c:v>
                </c:pt>
                <c:pt idx="5">
                  <c:v>6.9</c:v>
                </c:pt>
              </c:numCache>
            </c:numRef>
          </c:val>
        </c:ser>
        <c:ser>
          <c:idx val="3"/>
          <c:order val="3"/>
          <c:tx>
            <c:strRef>
              <c:f>'Ark1'!$E$1</c:f>
              <c:strCache>
                <c:ptCount val="1"/>
                <c:pt idx="0">
                  <c:v>Law</c:v>
                </c:pt>
              </c:strCache>
            </c:strRef>
          </c:tx>
          <c:spPr>
            <a:ln w="50800">
              <a:solidFill>
                <a:srgbClr val="7030A0"/>
              </a:solidFill>
            </a:ln>
          </c:spPr>
          <c:marker>
            <c:symbol val="none"/>
          </c:marker>
          <c:cat>
            <c:numRef>
              <c:f>'Ark1'!$A$2:$A$7</c:f>
              <c:numCache>
                <c:formatCode>General</c:formatCode>
                <c:ptCount val="6"/>
                <c:pt idx="0">
                  <c:v>2001</c:v>
                </c:pt>
                <c:pt idx="1">
                  <c:v>2003</c:v>
                </c:pt>
                <c:pt idx="2">
                  <c:v>2005</c:v>
                </c:pt>
                <c:pt idx="3">
                  <c:v>2007</c:v>
                </c:pt>
                <c:pt idx="4">
                  <c:v>2009</c:v>
                </c:pt>
                <c:pt idx="5">
                  <c:v>2011</c:v>
                </c:pt>
              </c:numCache>
            </c:numRef>
          </c:cat>
          <c:val>
            <c:numRef>
              <c:f>'Ark1'!$E$2:$E$7</c:f>
              <c:numCache>
                <c:formatCode>General</c:formatCode>
                <c:ptCount val="6"/>
                <c:pt idx="0">
                  <c:v>5.6</c:v>
                </c:pt>
                <c:pt idx="1">
                  <c:v>13.5</c:v>
                </c:pt>
                <c:pt idx="2">
                  <c:v>8.5</c:v>
                </c:pt>
                <c:pt idx="3">
                  <c:v>1.6</c:v>
                </c:pt>
                <c:pt idx="4">
                  <c:v>6.5</c:v>
                </c:pt>
                <c:pt idx="5">
                  <c:v>7.7</c:v>
                </c:pt>
              </c:numCache>
            </c:numRef>
          </c:val>
        </c:ser>
        <c:ser>
          <c:idx val="4"/>
          <c:order val="4"/>
          <c:tx>
            <c:strRef>
              <c:f>'Ark1'!$F$1</c:f>
              <c:strCache>
                <c:ptCount val="1"/>
                <c:pt idx="0">
                  <c:v>Business and administration</c:v>
                </c:pt>
              </c:strCache>
            </c:strRef>
          </c:tx>
          <c:spPr>
            <a:ln w="50800">
              <a:solidFill>
                <a:srgbClr val="0070C0"/>
              </a:solidFill>
            </a:ln>
          </c:spPr>
          <c:marker>
            <c:symbol val="none"/>
          </c:marker>
          <c:cat>
            <c:numRef>
              <c:f>'Ark1'!$A$2:$A$7</c:f>
              <c:numCache>
                <c:formatCode>General</c:formatCode>
                <c:ptCount val="6"/>
                <c:pt idx="0">
                  <c:v>2001</c:v>
                </c:pt>
                <c:pt idx="1">
                  <c:v>2003</c:v>
                </c:pt>
                <c:pt idx="2">
                  <c:v>2005</c:v>
                </c:pt>
                <c:pt idx="3">
                  <c:v>2007</c:v>
                </c:pt>
                <c:pt idx="4">
                  <c:v>2009</c:v>
                </c:pt>
                <c:pt idx="5">
                  <c:v>2011</c:v>
                </c:pt>
              </c:numCache>
            </c:numRef>
          </c:cat>
          <c:val>
            <c:numRef>
              <c:f>'Ark1'!$F$2:$F$7</c:f>
              <c:numCache>
                <c:formatCode>General</c:formatCode>
                <c:ptCount val="6"/>
                <c:pt idx="0">
                  <c:v>6.1</c:v>
                </c:pt>
                <c:pt idx="1">
                  <c:v>10</c:v>
                </c:pt>
                <c:pt idx="2">
                  <c:v>6.3</c:v>
                </c:pt>
                <c:pt idx="3">
                  <c:v>6.3</c:v>
                </c:pt>
                <c:pt idx="4">
                  <c:v>7.3</c:v>
                </c:pt>
                <c:pt idx="5">
                  <c:v>4.3</c:v>
                </c:pt>
              </c:numCache>
            </c:numRef>
          </c:val>
        </c:ser>
        <c:ser>
          <c:idx val="5"/>
          <c:order val="5"/>
          <c:tx>
            <c:strRef>
              <c:f>'Ark1'!$G$1</c:f>
              <c:strCache>
                <c:ptCount val="1"/>
                <c:pt idx="0">
                  <c:v>Science and technology</c:v>
                </c:pt>
              </c:strCache>
            </c:strRef>
          </c:tx>
          <c:spPr>
            <a:ln w="50800">
              <a:solidFill>
                <a:srgbClr val="F88608"/>
              </a:solidFill>
            </a:ln>
          </c:spPr>
          <c:marker>
            <c:symbol val="none"/>
          </c:marker>
          <c:cat>
            <c:numRef>
              <c:f>'Ark1'!$A$2:$A$7</c:f>
              <c:numCache>
                <c:formatCode>General</c:formatCode>
                <c:ptCount val="6"/>
                <c:pt idx="0">
                  <c:v>2001</c:v>
                </c:pt>
                <c:pt idx="1">
                  <c:v>2003</c:v>
                </c:pt>
                <c:pt idx="2">
                  <c:v>2005</c:v>
                </c:pt>
                <c:pt idx="3">
                  <c:v>2007</c:v>
                </c:pt>
                <c:pt idx="4">
                  <c:v>2009</c:v>
                </c:pt>
                <c:pt idx="5">
                  <c:v>2011</c:v>
                </c:pt>
              </c:numCache>
            </c:numRef>
          </c:cat>
          <c:val>
            <c:numRef>
              <c:f>'Ark1'!$G$2:$G$7</c:f>
              <c:numCache>
                <c:formatCode>General</c:formatCode>
                <c:ptCount val="6"/>
                <c:pt idx="0">
                  <c:v>7.7</c:v>
                </c:pt>
                <c:pt idx="1">
                  <c:v>17</c:v>
                </c:pt>
                <c:pt idx="2">
                  <c:v>10.8</c:v>
                </c:pt>
                <c:pt idx="3">
                  <c:v>4.0999999999999996</c:v>
                </c:pt>
                <c:pt idx="4">
                  <c:v>8.4</c:v>
                </c:pt>
                <c:pt idx="5">
                  <c:v>7.3</c:v>
                </c:pt>
              </c:numCache>
            </c:numRef>
          </c:val>
        </c:ser>
        <c:dLbls/>
        <c:marker val="1"/>
        <c:axId val="96683136"/>
        <c:axId val="96684672"/>
      </c:lineChart>
      <c:catAx>
        <c:axId val="96683136"/>
        <c:scaling>
          <c:orientation val="minMax"/>
        </c:scaling>
        <c:axPos val="b"/>
        <c:numFmt formatCode="General" sourceLinked="1"/>
        <c:tickLblPos val="nextTo"/>
        <c:crossAx val="96684672"/>
        <c:crosses val="autoZero"/>
        <c:auto val="1"/>
        <c:lblAlgn val="ctr"/>
        <c:lblOffset val="100"/>
      </c:catAx>
      <c:valAx>
        <c:axId val="96684672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9668313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8658730209995276"/>
          <c:y val="5.7413637716437392E-2"/>
          <c:w val="0.20356856336354182"/>
          <c:h val="0.89359060160235504"/>
        </c:manualLayout>
      </c:layout>
      <c:txPr>
        <a:bodyPr/>
        <a:lstStyle/>
        <a:p>
          <a:pPr>
            <a:defRPr sz="1500"/>
          </a:pPr>
          <a:endParaRPr lang="en-US"/>
        </a:p>
      </c:txPr>
    </c:legend>
    <c:plotVisOnly val="1"/>
    <c:dispBlanksAs val="gap"/>
  </c:chart>
  <c:txPr>
    <a:bodyPr/>
    <a:lstStyle/>
    <a:p>
      <a:pPr>
        <a:defRPr sz="1800"/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SG"/>
  <c:chart>
    <c:plotArea>
      <c:layout>
        <c:manualLayout>
          <c:layoutTarget val="inner"/>
          <c:xMode val="edge"/>
          <c:yMode val="edge"/>
          <c:x val="0.3019717982339985"/>
          <c:y val="3.0866359269839373E-2"/>
          <c:w val="0.45826552033743934"/>
          <c:h val="0.8639820961859388"/>
        </c:manualLayout>
      </c:layout>
      <c:barChart>
        <c:barDir val="bar"/>
        <c:grouping val="percentStacked"/>
        <c:ser>
          <c:idx val="0"/>
          <c:order val="0"/>
          <c:tx>
            <c:strRef>
              <c:f>'Ark1'!$B$1</c:f>
              <c:strCache>
                <c:ptCount val="1"/>
                <c:pt idx="0">
                  <c:v>HE not required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</c:spPr>
          <c:cat>
            <c:strRef>
              <c:f>'Ark1'!$A$2:$A$11</c:f>
              <c:strCache>
                <c:ptCount val="10"/>
                <c:pt idx="0">
                  <c:v>Sports</c:v>
                </c:pt>
                <c:pt idx="1">
                  <c:v>Agriculture and Fishery</c:v>
                </c:pt>
                <c:pt idx="2">
                  <c:v>Health and social work</c:v>
                </c:pt>
                <c:pt idx="3">
                  <c:v>Technology and science</c:v>
                </c:pt>
                <c:pt idx="4">
                  <c:v>Business and administration</c:v>
                </c:pt>
                <c:pt idx="5">
                  <c:v>Law</c:v>
                </c:pt>
                <c:pt idx="6">
                  <c:v>Social Science</c:v>
                </c:pt>
                <c:pt idx="7">
                  <c:v>Education and teaching</c:v>
                </c:pt>
                <c:pt idx="8">
                  <c:v>Humanities and Arts</c:v>
                </c:pt>
                <c:pt idx="9">
                  <c:v>MASTER TOTAL</c:v>
                </c:pt>
              </c:strCache>
            </c:strRef>
          </c:cat>
          <c:val>
            <c:numRef>
              <c:f>'Ark1'!$B$2:$B$11</c:f>
              <c:numCache>
                <c:formatCode>General</c:formatCode>
                <c:ptCount val="10"/>
                <c:pt idx="0">
                  <c:v>10.6</c:v>
                </c:pt>
                <c:pt idx="1">
                  <c:v>14.8</c:v>
                </c:pt>
                <c:pt idx="2">
                  <c:v>5</c:v>
                </c:pt>
                <c:pt idx="3">
                  <c:v>6.1</c:v>
                </c:pt>
                <c:pt idx="4">
                  <c:v>3.4</c:v>
                </c:pt>
                <c:pt idx="5">
                  <c:v>12.8</c:v>
                </c:pt>
                <c:pt idx="6">
                  <c:v>13.3</c:v>
                </c:pt>
                <c:pt idx="7">
                  <c:v>3.9</c:v>
                </c:pt>
                <c:pt idx="8">
                  <c:v>16.899999999999999</c:v>
                </c:pt>
                <c:pt idx="9">
                  <c:v>8.5</c:v>
                </c:pt>
              </c:numCache>
            </c:numRef>
          </c:val>
        </c:ser>
        <c:ser>
          <c:idx val="1"/>
          <c:order val="1"/>
          <c:tx>
            <c:strRef>
              <c:f>'Ark1'!$C$1</c:f>
              <c:strCache>
                <c:ptCount val="1"/>
                <c:pt idx="0">
                  <c:v>Not required, but advantageable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cat>
            <c:strRef>
              <c:f>'Ark1'!$A$2:$A$11</c:f>
              <c:strCache>
                <c:ptCount val="10"/>
                <c:pt idx="0">
                  <c:v>Sports</c:v>
                </c:pt>
                <c:pt idx="1">
                  <c:v>Agriculture and Fishery</c:v>
                </c:pt>
                <c:pt idx="2">
                  <c:v>Health and social work</c:v>
                </c:pt>
                <c:pt idx="3">
                  <c:v>Technology and science</c:v>
                </c:pt>
                <c:pt idx="4">
                  <c:v>Business and administration</c:v>
                </c:pt>
                <c:pt idx="5">
                  <c:v>Law</c:v>
                </c:pt>
                <c:pt idx="6">
                  <c:v>Social Science</c:v>
                </c:pt>
                <c:pt idx="7">
                  <c:v>Education and teaching</c:v>
                </c:pt>
                <c:pt idx="8">
                  <c:v>Humanities and Arts</c:v>
                </c:pt>
                <c:pt idx="9">
                  <c:v>MASTER TOTAL</c:v>
                </c:pt>
              </c:strCache>
            </c:strRef>
          </c:cat>
          <c:val>
            <c:numRef>
              <c:f>'Ark1'!$C$2:$C$11</c:f>
              <c:numCache>
                <c:formatCode>General</c:formatCode>
                <c:ptCount val="10"/>
                <c:pt idx="0">
                  <c:v>25.5</c:v>
                </c:pt>
                <c:pt idx="1">
                  <c:v>11.1</c:v>
                </c:pt>
                <c:pt idx="2">
                  <c:v>11.9</c:v>
                </c:pt>
                <c:pt idx="3">
                  <c:v>8.6</c:v>
                </c:pt>
                <c:pt idx="4">
                  <c:v>11.3</c:v>
                </c:pt>
                <c:pt idx="5">
                  <c:v>10.4</c:v>
                </c:pt>
                <c:pt idx="6">
                  <c:v>14</c:v>
                </c:pt>
                <c:pt idx="7">
                  <c:v>15.8</c:v>
                </c:pt>
                <c:pt idx="8">
                  <c:v>22</c:v>
                </c:pt>
                <c:pt idx="9">
                  <c:v>13.2</c:v>
                </c:pt>
              </c:numCache>
            </c:numRef>
          </c:val>
        </c:ser>
        <c:ser>
          <c:idx val="2"/>
          <c:order val="2"/>
          <c:tx>
            <c:strRef>
              <c:f>'Ark1'!$D$1</c:f>
              <c:strCache>
                <c:ptCount val="1"/>
                <c:pt idx="0">
                  <c:v>Require HE at a lower level</c:v>
                </c:pt>
              </c:strCache>
            </c:strRef>
          </c:tx>
          <c:spPr>
            <a:solidFill>
              <a:schemeClr val="accent2">
                <a:lumMod val="20000"/>
                <a:lumOff val="80000"/>
              </a:schemeClr>
            </a:solidFill>
          </c:spPr>
          <c:cat>
            <c:strRef>
              <c:f>'Ark1'!$A$2:$A$11</c:f>
              <c:strCache>
                <c:ptCount val="10"/>
                <c:pt idx="0">
                  <c:v>Sports</c:v>
                </c:pt>
                <c:pt idx="1">
                  <c:v>Agriculture and Fishery</c:v>
                </c:pt>
                <c:pt idx="2">
                  <c:v>Health and social work</c:v>
                </c:pt>
                <c:pt idx="3">
                  <c:v>Technology and science</c:v>
                </c:pt>
                <c:pt idx="4">
                  <c:v>Business and administration</c:v>
                </c:pt>
                <c:pt idx="5">
                  <c:v>Law</c:v>
                </c:pt>
                <c:pt idx="6">
                  <c:v>Social Science</c:v>
                </c:pt>
                <c:pt idx="7">
                  <c:v>Education and teaching</c:v>
                </c:pt>
                <c:pt idx="8">
                  <c:v>Humanities and Arts</c:v>
                </c:pt>
                <c:pt idx="9">
                  <c:v>MASTER TOTAL</c:v>
                </c:pt>
              </c:strCache>
            </c:strRef>
          </c:cat>
          <c:val>
            <c:numRef>
              <c:f>'Ark1'!$D$2:$D$11</c:f>
              <c:numCache>
                <c:formatCode>General</c:formatCode>
                <c:ptCount val="10"/>
                <c:pt idx="0">
                  <c:v>25.5</c:v>
                </c:pt>
                <c:pt idx="1">
                  <c:v>11.1</c:v>
                </c:pt>
                <c:pt idx="2">
                  <c:v>24.6</c:v>
                </c:pt>
                <c:pt idx="3">
                  <c:v>16.5</c:v>
                </c:pt>
                <c:pt idx="4">
                  <c:v>21.1</c:v>
                </c:pt>
                <c:pt idx="5">
                  <c:v>20.100000000000001</c:v>
                </c:pt>
                <c:pt idx="6">
                  <c:v>18.899999999999999</c:v>
                </c:pt>
                <c:pt idx="7">
                  <c:v>23.7</c:v>
                </c:pt>
                <c:pt idx="8">
                  <c:v>22.8</c:v>
                </c:pt>
                <c:pt idx="9">
                  <c:v>20.5</c:v>
                </c:pt>
              </c:numCache>
            </c:numRef>
          </c:val>
        </c:ser>
        <c:ser>
          <c:idx val="3"/>
          <c:order val="3"/>
          <c:tx>
            <c:strRef>
              <c:f>'Ark1'!$E$1</c:f>
              <c:strCache>
                <c:ptCount val="1"/>
                <c:pt idx="0">
                  <c:v>HE, same level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</c:spPr>
          <c:cat>
            <c:strRef>
              <c:f>'Ark1'!$A$2:$A$11</c:f>
              <c:strCache>
                <c:ptCount val="10"/>
                <c:pt idx="0">
                  <c:v>Sports</c:v>
                </c:pt>
                <c:pt idx="1">
                  <c:v>Agriculture and Fishery</c:v>
                </c:pt>
                <c:pt idx="2">
                  <c:v>Health and social work</c:v>
                </c:pt>
                <c:pt idx="3">
                  <c:v>Technology and science</c:v>
                </c:pt>
                <c:pt idx="4">
                  <c:v>Business and administration</c:v>
                </c:pt>
                <c:pt idx="5">
                  <c:v>Law</c:v>
                </c:pt>
                <c:pt idx="6">
                  <c:v>Social Science</c:v>
                </c:pt>
                <c:pt idx="7">
                  <c:v>Education and teaching</c:v>
                </c:pt>
                <c:pt idx="8">
                  <c:v>Humanities and Arts</c:v>
                </c:pt>
                <c:pt idx="9">
                  <c:v>MASTER TOTAL</c:v>
                </c:pt>
              </c:strCache>
            </c:strRef>
          </c:cat>
          <c:val>
            <c:numRef>
              <c:f>'Ark1'!$E$2:$E$11</c:f>
              <c:numCache>
                <c:formatCode>General</c:formatCode>
                <c:ptCount val="10"/>
                <c:pt idx="0">
                  <c:v>36.200000000000003</c:v>
                </c:pt>
                <c:pt idx="1">
                  <c:v>63</c:v>
                </c:pt>
                <c:pt idx="2">
                  <c:v>54.9</c:v>
                </c:pt>
                <c:pt idx="3">
                  <c:v>65.5</c:v>
                </c:pt>
                <c:pt idx="4">
                  <c:v>60.6</c:v>
                </c:pt>
                <c:pt idx="5">
                  <c:v>53</c:v>
                </c:pt>
                <c:pt idx="6">
                  <c:v>51.5</c:v>
                </c:pt>
                <c:pt idx="7">
                  <c:v>52.7</c:v>
                </c:pt>
                <c:pt idx="8">
                  <c:v>36.300000000000011</c:v>
                </c:pt>
                <c:pt idx="9">
                  <c:v>54.8</c:v>
                </c:pt>
              </c:numCache>
            </c:numRef>
          </c:val>
        </c:ser>
        <c:ser>
          <c:idx val="4"/>
          <c:order val="4"/>
          <c:tx>
            <c:strRef>
              <c:f>'Ark1'!$F$1</c:f>
              <c:strCache>
                <c:ptCount val="1"/>
                <c:pt idx="0">
                  <c:v>HE, Higher level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</c:spPr>
          <c:cat>
            <c:strRef>
              <c:f>'Ark1'!$A$2:$A$11</c:f>
              <c:strCache>
                <c:ptCount val="10"/>
                <c:pt idx="0">
                  <c:v>Sports</c:v>
                </c:pt>
                <c:pt idx="1">
                  <c:v>Agriculture and Fishery</c:v>
                </c:pt>
                <c:pt idx="2">
                  <c:v>Health and social work</c:v>
                </c:pt>
                <c:pt idx="3">
                  <c:v>Technology and science</c:v>
                </c:pt>
                <c:pt idx="4">
                  <c:v>Business and administration</c:v>
                </c:pt>
                <c:pt idx="5">
                  <c:v>Law</c:v>
                </c:pt>
                <c:pt idx="6">
                  <c:v>Social Science</c:v>
                </c:pt>
                <c:pt idx="7">
                  <c:v>Education and teaching</c:v>
                </c:pt>
                <c:pt idx="8">
                  <c:v>Humanities and Arts</c:v>
                </c:pt>
                <c:pt idx="9">
                  <c:v>MASTER TOTAL</c:v>
                </c:pt>
              </c:strCache>
            </c:strRef>
          </c:cat>
          <c:val>
            <c:numRef>
              <c:f>'Ark1'!$F$2:$F$11</c:f>
              <c:numCache>
                <c:formatCode>General</c:formatCode>
                <c:ptCount val="10"/>
                <c:pt idx="0">
                  <c:v>2.1</c:v>
                </c:pt>
                <c:pt idx="1">
                  <c:v>0</c:v>
                </c:pt>
                <c:pt idx="2">
                  <c:v>3.6</c:v>
                </c:pt>
                <c:pt idx="3">
                  <c:v>3.4</c:v>
                </c:pt>
                <c:pt idx="4">
                  <c:v>3.4</c:v>
                </c:pt>
                <c:pt idx="5">
                  <c:v>3.7</c:v>
                </c:pt>
                <c:pt idx="6">
                  <c:v>2.2999999999999998</c:v>
                </c:pt>
                <c:pt idx="7">
                  <c:v>3.9</c:v>
                </c:pt>
                <c:pt idx="8">
                  <c:v>1.9000000000000001</c:v>
                </c:pt>
                <c:pt idx="9">
                  <c:v>3.1</c:v>
                </c:pt>
              </c:numCache>
            </c:numRef>
          </c:val>
        </c:ser>
        <c:dLbls/>
        <c:overlap val="100"/>
        <c:axId val="97272960"/>
        <c:axId val="97274496"/>
      </c:barChart>
      <c:catAx>
        <c:axId val="97272960"/>
        <c:scaling>
          <c:orientation val="minMax"/>
        </c:scaling>
        <c:axPos val="l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97274496"/>
        <c:crosses val="autoZero"/>
        <c:auto val="1"/>
        <c:lblAlgn val="ctr"/>
        <c:lblOffset val="100"/>
      </c:catAx>
      <c:valAx>
        <c:axId val="97274496"/>
        <c:scaling>
          <c:orientation val="minMax"/>
          <c:max val="1"/>
        </c:scaling>
        <c:axPos val="b"/>
        <c:majorGridlines/>
        <c:numFmt formatCode="0%" sourceLinked="1"/>
        <c:tickLblPos val="nextTo"/>
        <c:txPr>
          <a:bodyPr/>
          <a:lstStyle/>
          <a:p>
            <a:pPr>
              <a:defRPr sz="1000"/>
            </a:pPr>
            <a:endParaRPr lang="en-US"/>
          </a:p>
        </c:txPr>
        <c:crossAx val="97272960"/>
        <c:crosses val="autoZero"/>
        <c:crossBetween val="between"/>
        <c:majorUnit val="0.1"/>
      </c:valAx>
    </c:plotArea>
    <c:legend>
      <c:legendPos val="r"/>
      <c:layout>
        <c:manualLayout>
          <c:xMode val="edge"/>
          <c:yMode val="edge"/>
          <c:x val="0.76837707427670809"/>
          <c:y val="0"/>
          <c:w val="0.22177879118678664"/>
          <c:h val="0.96552490597028739"/>
        </c:manualLayout>
      </c:layout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</c:chart>
  <c:txPr>
    <a:bodyPr/>
    <a:lstStyle/>
    <a:p>
      <a:pPr>
        <a:defRPr sz="1800"/>
      </a:pPr>
      <a:endParaRPr lang="en-US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SG"/>
  <c:style val="10"/>
  <c:chart>
    <c:plotArea>
      <c:layout>
        <c:manualLayout>
          <c:layoutTarget val="inner"/>
          <c:xMode val="edge"/>
          <c:yMode val="edge"/>
          <c:x val="0.23794939701446269"/>
          <c:y val="2.6266233285601329E-3"/>
          <c:w val="0.59718408660771383"/>
          <c:h val="0.93521025249212164"/>
        </c:manualLayout>
      </c:layout>
      <c:barChart>
        <c:barDir val="bar"/>
        <c:grouping val="stacked"/>
        <c:ser>
          <c:idx val="0"/>
          <c:order val="0"/>
          <c:tx>
            <c:strRef>
              <c:f>'Ark1'!$B$1</c:f>
              <c:strCache>
                <c:ptCount val="1"/>
                <c:pt idx="0">
                  <c:v>Unemployed</c:v>
                </c:pt>
              </c:strCache>
            </c:strRef>
          </c:tx>
          <c:spPr>
            <a:solidFill>
              <a:schemeClr val="accent2"/>
            </a:solidFill>
          </c:spPr>
          <c:cat>
            <c:strRef>
              <c:f>'Ark1'!$A$2:$A$11</c:f>
              <c:strCache>
                <c:ptCount val="10"/>
                <c:pt idx="0">
                  <c:v>Sports</c:v>
                </c:pt>
                <c:pt idx="1">
                  <c:v>Agriculture and firshery</c:v>
                </c:pt>
                <c:pt idx="2">
                  <c:v>Health and social work</c:v>
                </c:pt>
                <c:pt idx="3">
                  <c:v>Science and technology</c:v>
                </c:pt>
                <c:pt idx="4">
                  <c:v>Business and administration</c:v>
                </c:pt>
                <c:pt idx="5">
                  <c:v>Law</c:v>
                </c:pt>
                <c:pt idx="6">
                  <c:v>Social sciences</c:v>
                </c:pt>
                <c:pt idx="7">
                  <c:v>Education and teaching</c:v>
                </c:pt>
                <c:pt idx="8">
                  <c:v>Humanities and arts</c:v>
                </c:pt>
                <c:pt idx="9">
                  <c:v>ALL MASTERS</c:v>
                </c:pt>
              </c:strCache>
            </c:strRef>
          </c:cat>
          <c:val>
            <c:numRef>
              <c:f>'Ark1'!$B$2:$B$11</c:f>
              <c:numCache>
                <c:formatCode>General</c:formatCode>
                <c:ptCount val="10"/>
                <c:pt idx="0">
                  <c:v>4.0999999999999996</c:v>
                </c:pt>
                <c:pt idx="1">
                  <c:v>6.3</c:v>
                </c:pt>
                <c:pt idx="2">
                  <c:v>4.0999999999999996</c:v>
                </c:pt>
                <c:pt idx="3">
                  <c:v>7.2</c:v>
                </c:pt>
                <c:pt idx="4">
                  <c:v>4.3</c:v>
                </c:pt>
                <c:pt idx="5">
                  <c:v>7.7</c:v>
                </c:pt>
                <c:pt idx="6">
                  <c:v>6.9</c:v>
                </c:pt>
                <c:pt idx="7">
                  <c:v>2</c:v>
                </c:pt>
                <c:pt idx="8">
                  <c:v>7.1</c:v>
                </c:pt>
                <c:pt idx="9">
                  <c:v>5.9</c:v>
                </c:pt>
              </c:numCache>
            </c:numRef>
          </c:val>
        </c:ser>
        <c:ser>
          <c:idx val="1"/>
          <c:order val="1"/>
          <c:tx>
            <c:strRef>
              <c:f>'Ark1'!$C$1</c:f>
              <c:strCache>
                <c:ptCount val="1"/>
                <c:pt idx="0">
                  <c:v>Under-employed</c:v>
                </c:pt>
              </c:strCache>
            </c:strRef>
          </c:tx>
          <c:spPr>
            <a:solidFill>
              <a:schemeClr val="accent4">
                <a:lumMod val="40000"/>
                <a:lumOff val="60000"/>
              </a:schemeClr>
            </a:solidFill>
          </c:spPr>
          <c:cat>
            <c:strRef>
              <c:f>'Ark1'!$A$2:$A$11</c:f>
              <c:strCache>
                <c:ptCount val="10"/>
                <c:pt idx="0">
                  <c:v>Sports</c:v>
                </c:pt>
                <c:pt idx="1">
                  <c:v>Agriculture and firshery</c:v>
                </c:pt>
                <c:pt idx="2">
                  <c:v>Health and social work</c:v>
                </c:pt>
                <c:pt idx="3">
                  <c:v>Science and technology</c:v>
                </c:pt>
                <c:pt idx="4">
                  <c:v>Business and administration</c:v>
                </c:pt>
                <c:pt idx="5">
                  <c:v>Law</c:v>
                </c:pt>
                <c:pt idx="6">
                  <c:v>Social sciences</c:v>
                </c:pt>
                <c:pt idx="7">
                  <c:v>Education and teaching</c:v>
                </c:pt>
                <c:pt idx="8">
                  <c:v>Humanities and arts</c:v>
                </c:pt>
                <c:pt idx="9">
                  <c:v>ALL MASTERS</c:v>
                </c:pt>
              </c:strCache>
            </c:strRef>
          </c:cat>
          <c:val>
            <c:numRef>
              <c:f>'Ark1'!$C$2:$C$11</c:f>
              <c:numCache>
                <c:formatCode>General</c:formatCode>
                <c:ptCount val="10"/>
                <c:pt idx="0">
                  <c:v>14.3</c:v>
                </c:pt>
                <c:pt idx="1">
                  <c:v>3.1</c:v>
                </c:pt>
                <c:pt idx="2">
                  <c:v>6</c:v>
                </c:pt>
                <c:pt idx="3">
                  <c:v>1.1000000000000001</c:v>
                </c:pt>
                <c:pt idx="4">
                  <c:v>0.70000000000000007</c:v>
                </c:pt>
                <c:pt idx="5">
                  <c:v>2.2000000000000002</c:v>
                </c:pt>
                <c:pt idx="6">
                  <c:v>4.4000000000000004</c:v>
                </c:pt>
                <c:pt idx="7">
                  <c:v>6.4</c:v>
                </c:pt>
                <c:pt idx="8">
                  <c:v>12.5</c:v>
                </c:pt>
                <c:pt idx="9">
                  <c:v>4.5</c:v>
                </c:pt>
              </c:numCache>
            </c:numRef>
          </c:val>
        </c:ser>
        <c:ser>
          <c:idx val="2"/>
          <c:order val="2"/>
          <c:tx>
            <c:strRef>
              <c:f>'Ark1'!$D$1</c:f>
              <c:strCache>
                <c:ptCount val="1"/>
                <c:pt idx="0">
                  <c:v>Irrelevant work, difficulties</c:v>
                </c:pt>
              </c:strCache>
            </c:strRef>
          </c:tx>
          <c:spPr>
            <a:solidFill>
              <a:schemeClr val="accent1"/>
            </a:solidFill>
          </c:spPr>
          <c:cat>
            <c:strRef>
              <c:f>'Ark1'!$A$2:$A$11</c:f>
              <c:strCache>
                <c:ptCount val="10"/>
                <c:pt idx="0">
                  <c:v>Sports</c:v>
                </c:pt>
                <c:pt idx="1">
                  <c:v>Agriculture and firshery</c:v>
                </c:pt>
                <c:pt idx="2">
                  <c:v>Health and social work</c:v>
                </c:pt>
                <c:pt idx="3">
                  <c:v>Science and technology</c:v>
                </c:pt>
                <c:pt idx="4">
                  <c:v>Business and administration</c:v>
                </c:pt>
                <c:pt idx="5">
                  <c:v>Law</c:v>
                </c:pt>
                <c:pt idx="6">
                  <c:v>Social sciences</c:v>
                </c:pt>
                <c:pt idx="7">
                  <c:v>Education and teaching</c:v>
                </c:pt>
                <c:pt idx="8">
                  <c:v>Humanities and arts</c:v>
                </c:pt>
                <c:pt idx="9">
                  <c:v>ALL MASTERS</c:v>
                </c:pt>
              </c:strCache>
            </c:strRef>
          </c:cat>
          <c:val>
            <c:numRef>
              <c:f>'Ark1'!$D$2:$D$11</c:f>
              <c:numCache>
                <c:formatCode>General</c:formatCode>
                <c:ptCount val="10"/>
                <c:pt idx="0">
                  <c:v>4.0999999999999996</c:v>
                </c:pt>
                <c:pt idx="1">
                  <c:v>12.5</c:v>
                </c:pt>
                <c:pt idx="2">
                  <c:v>3.6</c:v>
                </c:pt>
                <c:pt idx="3">
                  <c:v>3</c:v>
                </c:pt>
                <c:pt idx="4">
                  <c:v>2</c:v>
                </c:pt>
                <c:pt idx="5">
                  <c:v>10.4</c:v>
                </c:pt>
                <c:pt idx="6">
                  <c:v>7.7</c:v>
                </c:pt>
                <c:pt idx="7">
                  <c:v>2</c:v>
                </c:pt>
                <c:pt idx="8">
                  <c:v>8.6</c:v>
                </c:pt>
                <c:pt idx="9">
                  <c:v>4.9000000000000004</c:v>
                </c:pt>
              </c:numCache>
            </c:numRef>
          </c:val>
        </c:ser>
        <c:ser>
          <c:idx val="3"/>
          <c:order val="3"/>
          <c:tx>
            <c:strRef>
              <c:f>'Ark1'!$E$1</c:f>
              <c:strCache>
                <c:ptCount val="1"/>
                <c:pt idx="0">
                  <c:v>Irrelevant work other reasons</c:v>
                </c:pt>
              </c:strCache>
            </c:strRef>
          </c:tx>
          <c:spPr>
            <a:solidFill>
              <a:schemeClr val="tx1"/>
            </a:solidFill>
          </c:spPr>
          <c:cat>
            <c:strRef>
              <c:f>'Ark1'!$A$2:$A$11</c:f>
              <c:strCache>
                <c:ptCount val="10"/>
                <c:pt idx="0">
                  <c:v>Sports</c:v>
                </c:pt>
                <c:pt idx="1">
                  <c:v>Agriculture and firshery</c:v>
                </c:pt>
                <c:pt idx="2">
                  <c:v>Health and social work</c:v>
                </c:pt>
                <c:pt idx="3">
                  <c:v>Science and technology</c:v>
                </c:pt>
                <c:pt idx="4">
                  <c:v>Business and administration</c:v>
                </c:pt>
                <c:pt idx="5">
                  <c:v>Law</c:v>
                </c:pt>
                <c:pt idx="6">
                  <c:v>Social sciences</c:v>
                </c:pt>
                <c:pt idx="7">
                  <c:v>Education and teaching</c:v>
                </c:pt>
                <c:pt idx="8">
                  <c:v>Humanities and arts</c:v>
                </c:pt>
                <c:pt idx="9">
                  <c:v>ALL MASTERS</c:v>
                </c:pt>
              </c:strCache>
            </c:strRef>
          </c:cat>
          <c:val>
            <c:numRef>
              <c:f>'Ark1'!$E$2:$E$11</c:f>
              <c:numCache>
                <c:formatCode>General</c:formatCode>
                <c:ptCount val="10"/>
                <c:pt idx="0">
                  <c:v>2</c:v>
                </c:pt>
                <c:pt idx="1">
                  <c:v>0</c:v>
                </c:pt>
                <c:pt idx="2">
                  <c:v>0.30000000000000004</c:v>
                </c:pt>
                <c:pt idx="3">
                  <c:v>1.8</c:v>
                </c:pt>
                <c:pt idx="4">
                  <c:v>0.5</c:v>
                </c:pt>
                <c:pt idx="5">
                  <c:v>1.1000000000000001</c:v>
                </c:pt>
                <c:pt idx="6">
                  <c:v>2.4</c:v>
                </c:pt>
                <c:pt idx="7">
                  <c:v>1.3</c:v>
                </c:pt>
                <c:pt idx="8">
                  <c:v>3.4</c:v>
                </c:pt>
                <c:pt idx="9">
                  <c:v>1.6</c:v>
                </c:pt>
              </c:numCache>
            </c:numRef>
          </c:val>
        </c:ser>
        <c:dLbls/>
        <c:overlap val="100"/>
        <c:axId val="82708352"/>
        <c:axId val="82709888"/>
      </c:barChart>
      <c:catAx>
        <c:axId val="82708352"/>
        <c:scaling>
          <c:orientation val="minMax"/>
        </c:scaling>
        <c:axPos val="l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82709888"/>
        <c:crosses val="autoZero"/>
        <c:auto val="1"/>
        <c:lblAlgn val="ctr"/>
        <c:lblOffset val="100"/>
      </c:catAx>
      <c:valAx>
        <c:axId val="82709888"/>
        <c:scaling>
          <c:orientation val="minMax"/>
          <c:max val="35"/>
        </c:scaling>
        <c:axPos val="b"/>
        <c:majorGridlines/>
        <c:numFmt formatCode="General" sourceLinked="1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82708352"/>
        <c:crosses val="autoZero"/>
        <c:crossBetween val="between"/>
        <c:majorUnit val="5"/>
      </c:valAx>
    </c:plotArea>
    <c:legend>
      <c:legendPos val="r"/>
      <c:layout>
        <c:manualLayout>
          <c:xMode val="edge"/>
          <c:yMode val="edge"/>
          <c:x val="0.81755666513794045"/>
          <c:y val="4.363911061579602E-2"/>
          <c:w val="0.18244332313335127"/>
          <c:h val="0.90561412013310771"/>
        </c:manualLayout>
      </c:layout>
      <c:txPr>
        <a:bodyPr/>
        <a:lstStyle/>
        <a:p>
          <a:pPr>
            <a:defRPr sz="1500"/>
          </a:pPr>
          <a:endParaRPr lang="en-US"/>
        </a:p>
      </c:txPr>
    </c:legend>
    <c:plotVisOnly val="1"/>
    <c:dispBlanksAs val="gap"/>
  </c:chart>
  <c:txPr>
    <a:bodyPr/>
    <a:lstStyle/>
    <a:p>
      <a:pPr>
        <a:defRPr sz="1800"/>
      </a:pPr>
      <a:endParaRPr lang="en-US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SG"/>
  <c:chart>
    <c:plotArea>
      <c:layout>
        <c:manualLayout>
          <c:layoutTarget val="inner"/>
          <c:xMode val="edge"/>
          <c:yMode val="edge"/>
          <c:x val="6.8919922745505874E-2"/>
          <c:y val="4.2244932183493317E-2"/>
          <c:w val="0.68158035823864926"/>
          <c:h val="0.85260352327228484"/>
        </c:manualLayout>
      </c:layout>
      <c:lineChart>
        <c:grouping val="standard"/>
        <c:ser>
          <c:idx val="0"/>
          <c:order val="0"/>
          <c:tx>
            <c:strRef>
              <c:f>'Ark1'!$B$1</c:f>
              <c:strCache>
                <c:ptCount val="1"/>
                <c:pt idx="0">
                  <c:v>All</c:v>
                </c:pt>
              </c:strCache>
            </c:strRef>
          </c:tx>
          <c:spPr>
            <a:ln w="50800">
              <a:solidFill>
                <a:schemeClr val="tx1"/>
              </a:solidFill>
            </a:ln>
          </c:spPr>
          <c:marker>
            <c:symbol val="none"/>
          </c:marker>
          <c:cat>
            <c:numRef>
              <c:f>'Ark1'!$A$2:$A$7</c:f>
              <c:numCache>
                <c:formatCode>General</c:formatCode>
                <c:ptCount val="6"/>
                <c:pt idx="0">
                  <c:v>2001</c:v>
                </c:pt>
                <c:pt idx="1">
                  <c:v>2003</c:v>
                </c:pt>
                <c:pt idx="2">
                  <c:v>2005</c:v>
                </c:pt>
                <c:pt idx="3">
                  <c:v>2007</c:v>
                </c:pt>
                <c:pt idx="4">
                  <c:v>2009</c:v>
                </c:pt>
                <c:pt idx="5">
                  <c:v>2011</c:v>
                </c:pt>
              </c:numCache>
            </c:numRef>
          </c:cat>
          <c:val>
            <c:numRef>
              <c:f>'Ark1'!$B$2:$B$7</c:f>
              <c:numCache>
                <c:formatCode>General</c:formatCode>
                <c:ptCount val="6"/>
                <c:pt idx="0">
                  <c:v>18</c:v>
                </c:pt>
                <c:pt idx="1">
                  <c:v>28.3</c:v>
                </c:pt>
                <c:pt idx="2">
                  <c:v>25.3</c:v>
                </c:pt>
                <c:pt idx="3">
                  <c:v>14.5</c:v>
                </c:pt>
                <c:pt idx="4">
                  <c:v>17</c:v>
                </c:pt>
                <c:pt idx="5">
                  <c:v>16.899999999999999</c:v>
                </c:pt>
              </c:numCache>
            </c:numRef>
          </c:val>
        </c:ser>
        <c:ser>
          <c:idx val="1"/>
          <c:order val="1"/>
          <c:tx>
            <c:strRef>
              <c:f>'Ark1'!$C$1</c:f>
              <c:strCache>
                <c:ptCount val="1"/>
                <c:pt idx="0">
                  <c:v>Humanities and arts</c:v>
                </c:pt>
              </c:strCache>
            </c:strRef>
          </c:tx>
          <c:spPr>
            <a:ln w="50800"/>
          </c:spPr>
          <c:marker>
            <c:symbol val="none"/>
          </c:marker>
          <c:cat>
            <c:numRef>
              <c:f>'Ark1'!$A$2:$A$7</c:f>
              <c:numCache>
                <c:formatCode>General</c:formatCode>
                <c:ptCount val="6"/>
                <c:pt idx="0">
                  <c:v>2001</c:v>
                </c:pt>
                <c:pt idx="1">
                  <c:v>2003</c:v>
                </c:pt>
                <c:pt idx="2">
                  <c:v>2005</c:v>
                </c:pt>
                <c:pt idx="3">
                  <c:v>2007</c:v>
                </c:pt>
                <c:pt idx="4">
                  <c:v>2009</c:v>
                </c:pt>
                <c:pt idx="5">
                  <c:v>2011</c:v>
                </c:pt>
              </c:numCache>
            </c:numRef>
          </c:cat>
          <c:val>
            <c:numRef>
              <c:f>'Ark1'!$C$2:$C$7</c:f>
              <c:numCache>
                <c:formatCode>General</c:formatCode>
                <c:ptCount val="6"/>
                <c:pt idx="0">
                  <c:v>28.9</c:v>
                </c:pt>
                <c:pt idx="1">
                  <c:v>33.6</c:v>
                </c:pt>
                <c:pt idx="2">
                  <c:v>40.9</c:v>
                </c:pt>
                <c:pt idx="3">
                  <c:v>29.9</c:v>
                </c:pt>
                <c:pt idx="4">
                  <c:v>27.7</c:v>
                </c:pt>
                <c:pt idx="5">
                  <c:v>31.6</c:v>
                </c:pt>
              </c:numCache>
            </c:numRef>
          </c:val>
        </c:ser>
        <c:ser>
          <c:idx val="2"/>
          <c:order val="2"/>
          <c:tx>
            <c:strRef>
              <c:f>'Ark1'!$D$1</c:f>
              <c:strCache>
                <c:ptCount val="1"/>
                <c:pt idx="0">
                  <c:v>Social sciences</c:v>
                </c:pt>
              </c:strCache>
            </c:strRef>
          </c:tx>
          <c:spPr>
            <a:ln w="50800">
              <a:solidFill>
                <a:srgbClr val="92D050"/>
              </a:solidFill>
            </a:ln>
          </c:spPr>
          <c:marker>
            <c:symbol val="none"/>
          </c:marker>
          <c:cat>
            <c:numRef>
              <c:f>'Ark1'!$A$2:$A$7</c:f>
              <c:numCache>
                <c:formatCode>General</c:formatCode>
                <c:ptCount val="6"/>
                <c:pt idx="0">
                  <c:v>2001</c:v>
                </c:pt>
                <c:pt idx="1">
                  <c:v>2003</c:v>
                </c:pt>
                <c:pt idx="2">
                  <c:v>2005</c:v>
                </c:pt>
                <c:pt idx="3">
                  <c:v>2007</c:v>
                </c:pt>
                <c:pt idx="4">
                  <c:v>2009</c:v>
                </c:pt>
                <c:pt idx="5">
                  <c:v>2011</c:v>
                </c:pt>
              </c:numCache>
            </c:numRef>
          </c:cat>
          <c:val>
            <c:numRef>
              <c:f>'Ark1'!$D$2:$D$7</c:f>
              <c:numCache>
                <c:formatCode>General</c:formatCode>
                <c:ptCount val="6"/>
                <c:pt idx="0">
                  <c:v>20.9</c:v>
                </c:pt>
                <c:pt idx="1">
                  <c:v>30.9</c:v>
                </c:pt>
                <c:pt idx="2">
                  <c:v>30.1</c:v>
                </c:pt>
                <c:pt idx="3">
                  <c:v>14.9</c:v>
                </c:pt>
                <c:pt idx="4">
                  <c:v>23.3</c:v>
                </c:pt>
                <c:pt idx="5">
                  <c:v>21.4</c:v>
                </c:pt>
              </c:numCache>
            </c:numRef>
          </c:val>
        </c:ser>
        <c:ser>
          <c:idx val="3"/>
          <c:order val="3"/>
          <c:tx>
            <c:strRef>
              <c:f>'Ark1'!$E$1</c:f>
              <c:strCache>
                <c:ptCount val="1"/>
                <c:pt idx="0">
                  <c:v>Law</c:v>
                </c:pt>
              </c:strCache>
            </c:strRef>
          </c:tx>
          <c:spPr>
            <a:ln w="50800">
              <a:solidFill>
                <a:srgbClr val="7030A0"/>
              </a:solidFill>
            </a:ln>
          </c:spPr>
          <c:marker>
            <c:symbol val="none"/>
          </c:marker>
          <c:cat>
            <c:numRef>
              <c:f>'Ark1'!$A$2:$A$7</c:f>
              <c:numCache>
                <c:formatCode>General</c:formatCode>
                <c:ptCount val="6"/>
                <c:pt idx="0">
                  <c:v>2001</c:v>
                </c:pt>
                <c:pt idx="1">
                  <c:v>2003</c:v>
                </c:pt>
                <c:pt idx="2">
                  <c:v>2005</c:v>
                </c:pt>
                <c:pt idx="3">
                  <c:v>2007</c:v>
                </c:pt>
                <c:pt idx="4">
                  <c:v>2009</c:v>
                </c:pt>
                <c:pt idx="5">
                  <c:v>2011</c:v>
                </c:pt>
              </c:numCache>
            </c:numRef>
          </c:cat>
          <c:val>
            <c:numRef>
              <c:f>'Ark1'!$E$2:$E$7</c:f>
              <c:numCache>
                <c:formatCode>General</c:formatCode>
                <c:ptCount val="6"/>
                <c:pt idx="0">
                  <c:v>13.1</c:v>
                </c:pt>
                <c:pt idx="1">
                  <c:v>20.6</c:v>
                </c:pt>
                <c:pt idx="2">
                  <c:v>19.8</c:v>
                </c:pt>
                <c:pt idx="3">
                  <c:v>6.2</c:v>
                </c:pt>
                <c:pt idx="4">
                  <c:v>16</c:v>
                </c:pt>
                <c:pt idx="5">
                  <c:v>21.4</c:v>
                </c:pt>
              </c:numCache>
            </c:numRef>
          </c:val>
        </c:ser>
        <c:ser>
          <c:idx val="4"/>
          <c:order val="4"/>
          <c:tx>
            <c:strRef>
              <c:f>'Ark1'!$F$1</c:f>
              <c:strCache>
                <c:ptCount val="1"/>
                <c:pt idx="0">
                  <c:v>Science and technology</c:v>
                </c:pt>
              </c:strCache>
            </c:strRef>
          </c:tx>
          <c:spPr>
            <a:ln w="50800">
              <a:solidFill>
                <a:srgbClr val="FFC000"/>
              </a:solidFill>
            </a:ln>
          </c:spPr>
          <c:marker>
            <c:symbol val="none"/>
          </c:marker>
          <c:cat>
            <c:numRef>
              <c:f>'Ark1'!$A$2:$A$7</c:f>
              <c:numCache>
                <c:formatCode>General</c:formatCode>
                <c:ptCount val="6"/>
                <c:pt idx="0">
                  <c:v>2001</c:v>
                </c:pt>
                <c:pt idx="1">
                  <c:v>2003</c:v>
                </c:pt>
                <c:pt idx="2">
                  <c:v>2005</c:v>
                </c:pt>
                <c:pt idx="3">
                  <c:v>2007</c:v>
                </c:pt>
                <c:pt idx="4">
                  <c:v>2009</c:v>
                </c:pt>
                <c:pt idx="5">
                  <c:v>2011</c:v>
                </c:pt>
              </c:numCache>
            </c:numRef>
          </c:cat>
          <c:val>
            <c:numRef>
              <c:f>'Ark1'!$F$2:$F$7</c:f>
              <c:numCache>
                <c:formatCode>General</c:formatCode>
                <c:ptCount val="6"/>
                <c:pt idx="0">
                  <c:v>16.3</c:v>
                </c:pt>
                <c:pt idx="1">
                  <c:v>32.800000000000011</c:v>
                </c:pt>
                <c:pt idx="2">
                  <c:v>22.6</c:v>
                </c:pt>
                <c:pt idx="3">
                  <c:v>9.7000000000000011</c:v>
                </c:pt>
                <c:pt idx="4">
                  <c:v>16.100000000000001</c:v>
                </c:pt>
                <c:pt idx="5">
                  <c:v>13.1</c:v>
                </c:pt>
              </c:numCache>
            </c:numRef>
          </c:val>
        </c:ser>
        <c:dLbls/>
        <c:marker val="1"/>
        <c:axId val="73019776"/>
        <c:axId val="73021312"/>
      </c:lineChart>
      <c:catAx>
        <c:axId val="73019776"/>
        <c:scaling>
          <c:orientation val="minMax"/>
        </c:scaling>
        <c:axPos val="b"/>
        <c:numFmt formatCode="General" sourceLinked="1"/>
        <c:tickLblPos val="nextTo"/>
        <c:crossAx val="73021312"/>
        <c:crosses val="autoZero"/>
        <c:auto val="1"/>
        <c:lblAlgn val="ctr"/>
        <c:lblOffset val="100"/>
      </c:catAx>
      <c:valAx>
        <c:axId val="73021312"/>
        <c:scaling>
          <c:orientation val="minMax"/>
        </c:scaling>
        <c:axPos val="l"/>
        <c:majorGridlines/>
        <c:numFmt formatCode="General" sourceLinked="1"/>
        <c:tickLblPos val="nextTo"/>
        <c:crossAx val="7301977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6034441552066057"/>
          <c:y val="9.1597302054833449E-2"/>
          <c:w val="0.22981144994283426"/>
          <c:h val="0.82522327292556319"/>
        </c:manualLayout>
      </c:layout>
    </c:legend>
    <c:plotVisOnly val="1"/>
    <c:dispBlanksAs val="gap"/>
  </c:chart>
  <c:txPr>
    <a:bodyPr/>
    <a:lstStyle/>
    <a:p>
      <a:pPr>
        <a:defRPr sz="1800"/>
      </a:pPr>
      <a:endParaRPr lang="en-US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SG"/>
  <c:style val="3"/>
  <c:chart>
    <c:autoTitleDeleted val="1"/>
    <c:plotArea>
      <c:layout>
        <c:manualLayout>
          <c:layoutTarget val="inner"/>
          <c:xMode val="edge"/>
          <c:yMode val="edge"/>
          <c:x val="0.40048703920213424"/>
          <c:y val="4.2756192072934671E-2"/>
          <c:w val="0.56505035106870871"/>
          <c:h val="0.87046641282281767"/>
        </c:manualLayout>
      </c:layout>
      <c:barChart>
        <c:barDir val="bar"/>
        <c:grouping val="clustered"/>
        <c:ser>
          <c:idx val="0"/>
          <c:order val="0"/>
          <c:tx>
            <c:strRef>
              <c:f>'Ark1'!$B$2</c:f>
              <c:strCache>
                <c:ptCount val="1"/>
                <c:pt idx="0">
                  <c:v>Serie 1</c:v>
                </c:pt>
              </c:strCache>
            </c:strRef>
          </c:tx>
          <c:dPt>
            <c:idx val="0"/>
          </c:dPt>
          <c:dPt>
            <c:idx val="1"/>
          </c:dPt>
          <c:dPt>
            <c:idx val="11"/>
          </c:dPt>
          <c:dPt>
            <c:idx val="12"/>
          </c:dPt>
          <c:dLbls>
            <c:showVal val="1"/>
          </c:dLbls>
          <c:cat>
            <c:strRef>
              <c:f>'Ark1'!$A$3:$A$12</c:f>
              <c:strCache>
                <c:ptCount val="10"/>
                <c:pt idx="0">
                  <c:v>Sports</c:v>
                </c:pt>
                <c:pt idx="1">
                  <c:v>Agriculture and Fishery</c:v>
                </c:pt>
                <c:pt idx="2">
                  <c:v>Health and social work</c:v>
                </c:pt>
                <c:pt idx="3">
                  <c:v>Science and Technology</c:v>
                </c:pt>
                <c:pt idx="4">
                  <c:v>Business and Administration</c:v>
                </c:pt>
                <c:pt idx="5">
                  <c:v>Law</c:v>
                </c:pt>
                <c:pt idx="6">
                  <c:v>Social Sciences</c:v>
                </c:pt>
                <c:pt idx="7">
                  <c:v>Teaching and Education</c:v>
                </c:pt>
                <c:pt idx="8">
                  <c:v>Humanities and Arts</c:v>
                </c:pt>
                <c:pt idx="9">
                  <c:v>MASTER TOTAL</c:v>
                </c:pt>
              </c:strCache>
            </c:strRef>
          </c:cat>
          <c:val>
            <c:numRef>
              <c:f>'Ark1'!$B$3:$B$12</c:f>
              <c:numCache>
                <c:formatCode>General</c:formatCode>
                <c:ptCount val="10"/>
                <c:pt idx="0">
                  <c:v>3.92</c:v>
                </c:pt>
                <c:pt idx="1">
                  <c:v>3.9099999999999997</c:v>
                </c:pt>
                <c:pt idx="2">
                  <c:v>4.13</c:v>
                </c:pt>
                <c:pt idx="3">
                  <c:v>4.01</c:v>
                </c:pt>
                <c:pt idx="4">
                  <c:v>4.2300000000000004</c:v>
                </c:pt>
                <c:pt idx="5">
                  <c:v>4.41</c:v>
                </c:pt>
                <c:pt idx="6">
                  <c:v>3.77</c:v>
                </c:pt>
                <c:pt idx="7">
                  <c:v>3.8499999999999996</c:v>
                </c:pt>
                <c:pt idx="8">
                  <c:v>3.51</c:v>
                </c:pt>
                <c:pt idx="9">
                  <c:v>3.96</c:v>
                </c:pt>
              </c:numCache>
            </c:numRef>
          </c:val>
        </c:ser>
        <c:dLbls/>
        <c:axId val="114143232"/>
        <c:axId val="114144768"/>
      </c:barChart>
      <c:catAx>
        <c:axId val="114143232"/>
        <c:scaling>
          <c:orientation val="minMax"/>
        </c:scaling>
        <c:axPos val="l"/>
        <c:tickLblPos val="nextTo"/>
        <c:crossAx val="114144768"/>
        <c:crosses val="autoZero"/>
        <c:auto val="1"/>
        <c:lblAlgn val="ctr"/>
        <c:lblOffset val="100"/>
      </c:catAx>
      <c:valAx>
        <c:axId val="114144768"/>
        <c:scaling>
          <c:orientation val="minMax"/>
          <c:min val="1"/>
        </c:scaling>
        <c:axPos val="b"/>
        <c:majorGridlines/>
        <c:numFmt formatCode="General" sourceLinked="1"/>
        <c:tickLblPos val="nextTo"/>
        <c:crossAx val="114143232"/>
        <c:crosses val="autoZero"/>
        <c:crossBetween val="between"/>
        <c:majorUnit val="1"/>
      </c:valAx>
    </c:plotArea>
    <c:plotVisOnly val="1"/>
    <c:dispBlanksAs val="gap"/>
  </c:chart>
  <c:txPr>
    <a:bodyPr/>
    <a:lstStyle/>
    <a:p>
      <a:pPr>
        <a:defRPr sz="1800"/>
      </a:pPr>
      <a:endParaRPr lang="en-US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SG"/>
  <c:style val="4"/>
  <c:chart>
    <c:plotArea>
      <c:layout>
        <c:manualLayout>
          <c:layoutTarget val="inner"/>
          <c:xMode val="edge"/>
          <c:yMode val="edge"/>
          <c:x val="8.0079192315890807E-2"/>
          <c:y val="3.2844722769496799E-2"/>
          <c:w val="0.7178877742825216"/>
          <c:h val="0.60386883410226733"/>
        </c:manualLayout>
      </c:layout>
      <c:barChart>
        <c:barDir val="col"/>
        <c:grouping val="stacked"/>
        <c:ser>
          <c:idx val="0"/>
          <c:order val="0"/>
          <c:tx>
            <c:strRef>
              <c:f>'Ark1'!$B$1</c:f>
              <c:strCache>
                <c:ptCount val="1"/>
                <c:pt idx="0">
                  <c:v>Relevant employment permanent position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</c:spPr>
          <c:cat>
            <c:strRef>
              <c:f>'Ark1'!$A$2:$A$8</c:f>
              <c:strCache>
                <c:ptCount val="7"/>
                <c:pt idx="0">
                  <c:v>MASTER, TOTAL</c:v>
                </c:pt>
                <c:pt idx="1">
                  <c:v>Humanities and Arts</c:v>
                </c:pt>
                <c:pt idx="2">
                  <c:v>Teaching and Education</c:v>
                </c:pt>
                <c:pt idx="3">
                  <c:v>Social sciences</c:v>
                </c:pt>
                <c:pt idx="4">
                  <c:v>Law</c:v>
                </c:pt>
                <c:pt idx="5">
                  <c:v>Business and administration</c:v>
                </c:pt>
                <c:pt idx="6">
                  <c:v>Science and technology</c:v>
                </c:pt>
              </c:strCache>
            </c:strRef>
          </c:cat>
          <c:val>
            <c:numRef>
              <c:f>'Ark1'!$B$2:$B$8</c:f>
              <c:numCache>
                <c:formatCode>General</c:formatCode>
                <c:ptCount val="7"/>
                <c:pt idx="0">
                  <c:v>48.9</c:v>
                </c:pt>
                <c:pt idx="1">
                  <c:v>26.6</c:v>
                </c:pt>
                <c:pt idx="2">
                  <c:v>44.4</c:v>
                </c:pt>
                <c:pt idx="3">
                  <c:v>33.9</c:v>
                </c:pt>
                <c:pt idx="4">
                  <c:v>37.5</c:v>
                </c:pt>
                <c:pt idx="5">
                  <c:v>71.7</c:v>
                </c:pt>
                <c:pt idx="6">
                  <c:v>64.400000000000006</c:v>
                </c:pt>
              </c:numCache>
            </c:numRef>
          </c:val>
        </c:ser>
        <c:ser>
          <c:idx val="1"/>
          <c:order val="1"/>
          <c:tx>
            <c:strRef>
              <c:f>'Ark1'!$C$1</c:f>
              <c:strCache>
                <c:ptCount val="1"/>
                <c:pt idx="0">
                  <c:v>Relevant job temporary position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</c:spPr>
          <c:cat>
            <c:strRef>
              <c:f>'Ark1'!$A$2:$A$8</c:f>
              <c:strCache>
                <c:ptCount val="7"/>
                <c:pt idx="0">
                  <c:v>MASTER, TOTAL</c:v>
                </c:pt>
                <c:pt idx="1">
                  <c:v>Humanities and Arts</c:v>
                </c:pt>
                <c:pt idx="2">
                  <c:v>Teaching and Education</c:v>
                </c:pt>
                <c:pt idx="3">
                  <c:v>Social sciences</c:v>
                </c:pt>
                <c:pt idx="4">
                  <c:v>Law</c:v>
                </c:pt>
                <c:pt idx="5">
                  <c:v>Business and administration</c:v>
                </c:pt>
                <c:pt idx="6">
                  <c:v>Science and technology</c:v>
                </c:pt>
              </c:strCache>
            </c:strRef>
          </c:cat>
          <c:val>
            <c:numRef>
              <c:f>'Ark1'!$C$2:$C$8</c:f>
              <c:numCache>
                <c:formatCode>General</c:formatCode>
                <c:ptCount val="7"/>
                <c:pt idx="0">
                  <c:v>18.899999999999999</c:v>
                </c:pt>
                <c:pt idx="1">
                  <c:v>16.899999999999999</c:v>
                </c:pt>
                <c:pt idx="2">
                  <c:v>24.3</c:v>
                </c:pt>
                <c:pt idx="3">
                  <c:v>29.3</c:v>
                </c:pt>
                <c:pt idx="4">
                  <c:v>27.1</c:v>
                </c:pt>
                <c:pt idx="5">
                  <c:v>12.1</c:v>
                </c:pt>
                <c:pt idx="6">
                  <c:v>11.9</c:v>
                </c:pt>
              </c:numCache>
            </c:numRef>
          </c:val>
        </c:ser>
        <c:dLbls/>
        <c:overlap val="100"/>
        <c:axId val="123107584"/>
        <c:axId val="123113472"/>
      </c:barChart>
      <c:catAx>
        <c:axId val="123107584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123113472"/>
        <c:crosses val="autoZero"/>
        <c:auto val="1"/>
        <c:lblAlgn val="ctr"/>
        <c:lblOffset val="100"/>
      </c:catAx>
      <c:valAx>
        <c:axId val="123113472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2310758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9632627750899487"/>
          <c:y val="0.15511350844008229"/>
          <c:w val="0.19382958795449995"/>
          <c:h val="0.684160696850593"/>
        </c:manualLayout>
      </c:layout>
    </c:legend>
    <c:plotVisOnly val="1"/>
    <c:dispBlanksAs val="gap"/>
  </c:chart>
  <c:txPr>
    <a:bodyPr/>
    <a:lstStyle/>
    <a:p>
      <a:pPr>
        <a:defRPr sz="1800"/>
      </a:pPr>
      <a:endParaRPr lang="en-US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71800" cy="497285"/>
          </a:xfrm>
          <a:prstGeom prst="rect">
            <a:avLst/>
          </a:prstGeom>
        </p:spPr>
        <p:txBody>
          <a:bodyPr vert="horz" lIns="92546" tIns="46273" rIns="92546" bIns="46273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7285"/>
          </a:xfrm>
          <a:prstGeom prst="rect">
            <a:avLst/>
          </a:prstGeom>
        </p:spPr>
        <p:txBody>
          <a:bodyPr vert="horz" lIns="92546" tIns="46273" rIns="92546" bIns="46273" rtlCol="0"/>
          <a:lstStyle>
            <a:lvl1pPr algn="r">
              <a:defRPr sz="1200"/>
            </a:lvl1pPr>
          </a:lstStyle>
          <a:p>
            <a:fld id="{F963EE75-972B-47FF-9CCA-B2922FD064A4}" type="datetimeFigureOut">
              <a:rPr lang="nb-NO" smtClean="0"/>
              <a:pPr/>
              <a:t>22.10.2012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2"/>
          </p:nvPr>
        </p:nvSpPr>
        <p:spPr>
          <a:xfrm>
            <a:off x="1" y="9446677"/>
            <a:ext cx="2971800" cy="497285"/>
          </a:xfrm>
          <a:prstGeom prst="rect">
            <a:avLst/>
          </a:prstGeom>
        </p:spPr>
        <p:txBody>
          <a:bodyPr vert="horz" lIns="92546" tIns="46273" rIns="92546" bIns="46273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3"/>
          </p:nvPr>
        </p:nvSpPr>
        <p:spPr>
          <a:xfrm>
            <a:off x="3884613" y="9446677"/>
            <a:ext cx="2971800" cy="497285"/>
          </a:xfrm>
          <a:prstGeom prst="rect">
            <a:avLst/>
          </a:prstGeom>
        </p:spPr>
        <p:txBody>
          <a:bodyPr vert="horz" lIns="92546" tIns="46273" rIns="92546" bIns="46273" rtlCol="0" anchor="b"/>
          <a:lstStyle>
            <a:lvl1pPr algn="r">
              <a:defRPr sz="1200"/>
            </a:lvl1pPr>
          </a:lstStyle>
          <a:p>
            <a:fld id="{27532756-E35E-4170-AC07-AD95EF2FED27}" type="slidenum">
              <a:rPr lang="nb-NO" smtClean="0"/>
              <a:pPr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xmlns="" val="14959528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71800" cy="497285"/>
          </a:xfrm>
          <a:prstGeom prst="rect">
            <a:avLst/>
          </a:prstGeom>
        </p:spPr>
        <p:txBody>
          <a:bodyPr vert="horz" lIns="92546" tIns="46273" rIns="92546" bIns="46273" rtlCol="0"/>
          <a:lstStyle>
            <a:lvl1pPr algn="l">
              <a:defRPr sz="1200"/>
            </a:lvl1pPr>
          </a:lstStyle>
          <a:p>
            <a:endParaRPr lang="nb-NO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285"/>
          </a:xfrm>
          <a:prstGeom prst="rect">
            <a:avLst/>
          </a:prstGeom>
        </p:spPr>
        <p:txBody>
          <a:bodyPr vert="horz" lIns="92546" tIns="46273" rIns="92546" bIns="46273" rtlCol="0"/>
          <a:lstStyle>
            <a:lvl1pPr algn="r">
              <a:defRPr sz="1200"/>
            </a:lvl1pPr>
          </a:lstStyle>
          <a:p>
            <a:fld id="{D5377741-EB19-41DC-9EF8-43459818C688}" type="datetimeFigureOut">
              <a:rPr lang="nb-NO" smtClean="0"/>
              <a:pPr/>
              <a:t>22.10.2012</a:t>
            </a:fld>
            <a:endParaRPr lang="nb-NO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41388" y="746125"/>
            <a:ext cx="4975225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546" tIns="46273" rIns="92546" bIns="46273" rtlCol="0" anchor="ctr"/>
          <a:lstStyle/>
          <a:p>
            <a:endParaRPr lang="nb-NO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1" y="4724203"/>
            <a:ext cx="5486400" cy="4475560"/>
          </a:xfrm>
          <a:prstGeom prst="rect">
            <a:avLst/>
          </a:prstGeom>
        </p:spPr>
        <p:txBody>
          <a:bodyPr vert="horz" lIns="92546" tIns="46273" rIns="92546" bIns="4627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46677"/>
            <a:ext cx="2971800" cy="497285"/>
          </a:xfrm>
          <a:prstGeom prst="rect">
            <a:avLst/>
          </a:prstGeom>
        </p:spPr>
        <p:txBody>
          <a:bodyPr vert="horz" lIns="92546" tIns="46273" rIns="92546" bIns="46273" rtlCol="0" anchor="b"/>
          <a:lstStyle>
            <a:lvl1pPr algn="l">
              <a:defRPr sz="1200"/>
            </a:lvl1pPr>
          </a:lstStyle>
          <a:p>
            <a:endParaRPr lang="nb-NO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446677"/>
            <a:ext cx="2971800" cy="497285"/>
          </a:xfrm>
          <a:prstGeom prst="rect">
            <a:avLst/>
          </a:prstGeom>
        </p:spPr>
        <p:txBody>
          <a:bodyPr vert="horz" lIns="92546" tIns="46273" rIns="92546" bIns="46273" rtlCol="0" anchor="b"/>
          <a:lstStyle>
            <a:lvl1pPr algn="r">
              <a:defRPr sz="1200"/>
            </a:lvl1pPr>
          </a:lstStyle>
          <a:p>
            <a:fld id="{5E60AA28-4800-47C6-87F2-23D2BE733822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xmlns="" val="291352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60AA28-4800-47C6-87F2-23D2BE733822}" type="slidenum">
              <a:rPr lang="nb-NO" smtClean="0"/>
              <a:pPr/>
              <a:t>8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xmlns="" val="33899793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sz="1400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60AA28-4800-47C6-87F2-23D2BE733822}" type="slidenum">
              <a:rPr lang="nb-NO" smtClean="0"/>
              <a:pPr/>
              <a:t>9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xmlns="" val="23160807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60AA28-4800-47C6-87F2-23D2BE733822}" type="slidenum">
              <a:rPr lang="nb-NO" smtClean="0"/>
              <a:pPr/>
              <a:t>10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xmlns="" val="27343850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 err="1" smtClean="0"/>
              <a:t>Narrow</a:t>
            </a:r>
            <a:r>
              <a:rPr lang="nb-NO" baseline="0" dirty="0" smtClean="0"/>
              <a:t> </a:t>
            </a:r>
            <a:r>
              <a:rPr lang="nb-NO" baseline="0" dirty="0" err="1" smtClean="0"/>
              <a:t>definition</a:t>
            </a:r>
            <a:r>
              <a:rPr lang="nb-NO" baseline="0" dirty="0" smtClean="0"/>
              <a:t> </a:t>
            </a:r>
            <a:r>
              <a:rPr lang="nb-NO" baseline="0" dirty="0" err="1" smtClean="0"/>
              <a:t>of</a:t>
            </a:r>
            <a:r>
              <a:rPr lang="nb-NO" baseline="0" dirty="0" smtClean="0"/>
              <a:t> skills mismatch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60AA28-4800-47C6-87F2-23D2BE733822}" type="slidenum">
              <a:rPr lang="nb-NO" smtClean="0"/>
              <a:pPr/>
              <a:t>12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xmlns="" val="36502507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60AA28-4800-47C6-87F2-23D2BE733822}" type="slidenum">
              <a:rPr lang="nb-NO" smtClean="0"/>
              <a:pPr/>
              <a:t>14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xmlns="" val="29679916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r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nifu_ppt_addpoint-4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55" y="566"/>
            <a:ext cx="9143245" cy="685743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 smtClean="0"/>
              <a:t>Klikk for å redigere tittelstil</a:t>
            </a:r>
            <a:endParaRPr lang="nb-NO" dirty="0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 smtClean="0"/>
              <a:t>01-02-03</a:t>
            </a:r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 smtClean="0"/>
              <a:t>Endres i topp-/bunntekst</a:t>
            </a:r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C25F22-D5A2-49CF-8FBE-5C3392B72C8D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 noProof="0" smtClean="0"/>
              <a:t>01-02-03</a:t>
            </a:r>
            <a:endParaRPr lang="en-US" noProof="0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noProof="0" smtClean="0"/>
              <a:t>Endres i topp-/bunntekst</a:t>
            </a:r>
            <a:endParaRPr lang="en-US" noProof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C25F22-D5A2-49CF-8FBE-5C3392B72C8D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k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nifu_ppt_bakgrunner_addpoint-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77" y="284"/>
            <a:ext cx="9143244" cy="6857432"/>
          </a:xfrm>
          <a:prstGeom prst="rect">
            <a:avLst/>
          </a:prstGeom>
        </p:spPr>
      </p:pic>
      <p:sp>
        <p:nvSpPr>
          <p:cNvPr id="3" name="Undertittel 2"/>
          <p:cNvSpPr>
            <a:spLocks noGrp="1"/>
          </p:cNvSpPr>
          <p:nvPr>
            <p:ph type="subTitle" idx="1" hasCustomPrompt="1"/>
          </p:nvPr>
        </p:nvSpPr>
        <p:spPr>
          <a:xfrm>
            <a:off x="702000" y="1420092"/>
            <a:ext cx="4652726" cy="452600"/>
          </a:xfr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24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dirty="0" smtClean="0"/>
              <a:t>E-mail address</a:t>
            </a:r>
            <a:endParaRPr lang="en-US" noProof="0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702000" y="1787446"/>
            <a:ext cx="1661352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400" noProof="0" smtClean="0">
                <a:solidFill>
                  <a:schemeClr val="bg1"/>
                </a:solidFill>
              </a:rPr>
              <a:t>www.nifu.no</a:t>
            </a:r>
            <a:endParaRPr lang="en-US" sz="2400" noProof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nifu_ppt_bakgrunner_addpoint-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77" y="283"/>
            <a:ext cx="9143244" cy="6857433"/>
          </a:xfrm>
          <a:prstGeom prst="rect">
            <a:avLst/>
          </a:prstGeom>
        </p:spPr>
      </p:pic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702000" y="3197741"/>
            <a:ext cx="7772400" cy="1095355"/>
          </a:xfrm>
        </p:spPr>
        <p:txBody>
          <a:bodyPr lIns="0" tIns="0" rIns="0" bIns="0" anchor="t" anchorCtr="0">
            <a:normAutofit/>
          </a:bodyPr>
          <a:lstStyle>
            <a:lvl1pPr algn="l">
              <a:defRPr sz="3200" b="1" i="1">
                <a:solidFill>
                  <a:schemeClr val="bg1"/>
                </a:solidFill>
              </a:defRPr>
            </a:lvl1pPr>
          </a:lstStyle>
          <a:p>
            <a:r>
              <a:rPr lang="nb-NO" smtClean="0"/>
              <a:t>Klikk for å redigere tittelstil</a:t>
            </a:r>
            <a:endParaRPr lang="nb-NO" dirty="0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>
          <a:xfrm>
            <a:off x="702000" y="2550274"/>
            <a:ext cx="3312368" cy="215444"/>
          </a:xfrm>
        </p:spPr>
        <p:txBody>
          <a:bodyPr wrap="square" lIns="0" tIns="0" rIns="0" bIns="0" anchor="t" anchorCtr="0">
            <a:spAutoFit/>
          </a:bodyPr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r>
              <a:rPr lang="nb-NO" smtClean="0"/>
              <a:t>01-02-03</a:t>
            </a:r>
            <a:endParaRPr lang="nb-NO" dirty="0"/>
          </a:p>
        </p:txBody>
      </p:sp>
      <p:sp>
        <p:nvSpPr>
          <p:cNvPr id="6" name="Undertittel 2"/>
          <p:cNvSpPr>
            <a:spLocks noGrp="1"/>
          </p:cNvSpPr>
          <p:nvPr>
            <p:ph type="subTitle" idx="1" hasCustomPrompt="1"/>
          </p:nvPr>
        </p:nvSpPr>
        <p:spPr>
          <a:xfrm>
            <a:off x="702000" y="1420091"/>
            <a:ext cx="4652726" cy="828000"/>
          </a:xfr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 smtClean="0"/>
              <a:t>Foredragsholder</a:t>
            </a:r>
            <a:endParaRPr lang="nb-NO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701674" y="4357731"/>
            <a:ext cx="7772726" cy="367414"/>
          </a:xfrm>
        </p:spPr>
        <p:txBody>
          <a:bodyPr/>
          <a:lstStyle>
            <a:lvl1pPr>
              <a:buNone/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701674" y="4964597"/>
            <a:ext cx="7772726" cy="264603"/>
          </a:xfrm>
        </p:spPr>
        <p:txBody>
          <a:bodyPr>
            <a:normAutofit/>
          </a:bodyPr>
          <a:lstStyle>
            <a:lvl1pPr>
              <a:buNone/>
              <a:defRPr sz="1400" i="0">
                <a:solidFill>
                  <a:schemeClr val="bg1"/>
                </a:solidFill>
              </a:defRPr>
            </a:lvl1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lysbil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nifu_ppt_bakgrunner_addpoint-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78" y="284"/>
            <a:ext cx="9143242" cy="6857432"/>
          </a:xfrm>
          <a:prstGeom prst="rect">
            <a:avLst/>
          </a:prstGeom>
        </p:spPr>
      </p:pic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702000" y="3197741"/>
            <a:ext cx="7772400" cy="1095355"/>
          </a:xfrm>
        </p:spPr>
        <p:txBody>
          <a:bodyPr lIns="0" tIns="0" rIns="0" bIns="0" anchor="t" anchorCtr="0">
            <a:normAutofit/>
          </a:bodyPr>
          <a:lstStyle>
            <a:lvl1pPr algn="l">
              <a:defRPr sz="3200" b="1" i="1">
                <a:solidFill>
                  <a:schemeClr val="bg1"/>
                </a:solidFill>
              </a:defRPr>
            </a:lvl1pPr>
          </a:lstStyle>
          <a:p>
            <a:r>
              <a:rPr lang="nb-NO" smtClean="0"/>
              <a:t>Klikk for å redigere tittelstil</a:t>
            </a:r>
            <a:endParaRPr lang="nb-NO" dirty="0"/>
          </a:p>
        </p:txBody>
      </p:sp>
      <p:sp>
        <p:nvSpPr>
          <p:cNvPr id="3" name="Undertittel 2"/>
          <p:cNvSpPr>
            <a:spLocks noGrp="1"/>
          </p:cNvSpPr>
          <p:nvPr>
            <p:ph type="subTitle" idx="1" hasCustomPrompt="1"/>
          </p:nvPr>
        </p:nvSpPr>
        <p:spPr>
          <a:xfrm>
            <a:off x="702000" y="1420091"/>
            <a:ext cx="4652726" cy="828000"/>
          </a:xfr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 smtClean="0"/>
              <a:t>Foredragsholder</a:t>
            </a:r>
            <a:endParaRPr lang="nb-NO" dirty="0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>
          <a:xfrm>
            <a:off x="702000" y="2550274"/>
            <a:ext cx="3312368" cy="215444"/>
          </a:xfrm>
        </p:spPr>
        <p:txBody>
          <a:bodyPr wrap="square" lIns="0" tIns="0" rIns="0" bIns="0" anchor="t" anchorCtr="0">
            <a:spAutoFit/>
          </a:bodyPr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r>
              <a:rPr lang="nb-NO" dirty="0" smtClean="0"/>
              <a:t>01-02-03</a:t>
            </a:r>
            <a:endParaRPr lang="nb-NO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701674" y="4357731"/>
            <a:ext cx="7772726" cy="367414"/>
          </a:xfrm>
        </p:spPr>
        <p:txBody>
          <a:bodyPr/>
          <a:lstStyle>
            <a:lvl1pPr>
              <a:buNone/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701674" y="4964597"/>
            <a:ext cx="7772726" cy="264603"/>
          </a:xfrm>
        </p:spPr>
        <p:txBody>
          <a:bodyPr>
            <a:normAutofit/>
          </a:bodyPr>
          <a:lstStyle>
            <a:lvl1pPr>
              <a:buNone/>
              <a:defRPr sz="1400" i="0">
                <a:solidFill>
                  <a:schemeClr val="bg1"/>
                </a:solidFill>
              </a:defRPr>
            </a:lvl1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lysbil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nifu_ppt_bakgrunner_addpoint-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78" y="283"/>
            <a:ext cx="9143242" cy="6857432"/>
          </a:xfrm>
          <a:prstGeom prst="rect">
            <a:avLst/>
          </a:prstGeom>
        </p:spPr>
      </p:pic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702000" y="3197741"/>
            <a:ext cx="7772400" cy="1095355"/>
          </a:xfrm>
        </p:spPr>
        <p:txBody>
          <a:bodyPr lIns="0" tIns="0" rIns="0" bIns="0" anchor="t" anchorCtr="0">
            <a:normAutofit/>
          </a:bodyPr>
          <a:lstStyle>
            <a:lvl1pPr algn="l">
              <a:defRPr sz="3200" b="1" i="1">
                <a:solidFill>
                  <a:schemeClr val="bg1"/>
                </a:solidFill>
              </a:defRPr>
            </a:lvl1pPr>
          </a:lstStyle>
          <a:p>
            <a:r>
              <a:rPr lang="nb-NO" smtClean="0"/>
              <a:t>Klikk for å redigere tittelstil</a:t>
            </a:r>
            <a:endParaRPr lang="nb-NO" dirty="0"/>
          </a:p>
        </p:txBody>
      </p:sp>
      <p:sp>
        <p:nvSpPr>
          <p:cNvPr id="3" name="Undertittel 2"/>
          <p:cNvSpPr>
            <a:spLocks noGrp="1"/>
          </p:cNvSpPr>
          <p:nvPr>
            <p:ph type="subTitle" idx="1" hasCustomPrompt="1"/>
          </p:nvPr>
        </p:nvSpPr>
        <p:spPr>
          <a:xfrm>
            <a:off x="702000" y="1420091"/>
            <a:ext cx="4652726" cy="828000"/>
          </a:xfr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 smtClean="0"/>
              <a:t>Foredragsholder</a:t>
            </a:r>
            <a:endParaRPr lang="nb-NO" dirty="0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>
          <a:xfrm>
            <a:off x="702000" y="2550274"/>
            <a:ext cx="3312368" cy="215444"/>
          </a:xfrm>
        </p:spPr>
        <p:txBody>
          <a:bodyPr wrap="square" lIns="0" tIns="0" rIns="0" bIns="0" anchor="t" anchorCtr="0">
            <a:spAutoFit/>
          </a:bodyPr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r>
              <a:rPr lang="nb-NO" dirty="0" smtClean="0"/>
              <a:t>01-02-03</a:t>
            </a:r>
            <a:endParaRPr lang="nb-NO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701674" y="4357731"/>
            <a:ext cx="7772726" cy="367414"/>
          </a:xfrm>
        </p:spPr>
        <p:txBody>
          <a:bodyPr/>
          <a:lstStyle>
            <a:lvl1pPr>
              <a:buNone/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701674" y="4964597"/>
            <a:ext cx="7772726" cy="264603"/>
          </a:xfrm>
        </p:spPr>
        <p:txBody>
          <a:bodyPr>
            <a:normAutofit/>
          </a:bodyPr>
          <a:lstStyle>
            <a:lvl1pPr>
              <a:buNone/>
              <a:defRPr sz="1400" i="0">
                <a:solidFill>
                  <a:schemeClr val="bg1"/>
                </a:solidFill>
              </a:defRPr>
            </a:lvl1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kille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nifu_ppt_bakgrunner_addpoint-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57" y="0"/>
            <a:ext cx="9143243" cy="6857432"/>
          </a:xfrm>
          <a:prstGeom prst="rect">
            <a:avLst/>
          </a:prstGeom>
        </p:spPr>
      </p:pic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702000" y="3197741"/>
            <a:ext cx="7772400" cy="1095355"/>
          </a:xfrm>
        </p:spPr>
        <p:txBody>
          <a:bodyPr lIns="0" tIns="0" rIns="0" bIns="0" anchor="t" anchorCtr="0">
            <a:normAutofit/>
          </a:bodyPr>
          <a:lstStyle>
            <a:lvl1pPr algn="l">
              <a:defRPr sz="3200" b="1" i="1">
                <a:solidFill>
                  <a:schemeClr val="bg1"/>
                </a:solidFill>
              </a:defRPr>
            </a:lvl1pPr>
          </a:lstStyle>
          <a:p>
            <a:r>
              <a:rPr lang="nb-NO" smtClean="0"/>
              <a:t>Klikk for å redigere tittelstil</a:t>
            </a:r>
            <a:endParaRPr lang="nb-NO" dirty="0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702000" y="1420091"/>
            <a:ext cx="4374056" cy="828000"/>
          </a:xfr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smtClean="0"/>
              <a:t>Klikk for å redigere undertittelstil i malen</a:t>
            </a:r>
            <a:endParaRPr lang="nb-NO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>
          <a:xfrm>
            <a:off x="7553178" y="116632"/>
            <a:ext cx="547214" cy="0"/>
          </a:xfrm>
        </p:spPr>
        <p:txBody>
          <a:bodyPr/>
          <a:lstStyle>
            <a:lvl1pPr>
              <a:defRPr>
                <a:solidFill>
                  <a:srgbClr val="F15160"/>
                </a:solidFill>
              </a:defRPr>
            </a:lvl1pPr>
          </a:lstStyle>
          <a:p>
            <a:r>
              <a:rPr lang="nb-NO" smtClean="0"/>
              <a:t>01-02-03</a:t>
            </a:r>
            <a:endParaRPr lang="nb-NO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8100391" y="116632"/>
            <a:ext cx="341349" cy="0"/>
          </a:xfrm>
        </p:spPr>
        <p:txBody>
          <a:bodyPr/>
          <a:lstStyle>
            <a:lvl1pPr>
              <a:defRPr>
                <a:solidFill>
                  <a:srgbClr val="F15160"/>
                </a:solidFill>
              </a:defRPr>
            </a:lvl1pPr>
          </a:lstStyle>
          <a:p>
            <a:fld id="{ECC25F22-D5A2-49CF-8FBE-5C3392B72C8D}" type="slidenum">
              <a:rPr lang="nb-NO" smtClean="0"/>
              <a:pPr/>
              <a:t>‹#›</a:t>
            </a:fld>
            <a:endParaRPr lang="nb-NO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782377" y="116632"/>
            <a:ext cx="2895600" cy="0"/>
          </a:xfrm>
        </p:spPr>
        <p:txBody>
          <a:bodyPr/>
          <a:lstStyle>
            <a:lvl1pPr>
              <a:defRPr>
                <a:solidFill>
                  <a:srgbClr val="F15160"/>
                </a:solidFill>
              </a:defRPr>
            </a:lvl1pPr>
          </a:lstStyle>
          <a:p>
            <a:r>
              <a:rPr lang="nb-NO" smtClean="0"/>
              <a:t>Endres i topp-/bunntekst</a:t>
            </a:r>
            <a:endParaRPr lang="nb-NO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 smtClean="0"/>
              <a:t>Klikk for å redigere tittelstil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 dirty="0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 smtClean="0"/>
              <a:t>01-02-03</a:t>
            </a:r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 smtClean="0"/>
              <a:t>Endres i topp-/bunntekst</a:t>
            </a:r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C25F22-D5A2-49CF-8FBE-5C3392B72C8D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brø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Font typeface="Arial" pitchFamily="34" charset="0"/>
              <a:buNone/>
              <a:defRPr/>
            </a:lvl1pPr>
            <a:lvl2pPr marL="0" indent="0" defTabSz="717550">
              <a:buNone/>
              <a:tabLst/>
              <a:defRPr/>
            </a:lvl2pPr>
            <a:lvl3pPr marL="0" indent="0" defTabSz="717550">
              <a:buNone/>
              <a:tabLst/>
              <a:defRPr/>
            </a:lvl3pPr>
            <a:lvl4pPr marL="0" indent="0" defTabSz="717550">
              <a:buNone/>
              <a:tabLst/>
              <a:defRPr/>
            </a:lvl4pPr>
            <a:lvl5pPr marL="0" indent="0" defTabSz="717550">
              <a:buNone/>
              <a:tabLst/>
              <a:defRPr/>
            </a:lvl5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 dirty="0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 smtClean="0"/>
              <a:t>01-02-03</a:t>
            </a:r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 smtClean="0"/>
              <a:t>Endres i topp-/bunntekst</a:t>
            </a:r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C25F22-D5A2-49CF-8FBE-5C3392B72C8D}" type="slidenum">
              <a:rPr lang="nb-NO" smtClean="0"/>
              <a:pPr/>
              <a:t>‹#›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 smtClean="0"/>
              <a:t>01-02-03</a:t>
            </a:r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 smtClean="0"/>
              <a:t>Endres i topp-/bunntekst</a:t>
            </a:r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C25F22-D5A2-49CF-8FBE-5C3392B72C8D}" type="slidenum">
              <a:rPr lang="nb-NO" smtClean="0"/>
              <a:pPr/>
              <a:t>‹#›</a:t>
            </a:fld>
            <a:endParaRPr lang="nb-NO"/>
          </a:p>
        </p:txBody>
      </p:sp>
      <p:sp>
        <p:nvSpPr>
          <p:cNvPr id="8" name="Plassholder for innhold 2"/>
          <p:cNvSpPr>
            <a:spLocks noGrp="1"/>
          </p:cNvSpPr>
          <p:nvPr>
            <p:ph idx="1"/>
          </p:nvPr>
        </p:nvSpPr>
        <p:spPr>
          <a:xfrm>
            <a:off x="702000" y="1434721"/>
            <a:ext cx="3780000" cy="45259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9" name="Plassholder for innhold 2"/>
          <p:cNvSpPr>
            <a:spLocks noGrp="1"/>
          </p:cNvSpPr>
          <p:nvPr>
            <p:ph idx="13"/>
          </p:nvPr>
        </p:nvSpPr>
        <p:spPr>
          <a:xfrm>
            <a:off x="4661741" y="1434721"/>
            <a:ext cx="3780000" cy="45259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02000" y="1434721"/>
            <a:ext cx="3780000" cy="639762"/>
          </a:xfrm>
        </p:spPr>
        <p:txBody>
          <a:bodyPr anchor="b">
            <a:normAutofit/>
          </a:bodyPr>
          <a:lstStyle>
            <a:lvl1pPr marL="0" indent="0"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 smtClean="0"/>
              <a:t>01-02-03</a:t>
            </a:r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b-NO" smtClean="0"/>
              <a:t>Endres i topp-/bunntekst</a:t>
            </a:r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C25F22-D5A2-49CF-8FBE-5C3392B72C8D}" type="slidenum">
              <a:rPr lang="nb-NO" smtClean="0"/>
              <a:pPr/>
              <a:t>‹#›</a:t>
            </a:fld>
            <a:endParaRPr lang="nb-NO"/>
          </a:p>
        </p:txBody>
      </p:sp>
      <p:sp>
        <p:nvSpPr>
          <p:cNvPr id="10" name="Plassholder for innhold 2"/>
          <p:cNvSpPr>
            <a:spLocks noGrp="1"/>
          </p:cNvSpPr>
          <p:nvPr>
            <p:ph idx="13"/>
          </p:nvPr>
        </p:nvSpPr>
        <p:spPr>
          <a:xfrm>
            <a:off x="702000" y="2074483"/>
            <a:ext cx="3780000" cy="38862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11" name="Plassholder for tekst 2"/>
          <p:cNvSpPr>
            <a:spLocks noGrp="1"/>
          </p:cNvSpPr>
          <p:nvPr>
            <p:ph type="body" idx="14"/>
          </p:nvPr>
        </p:nvSpPr>
        <p:spPr>
          <a:xfrm>
            <a:off x="4661741" y="1434721"/>
            <a:ext cx="3780000" cy="639762"/>
          </a:xfrm>
        </p:spPr>
        <p:txBody>
          <a:bodyPr anchor="b">
            <a:normAutofit/>
          </a:bodyPr>
          <a:lstStyle>
            <a:lvl1pPr marL="0" indent="0"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12" name="Plassholder for innhold 2"/>
          <p:cNvSpPr>
            <a:spLocks noGrp="1"/>
          </p:cNvSpPr>
          <p:nvPr>
            <p:ph idx="15"/>
          </p:nvPr>
        </p:nvSpPr>
        <p:spPr>
          <a:xfrm>
            <a:off x="4661741" y="2074483"/>
            <a:ext cx="3780000" cy="38862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nifu_ppt_addpoint-6.png"/>
          <p:cNvPicPr>
            <a:picLocks noChangeAspect="1"/>
          </p:cNvPicPr>
          <p:nvPr/>
        </p:nvPicPr>
        <p:blipFill>
          <a:blip r:embed="rId14" cstate="print"/>
          <a:srcRect b="71493"/>
          <a:stretch>
            <a:fillRect/>
          </a:stretch>
        </p:blipFill>
        <p:spPr>
          <a:xfrm>
            <a:off x="377" y="5980249"/>
            <a:ext cx="9143245" cy="250222"/>
          </a:xfrm>
          <a:prstGeom prst="rect">
            <a:avLst/>
          </a:prstGeom>
        </p:spPr>
      </p:pic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702000" y="666510"/>
            <a:ext cx="7739741" cy="36933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noProof="0" smtClean="0"/>
              <a:t>Klikk for å redigere tittelstil</a:t>
            </a:r>
            <a:endParaRPr lang="en-US" noProof="0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02000" y="1434721"/>
            <a:ext cx="7739741" cy="4525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noProof="0" smtClean="0"/>
              <a:t>Klikk for å redigere tekststiler i malen</a:t>
            </a:r>
          </a:p>
          <a:p>
            <a:pPr lvl="1"/>
            <a:r>
              <a:rPr lang="en-US" noProof="0" smtClean="0"/>
              <a:t>Andre nivå</a:t>
            </a:r>
          </a:p>
          <a:p>
            <a:pPr lvl="2"/>
            <a:r>
              <a:rPr lang="en-US" noProof="0" smtClean="0"/>
              <a:t>Tredje nivå</a:t>
            </a:r>
          </a:p>
          <a:p>
            <a:pPr lvl="3"/>
            <a:r>
              <a:rPr lang="en-US" noProof="0" smtClean="0"/>
              <a:t>Fjerde nivå</a:t>
            </a:r>
          </a:p>
          <a:p>
            <a:pPr lvl="4"/>
            <a:r>
              <a:rPr lang="en-US" noProof="0" smtClean="0"/>
              <a:t>Femte nivå</a:t>
            </a:r>
            <a:endParaRPr lang="en-US" noProof="0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7553178" y="6288408"/>
            <a:ext cx="547214" cy="107722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algn="l">
              <a:defRPr sz="700" i="1">
                <a:solidFill>
                  <a:schemeClr val="tx2"/>
                </a:solidFill>
              </a:defRPr>
            </a:lvl1pPr>
          </a:lstStyle>
          <a:p>
            <a:r>
              <a:rPr lang="nb-NO" noProof="0" smtClean="0"/>
              <a:t>01-02-03</a:t>
            </a:r>
            <a:endParaRPr lang="en-US" noProof="0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1782377" y="6288408"/>
            <a:ext cx="2895600" cy="107722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700" i="1">
                <a:solidFill>
                  <a:schemeClr val="tx2"/>
                </a:solidFill>
              </a:defRPr>
            </a:lvl1pPr>
          </a:lstStyle>
          <a:p>
            <a:r>
              <a:rPr lang="en-US" noProof="0" smtClean="0"/>
              <a:t>Endres i topp-/bunntekst</a:t>
            </a:r>
            <a:endParaRPr lang="en-US" noProof="0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8100391" y="6288408"/>
            <a:ext cx="341349" cy="107722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700" i="1">
                <a:solidFill>
                  <a:schemeClr val="tx2"/>
                </a:solidFill>
              </a:defRPr>
            </a:lvl1pPr>
          </a:lstStyle>
          <a:p>
            <a:fld id="{ECC25F22-D5A2-49CF-8FBE-5C3392B72C8D}" type="slidenum">
              <a:rPr lang="en-US" noProof="0" smtClean="0"/>
              <a:pPr/>
              <a:t>‹#›</a:t>
            </a:fld>
            <a:endParaRPr lang="en-US" noProof="0"/>
          </a:p>
        </p:txBody>
      </p:sp>
      <p:pic>
        <p:nvPicPr>
          <p:cNvPr id="8" name="Picture 7" descr="ppt_logo_300.pn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377" y="6272783"/>
            <a:ext cx="1188722" cy="58521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49" r:id="rId2"/>
    <p:sldLayoutId id="2147483666" r:id="rId3"/>
    <p:sldLayoutId id="2147483667" r:id="rId4"/>
    <p:sldLayoutId id="2147483664" r:id="rId5"/>
    <p:sldLayoutId id="2147483650" r:id="rId6"/>
    <p:sldLayoutId id="2147483665" r:id="rId7"/>
    <p:sldLayoutId id="2147483652" r:id="rId8"/>
    <p:sldLayoutId id="2147483653" r:id="rId9"/>
    <p:sldLayoutId id="2147483654" r:id="rId10"/>
    <p:sldLayoutId id="2147483655" r:id="rId11"/>
    <p:sldLayoutId id="2147483663" r:id="rId12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2400" b="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2263" indent="-322263" algn="l" defTabSz="914400" rtl="0" eaLnBrk="1" latinLnBrk="0" hangingPunct="1">
        <a:spcBef>
          <a:spcPct val="20000"/>
        </a:spcBef>
        <a:buClr>
          <a:srgbClr val="F15160"/>
        </a:buClr>
        <a:buSzPct val="100000"/>
        <a:buFontTx/>
        <a:buBlip>
          <a:blip r:embed="rId16"/>
        </a:buBlip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23888" indent="-285750" algn="l" defTabSz="896938" rtl="0" eaLnBrk="1" latinLnBrk="0" hangingPunct="1">
        <a:spcBef>
          <a:spcPct val="20000"/>
        </a:spcBef>
        <a:buClr>
          <a:srgbClr val="F15160"/>
        </a:buClr>
        <a:buFont typeface="Arial" pitchFamily="34" charset="0"/>
        <a:buChar char="–"/>
        <a:defRPr sz="1400" kern="1200">
          <a:solidFill>
            <a:schemeClr val="tx2"/>
          </a:solidFill>
          <a:latin typeface="+mn-lt"/>
          <a:ea typeface="+mn-ea"/>
          <a:cs typeface="+mn-cs"/>
        </a:defRPr>
      </a:lvl2pPr>
      <a:lvl3pPr marL="857250" indent="-228600" algn="l" defTabSz="914400" rtl="0" eaLnBrk="1" latinLnBrk="0" hangingPunct="1">
        <a:spcBef>
          <a:spcPct val="20000"/>
        </a:spcBef>
        <a:buClr>
          <a:srgbClr val="F15160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087438" indent="-228600" algn="l" defTabSz="914400" rtl="0" eaLnBrk="1" latinLnBrk="0" hangingPunct="1">
        <a:spcBef>
          <a:spcPct val="20000"/>
        </a:spcBef>
        <a:buClr>
          <a:srgbClr val="F15160"/>
        </a:buClr>
        <a:buFont typeface="Arial" pitchFamily="34" charset="0"/>
        <a:buChar char="–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320800" indent="-228600" algn="l" defTabSz="914400" rtl="0" eaLnBrk="1" latinLnBrk="0" hangingPunct="1">
        <a:spcBef>
          <a:spcPct val="20000"/>
        </a:spcBef>
        <a:buClr>
          <a:srgbClr val="F15160"/>
        </a:buClr>
        <a:buFont typeface="Arial" pitchFamily="34" charset="0"/>
        <a:buChar char="»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24829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b-NO" dirty="0" err="1" smtClean="0"/>
              <a:t>Unemployment</a:t>
            </a:r>
            <a:r>
              <a:rPr lang="nb-NO" dirty="0" smtClean="0"/>
              <a:t> rates 6 </a:t>
            </a:r>
            <a:r>
              <a:rPr lang="nb-NO" dirty="0" err="1" smtClean="0"/>
              <a:t>months</a:t>
            </a:r>
            <a:r>
              <a:rPr lang="nb-NO" dirty="0" smtClean="0"/>
              <a:t> </a:t>
            </a:r>
            <a:r>
              <a:rPr lang="nb-NO" dirty="0" err="1" smtClean="0"/>
              <a:t>after</a:t>
            </a:r>
            <a:r>
              <a:rPr lang="nb-NO" dirty="0" smtClean="0"/>
              <a:t> </a:t>
            </a:r>
            <a:r>
              <a:rPr lang="nb-NO" dirty="0" err="1" smtClean="0"/>
              <a:t>graduation</a:t>
            </a:r>
            <a:r>
              <a:rPr lang="nb-NO" dirty="0" smtClean="0"/>
              <a:t> 2001-1011. </a:t>
            </a:r>
            <a:endParaRPr lang="nb-NO" dirty="0"/>
          </a:p>
        </p:txBody>
      </p:sp>
      <p:graphicFrame>
        <p:nvGraphicFramePr>
          <p:cNvPr id="7" name="Plassholder for innhold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140860821"/>
              </p:ext>
            </p:extLst>
          </p:nvPr>
        </p:nvGraphicFramePr>
        <p:xfrm>
          <a:off x="701675" y="1435100"/>
          <a:ext cx="774065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dirty="0" smtClean="0"/>
              <a:t>22.10.12</a:t>
            </a:r>
            <a:endParaRPr lang="nb-NO" dirty="0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25F22-D5A2-49CF-8FBE-5C3392B72C8D}" type="slidenum">
              <a:rPr lang="nb-NO" smtClean="0"/>
              <a:pPr/>
              <a:t>10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xmlns="" val="263588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7" grpId="0">
        <p:bldSub>
          <a:bldChart bld="series"/>
        </p:bldSub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Over-Education 6 </a:t>
            </a:r>
            <a:r>
              <a:rPr lang="nb-NO" dirty="0" err="1" smtClean="0"/>
              <a:t>months</a:t>
            </a:r>
            <a:r>
              <a:rPr lang="nb-NO" dirty="0" smtClean="0"/>
              <a:t> </a:t>
            </a:r>
            <a:r>
              <a:rPr lang="nb-NO" dirty="0" err="1" smtClean="0"/>
              <a:t>after</a:t>
            </a:r>
            <a:r>
              <a:rPr lang="nb-NO" dirty="0" smtClean="0"/>
              <a:t> </a:t>
            </a:r>
            <a:r>
              <a:rPr lang="nb-NO" dirty="0" err="1" smtClean="0"/>
              <a:t>graduation</a:t>
            </a:r>
            <a:endParaRPr lang="nb-NO" dirty="0"/>
          </a:p>
        </p:txBody>
      </p:sp>
      <p:graphicFrame>
        <p:nvGraphicFramePr>
          <p:cNvPr id="7" name="Plassholder for innhold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189074573"/>
              </p:ext>
            </p:extLst>
          </p:nvPr>
        </p:nvGraphicFramePr>
        <p:xfrm>
          <a:off x="701675" y="1435100"/>
          <a:ext cx="774065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dirty="0" smtClean="0"/>
              <a:t>22.10.12</a:t>
            </a:r>
            <a:endParaRPr lang="nb-NO" dirty="0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25F22-D5A2-49CF-8FBE-5C3392B72C8D}" type="slidenum">
              <a:rPr lang="nb-NO" smtClean="0"/>
              <a:pPr/>
              <a:t>11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xmlns="" val="500689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Chart bld="series"/>
        </p:bldSub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Mismatch: </a:t>
            </a:r>
            <a:r>
              <a:rPr lang="nb-NO" dirty="0" err="1" smtClean="0"/>
              <a:t>suboptimal</a:t>
            </a:r>
            <a:r>
              <a:rPr lang="nb-NO" dirty="0" smtClean="0"/>
              <a:t> </a:t>
            </a:r>
            <a:r>
              <a:rPr lang="nb-NO" dirty="0" err="1" smtClean="0"/>
              <a:t>adaptation</a:t>
            </a:r>
            <a:endParaRPr lang="nb-NO" dirty="0"/>
          </a:p>
        </p:txBody>
      </p:sp>
      <p:graphicFrame>
        <p:nvGraphicFramePr>
          <p:cNvPr id="7" name="Plassholder for innhold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237085413"/>
              </p:ext>
            </p:extLst>
          </p:nvPr>
        </p:nvGraphicFramePr>
        <p:xfrm>
          <a:off x="467543" y="1435100"/>
          <a:ext cx="7974197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dirty="0" smtClean="0"/>
              <a:t>22.10.12</a:t>
            </a:r>
            <a:endParaRPr lang="nb-NO" dirty="0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25F22-D5A2-49CF-8FBE-5C3392B72C8D}" type="slidenum">
              <a:rPr lang="nb-NO" smtClean="0"/>
              <a:pPr/>
              <a:t>12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xmlns="" val="311138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Chart bld="series"/>
        </p:bldSub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b-NO" dirty="0" err="1" smtClean="0"/>
              <a:t>Suboptimal</a:t>
            </a:r>
            <a:r>
              <a:rPr lang="nb-NO" dirty="0" smtClean="0"/>
              <a:t> </a:t>
            </a:r>
            <a:r>
              <a:rPr lang="nb-NO" dirty="0" err="1" smtClean="0"/>
              <a:t>adaptation</a:t>
            </a:r>
            <a:r>
              <a:rPr lang="nb-NO" dirty="0" smtClean="0"/>
              <a:t> 2001 – 2011. </a:t>
            </a:r>
            <a:r>
              <a:rPr lang="nb-NO" dirty="0" err="1" smtClean="0"/>
              <a:t>Selected</a:t>
            </a:r>
            <a:r>
              <a:rPr lang="nb-NO" dirty="0" smtClean="0"/>
              <a:t> </a:t>
            </a:r>
            <a:r>
              <a:rPr lang="nb-NO" dirty="0" err="1" smtClean="0"/>
              <a:t>study</a:t>
            </a:r>
            <a:r>
              <a:rPr lang="nb-NO" dirty="0" smtClean="0"/>
              <a:t> </a:t>
            </a:r>
            <a:r>
              <a:rPr lang="nb-NO" dirty="0" err="1" smtClean="0"/>
              <a:t>programmes</a:t>
            </a:r>
            <a:endParaRPr lang="nb-NO" dirty="0"/>
          </a:p>
        </p:txBody>
      </p:sp>
      <p:graphicFrame>
        <p:nvGraphicFramePr>
          <p:cNvPr id="7" name="Plassholder for innhold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565173275"/>
              </p:ext>
            </p:extLst>
          </p:nvPr>
        </p:nvGraphicFramePr>
        <p:xfrm>
          <a:off x="701675" y="1435100"/>
          <a:ext cx="774065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01-02-03</a:t>
            </a:r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Endres i topp-/bunntekst</a:t>
            </a:r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25F22-D5A2-49CF-8FBE-5C3392B72C8D}" type="slidenum">
              <a:rPr lang="nb-NO" smtClean="0"/>
              <a:pPr/>
              <a:t>13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xmlns="" val="4120091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b-NO" dirty="0" err="1" smtClean="0"/>
              <a:t>Satisfaction</a:t>
            </a:r>
            <a:r>
              <a:rPr lang="nb-NO" dirty="0" smtClean="0"/>
              <a:t> </a:t>
            </a:r>
            <a:r>
              <a:rPr lang="nb-NO" dirty="0" err="1" smtClean="0"/>
              <a:t>with</a:t>
            </a:r>
            <a:r>
              <a:rPr lang="nb-NO" dirty="0" smtClean="0"/>
              <a:t> </a:t>
            </a:r>
            <a:r>
              <a:rPr lang="nb-NO" dirty="0" err="1" smtClean="0"/>
              <a:t>job</a:t>
            </a:r>
            <a:r>
              <a:rPr lang="nb-NO" dirty="0" smtClean="0"/>
              <a:t> </a:t>
            </a:r>
            <a:r>
              <a:rPr lang="nb-NO" dirty="0" err="1" smtClean="0"/>
              <a:t>relevance</a:t>
            </a:r>
            <a:r>
              <a:rPr lang="nb-NO" dirty="0" smtClean="0"/>
              <a:t> </a:t>
            </a:r>
            <a:r>
              <a:rPr lang="nb-NO" dirty="0" err="1" smtClean="0"/>
              <a:t>of</a:t>
            </a:r>
            <a:r>
              <a:rPr lang="nb-NO" dirty="0" smtClean="0"/>
              <a:t> </a:t>
            </a:r>
            <a:r>
              <a:rPr lang="nb-NO" dirty="0" err="1" smtClean="0"/>
              <a:t>study</a:t>
            </a:r>
            <a:r>
              <a:rPr lang="nb-NO" dirty="0" smtClean="0"/>
              <a:t> programme</a:t>
            </a:r>
            <a:endParaRPr lang="nb-NO" sz="2000" dirty="0"/>
          </a:p>
        </p:txBody>
      </p:sp>
      <p:graphicFrame>
        <p:nvGraphicFramePr>
          <p:cNvPr id="7" name="Plassholder for innhold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29027029"/>
              </p:ext>
            </p:extLst>
          </p:nvPr>
        </p:nvGraphicFramePr>
        <p:xfrm>
          <a:off x="701675" y="1340768"/>
          <a:ext cx="7740650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dirty="0" smtClean="0"/>
              <a:t>26-06-12</a:t>
            </a:r>
            <a:endParaRPr lang="nb-NO" dirty="0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dirty="0" smtClean="0"/>
              <a:t>Kandidatundersøkelsen 2011</a:t>
            </a:r>
            <a:endParaRPr lang="nb-NO" dirty="0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25F22-D5A2-49CF-8FBE-5C3392B72C8D}" type="slidenum">
              <a:rPr lang="nb-NO" smtClean="0"/>
              <a:pPr/>
              <a:t>14</a:t>
            </a:fld>
            <a:endParaRPr lang="nb-NO"/>
          </a:p>
        </p:txBody>
      </p:sp>
      <p:sp>
        <p:nvSpPr>
          <p:cNvPr id="8" name="Ellipse 7"/>
          <p:cNvSpPr/>
          <p:nvPr/>
        </p:nvSpPr>
        <p:spPr>
          <a:xfrm>
            <a:off x="7380313" y="3248980"/>
            <a:ext cx="720078" cy="360040"/>
          </a:xfrm>
          <a:prstGeom prst="ellipse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9" name="Ellipse 8"/>
          <p:cNvSpPr/>
          <p:nvPr/>
        </p:nvSpPr>
        <p:spPr>
          <a:xfrm>
            <a:off x="7236296" y="3645024"/>
            <a:ext cx="792087" cy="360040"/>
          </a:xfrm>
          <a:prstGeom prst="ellipse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0" name="Ellipse 9"/>
          <p:cNvSpPr/>
          <p:nvPr/>
        </p:nvSpPr>
        <p:spPr>
          <a:xfrm>
            <a:off x="6372200" y="1988840"/>
            <a:ext cx="720078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</p:spTree>
    <p:extLst>
      <p:ext uri="{BB962C8B-B14F-4D97-AF65-F5344CB8AC3E}">
        <p14:creationId xmlns:p14="http://schemas.microsoft.com/office/powerpoint/2010/main" xmlns="" val="760292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7" grpId="0">
        <p:bldAsOne/>
      </p:bldGraphic>
      <p:bldP spid="8" grpId="0" animBg="1"/>
      <p:bldP spid="9" grpId="0" animBg="1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702000" y="666510"/>
            <a:ext cx="7974456" cy="369332"/>
          </a:xfrm>
        </p:spPr>
        <p:txBody>
          <a:bodyPr>
            <a:normAutofit fontScale="90000"/>
          </a:bodyPr>
          <a:lstStyle/>
          <a:p>
            <a:r>
              <a:rPr lang="nb-NO" dirty="0" err="1" smtClean="0"/>
              <a:t>Proportion</a:t>
            </a:r>
            <a:r>
              <a:rPr lang="nb-NO" dirty="0" smtClean="0"/>
              <a:t> </a:t>
            </a:r>
            <a:r>
              <a:rPr lang="nb-NO" dirty="0" err="1" smtClean="0"/>
              <a:t>of</a:t>
            </a:r>
            <a:r>
              <a:rPr lang="nb-NO" dirty="0" smtClean="0"/>
              <a:t> master </a:t>
            </a:r>
            <a:r>
              <a:rPr lang="nb-NO" dirty="0" err="1" smtClean="0"/>
              <a:t>graduates</a:t>
            </a:r>
            <a:r>
              <a:rPr lang="nb-NO" dirty="0" smtClean="0"/>
              <a:t> in relevant full time </a:t>
            </a:r>
            <a:r>
              <a:rPr lang="nb-NO" dirty="0" err="1" smtClean="0"/>
              <a:t>employment</a:t>
            </a:r>
            <a:endParaRPr lang="nb-NO" dirty="0"/>
          </a:p>
        </p:txBody>
      </p:sp>
      <p:graphicFrame>
        <p:nvGraphicFramePr>
          <p:cNvPr id="7" name="Plassholder for innhold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884687909"/>
              </p:ext>
            </p:extLst>
          </p:nvPr>
        </p:nvGraphicFramePr>
        <p:xfrm>
          <a:off x="701675" y="1435100"/>
          <a:ext cx="774065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dirty="0" smtClean="0"/>
              <a:t>22.10.12</a:t>
            </a:r>
            <a:endParaRPr lang="nb-NO" dirty="0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25F22-D5A2-49CF-8FBE-5C3392B72C8D}" type="slidenum">
              <a:rPr lang="nb-NO" smtClean="0"/>
              <a:pPr/>
              <a:t>15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xmlns="" val="2396620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Chart bld="series"/>
        </p:bldSub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nb-NO" dirty="0" err="1" smtClean="0"/>
              <a:t>Factors</a:t>
            </a:r>
            <a:r>
              <a:rPr lang="nb-NO" dirty="0" smtClean="0"/>
              <a:t> </a:t>
            </a:r>
            <a:r>
              <a:rPr lang="nb-NO" dirty="0" err="1" smtClean="0"/>
              <a:t>influencing</a:t>
            </a:r>
            <a:r>
              <a:rPr lang="nb-NO" dirty="0" smtClean="0"/>
              <a:t> </a:t>
            </a:r>
            <a:r>
              <a:rPr lang="nb-NO" dirty="0" err="1" smtClean="0"/>
              <a:t>the</a:t>
            </a:r>
            <a:r>
              <a:rPr lang="nb-NO" dirty="0" smtClean="0"/>
              <a:t> </a:t>
            </a:r>
            <a:r>
              <a:rPr lang="nb-NO" dirty="0" err="1" smtClean="0"/>
              <a:t>probability</a:t>
            </a:r>
            <a:r>
              <a:rPr lang="nb-NO" dirty="0" smtClean="0"/>
              <a:t> </a:t>
            </a:r>
            <a:r>
              <a:rPr lang="nb-NO" dirty="0" err="1" smtClean="0"/>
              <a:t>of</a:t>
            </a:r>
            <a:r>
              <a:rPr lang="nb-NO" dirty="0" smtClean="0"/>
              <a:t> </a:t>
            </a:r>
            <a:r>
              <a:rPr lang="nb-NO" dirty="0" err="1" smtClean="0"/>
              <a:t>having</a:t>
            </a:r>
            <a:r>
              <a:rPr lang="nb-NO" dirty="0" smtClean="0"/>
              <a:t> relevant full time </a:t>
            </a:r>
            <a:r>
              <a:rPr lang="nb-NO" dirty="0" err="1" smtClean="0"/>
              <a:t>employment</a:t>
            </a:r>
            <a:endParaRPr lang="nb-NO" dirty="0"/>
          </a:p>
        </p:txBody>
      </p:sp>
      <p:sp>
        <p:nvSpPr>
          <p:cNvPr id="7" name="Plassholder for tekst 6"/>
          <p:cNvSpPr>
            <a:spLocks noGrp="1"/>
          </p:cNvSpPr>
          <p:nvPr>
            <p:ph type="body" idx="1"/>
          </p:nvPr>
        </p:nvSpPr>
        <p:spPr>
          <a:xfrm>
            <a:off x="702000" y="1434721"/>
            <a:ext cx="3780000" cy="482111"/>
          </a:xfrm>
        </p:spPr>
        <p:txBody>
          <a:bodyPr>
            <a:normAutofit/>
          </a:bodyPr>
          <a:lstStyle/>
          <a:p>
            <a:r>
              <a:rPr lang="nb-NO" sz="2200" b="1" dirty="0" smtClean="0"/>
              <a:t>Positive </a:t>
            </a:r>
            <a:r>
              <a:rPr lang="nb-NO" sz="2200" b="1" dirty="0" err="1" smtClean="0"/>
              <a:t>effect</a:t>
            </a:r>
            <a:endParaRPr lang="nb-NO" sz="2200" b="1" dirty="0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dirty="0" smtClean="0"/>
              <a:t>22.10.12</a:t>
            </a:r>
            <a:endParaRPr lang="nb-NO" dirty="0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25F22-D5A2-49CF-8FBE-5C3392B72C8D}" type="slidenum">
              <a:rPr lang="nb-NO" smtClean="0"/>
              <a:pPr/>
              <a:t>16</a:t>
            </a:fld>
            <a:endParaRPr lang="nb-NO"/>
          </a:p>
        </p:txBody>
      </p:sp>
      <p:sp>
        <p:nvSpPr>
          <p:cNvPr id="8" name="Plassholder for innhold 7"/>
          <p:cNvSpPr>
            <a:spLocks noGrp="1"/>
          </p:cNvSpPr>
          <p:nvPr>
            <p:ph idx="13"/>
          </p:nvPr>
        </p:nvSpPr>
        <p:spPr/>
        <p:txBody>
          <a:bodyPr>
            <a:noAutofit/>
          </a:bodyPr>
          <a:lstStyle/>
          <a:p>
            <a:r>
              <a:rPr lang="nb-NO" sz="2000" dirty="0" err="1" smtClean="0"/>
              <a:t>Degree</a:t>
            </a:r>
            <a:r>
              <a:rPr lang="nb-NO" sz="2000" dirty="0" smtClean="0"/>
              <a:t> in </a:t>
            </a:r>
            <a:r>
              <a:rPr lang="nb-NO" sz="2000" dirty="0" err="1" smtClean="0"/>
              <a:t>Science</a:t>
            </a:r>
            <a:r>
              <a:rPr lang="nb-NO" sz="2000" dirty="0" smtClean="0"/>
              <a:t> and </a:t>
            </a:r>
            <a:r>
              <a:rPr lang="nb-NO" sz="2000" dirty="0" err="1" smtClean="0"/>
              <a:t>technology</a:t>
            </a:r>
            <a:r>
              <a:rPr lang="nb-NO" sz="2000" dirty="0" smtClean="0"/>
              <a:t> or Business and </a:t>
            </a:r>
            <a:r>
              <a:rPr lang="nb-NO" sz="2000" dirty="0" err="1" smtClean="0"/>
              <a:t>administration</a:t>
            </a:r>
            <a:endParaRPr lang="nb-NO" sz="2000" dirty="0" smtClean="0"/>
          </a:p>
          <a:p>
            <a:r>
              <a:rPr lang="nb-NO" sz="2000" dirty="0" smtClean="0"/>
              <a:t>Grade A</a:t>
            </a:r>
          </a:p>
          <a:p>
            <a:r>
              <a:rPr lang="nb-NO" sz="2000" dirty="0" smtClean="0"/>
              <a:t>Relevant </a:t>
            </a:r>
            <a:r>
              <a:rPr lang="nb-NO" sz="2000" dirty="0" err="1" smtClean="0"/>
              <a:t>previous</a:t>
            </a:r>
            <a:r>
              <a:rPr lang="nb-NO" sz="2000" dirty="0" smtClean="0"/>
              <a:t> </a:t>
            </a:r>
            <a:r>
              <a:rPr lang="nb-NO" sz="2000" dirty="0" err="1" smtClean="0"/>
              <a:t>working</a:t>
            </a:r>
            <a:r>
              <a:rPr lang="nb-NO" sz="2000" dirty="0" smtClean="0"/>
              <a:t> </a:t>
            </a:r>
            <a:r>
              <a:rPr lang="nb-NO" sz="2000" dirty="0" err="1" smtClean="0"/>
              <a:t>experience</a:t>
            </a:r>
            <a:endParaRPr lang="nb-NO" sz="2000" dirty="0" smtClean="0"/>
          </a:p>
          <a:p>
            <a:r>
              <a:rPr lang="nb-NO" sz="2000" dirty="0" err="1" smtClean="0"/>
              <a:t>Being</a:t>
            </a:r>
            <a:r>
              <a:rPr lang="nb-NO" sz="2000" dirty="0" smtClean="0"/>
              <a:t> </a:t>
            </a:r>
            <a:r>
              <a:rPr lang="nb-NO" sz="2000" dirty="0" err="1" smtClean="0"/>
              <a:t>married</a:t>
            </a:r>
            <a:r>
              <a:rPr lang="nb-NO" sz="2000" dirty="0" smtClean="0"/>
              <a:t> </a:t>
            </a:r>
          </a:p>
          <a:p>
            <a:r>
              <a:rPr lang="nb-NO" sz="2000" dirty="0" err="1" smtClean="0"/>
              <a:t>Satisfaction</a:t>
            </a:r>
            <a:r>
              <a:rPr lang="nb-NO" sz="2000" dirty="0" smtClean="0"/>
              <a:t> </a:t>
            </a:r>
            <a:r>
              <a:rPr lang="nb-NO" sz="2000" dirty="0" err="1" smtClean="0"/>
              <a:t>with</a:t>
            </a:r>
            <a:r>
              <a:rPr lang="nb-NO" sz="2000" dirty="0" smtClean="0"/>
              <a:t> </a:t>
            </a:r>
            <a:r>
              <a:rPr lang="nb-NO" sz="2000" dirty="0" err="1" smtClean="0"/>
              <a:t>study</a:t>
            </a:r>
            <a:r>
              <a:rPr lang="nb-NO" sz="2000" dirty="0" smtClean="0"/>
              <a:t> programme</a:t>
            </a:r>
          </a:p>
          <a:p>
            <a:r>
              <a:rPr lang="nb-NO" sz="2000" dirty="0" err="1" smtClean="0"/>
              <a:t>Satisfaction</a:t>
            </a:r>
            <a:r>
              <a:rPr lang="nb-NO" sz="2000" dirty="0" smtClean="0"/>
              <a:t> </a:t>
            </a:r>
            <a:r>
              <a:rPr lang="nb-NO" sz="2000" dirty="0" err="1" smtClean="0"/>
              <a:t>with</a:t>
            </a:r>
            <a:r>
              <a:rPr lang="nb-NO" sz="2000" dirty="0" smtClean="0"/>
              <a:t> </a:t>
            </a:r>
            <a:r>
              <a:rPr lang="nb-NO" sz="2000" dirty="0" err="1" smtClean="0"/>
              <a:t>job</a:t>
            </a:r>
            <a:r>
              <a:rPr lang="nb-NO" sz="2000" dirty="0" smtClean="0"/>
              <a:t> </a:t>
            </a:r>
            <a:r>
              <a:rPr lang="nb-NO" sz="2000" dirty="0" err="1" smtClean="0"/>
              <a:t>relevance</a:t>
            </a:r>
            <a:r>
              <a:rPr lang="nb-NO" sz="2000" dirty="0" smtClean="0"/>
              <a:t> </a:t>
            </a:r>
            <a:r>
              <a:rPr lang="nb-NO" sz="2000" dirty="0" err="1" smtClean="0"/>
              <a:t>of</a:t>
            </a:r>
            <a:r>
              <a:rPr lang="nb-NO" sz="2000" dirty="0" smtClean="0"/>
              <a:t> </a:t>
            </a:r>
            <a:r>
              <a:rPr lang="nb-NO" sz="2000" dirty="0" err="1" smtClean="0"/>
              <a:t>study</a:t>
            </a:r>
            <a:r>
              <a:rPr lang="nb-NO" sz="2000" dirty="0" smtClean="0"/>
              <a:t> programme</a:t>
            </a:r>
            <a:endParaRPr lang="nb-NO" sz="2000" dirty="0"/>
          </a:p>
        </p:txBody>
      </p:sp>
      <p:sp>
        <p:nvSpPr>
          <p:cNvPr id="9" name="Plassholder for tekst 8"/>
          <p:cNvSpPr>
            <a:spLocks noGrp="1"/>
          </p:cNvSpPr>
          <p:nvPr>
            <p:ph type="body" idx="14"/>
          </p:nvPr>
        </p:nvSpPr>
        <p:spPr>
          <a:xfrm>
            <a:off x="4661741" y="1434721"/>
            <a:ext cx="3780000" cy="482111"/>
          </a:xfrm>
        </p:spPr>
        <p:txBody>
          <a:bodyPr>
            <a:normAutofit/>
          </a:bodyPr>
          <a:lstStyle/>
          <a:p>
            <a:r>
              <a:rPr lang="nb-NO" sz="2200" b="1" dirty="0" smtClean="0"/>
              <a:t>Negative </a:t>
            </a:r>
            <a:r>
              <a:rPr lang="nb-NO" sz="2200" b="1" dirty="0" err="1" smtClean="0"/>
              <a:t>effect</a:t>
            </a:r>
            <a:endParaRPr lang="nb-NO" sz="2200" b="1" dirty="0"/>
          </a:p>
        </p:txBody>
      </p:sp>
      <p:sp>
        <p:nvSpPr>
          <p:cNvPr id="10" name="Plassholder for innhold 9"/>
          <p:cNvSpPr>
            <a:spLocks noGrp="1"/>
          </p:cNvSpPr>
          <p:nvPr>
            <p:ph idx="15"/>
          </p:nvPr>
        </p:nvSpPr>
        <p:spPr/>
        <p:txBody>
          <a:bodyPr>
            <a:normAutofit/>
          </a:bodyPr>
          <a:lstStyle/>
          <a:p>
            <a:r>
              <a:rPr lang="nb-NO" sz="2000" dirty="0" err="1" smtClean="0"/>
              <a:t>Degree</a:t>
            </a:r>
            <a:r>
              <a:rPr lang="nb-NO" sz="2000" dirty="0" smtClean="0"/>
              <a:t> in </a:t>
            </a:r>
            <a:r>
              <a:rPr lang="nb-NO" sz="2000" dirty="0" err="1" smtClean="0"/>
              <a:t>humanities</a:t>
            </a:r>
            <a:endParaRPr lang="nb-NO" sz="2000" dirty="0" smtClean="0"/>
          </a:p>
          <a:p>
            <a:r>
              <a:rPr lang="nb-NO" sz="2000" dirty="0" err="1" smtClean="0"/>
              <a:t>Low</a:t>
            </a:r>
            <a:r>
              <a:rPr lang="nb-NO" sz="2000" dirty="0" smtClean="0"/>
              <a:t> grades (CDE)</a:t>
            </a:r>
          </a:p>
          <a:p>
            <a:r>
              <a:rPr lang="nb-NO" sz="2000" dirty="0" err="1" smtClean="0"/>
              <a:t>Being</a:t>
            </a:r>
            <a:r>
              <a:rPr lang="nb-NO" sz="2000" dirty="0" smtClean="0"/>
              <a:t> </a:t>
            </a:r>
            <a:r>
              <a:rPr lang="nb-NO" sz="2000" dirty="0" err="1" smtClean="0"/>
              <a:t>female</a:t>
            </a:r>
            <a:endParaRPr lang="nb-NO" sz="2000" dirty="0" smtClean="0"/>
          </a:p>
          <a:p>
            <a:r>
              <a:rPr lang="nb-NO" sz="2000" dirty="0" err="1" smtClean="0"/>
              <a:t>Having</a:t>
            </a:r>
            <a:r>
              <a:rPr lang="nb-NO" sz="2000" dirty="0" smtClean="0"/>
              <a:t> </a:t>
            </a:r>
            <a:r>
              <a:rPr lang="nb-NO" sz="2000" dirty="0" err="1" smtClean="0"/>
              <a:t>children</a:t>
            </a:r>
            <a:endParaRPr lang="nb-NO" sz="2000" dirty="0" smtClean="0"/>
          </a:p>
          <a:p>
            <a:r>
              <a:rPr lang="nb-NO" sz="2000" dirty="0"/>
              <a:t>Immigrant </a:t>
            </a:r>
            <a:r>
              <a:rPr lang="nb-NO" sz="2000" dirty="0" err="1"/>
              <a:t>background</a:t>
            </a:r>
            <a:endParaRPr lang="nb-NO" sz="2000" dirty="0"/>
          </a:p>
          <a:p>
            <a:r>
              <a:rPr lang="nb-NO" sz="2000" dirty="0" err="1" smtClean="0"/>
              <a:t>Satisfaction</a:t>
            </a:r>
            <a:r>
              <a:rPr lang="nb-NO" sz="2000" dirty="0" smtClean="0"/>
              <a:t> </a:t>
            </a:r>
            <a:r>
              <a:rPr lang="nb-NO" sz="2000" dirty="0" err="1" smtClean="0"/>
              <a:t>with</a:t>
            </a:r>
            <a:r>
              <a:rPr lang="nb-NO" sz="2000" dirty="0" smtClean="0"/>
              <a:t> HEI</a:t>
            </a:r>
          </a:p>
          <a:p>
            <a:endParaRPr lang="nb-NO" sz="2000" dirty="0"/>
          </a:p>
        </p:txBody>
      </p:sp>
    </p:spTree>
    <p:extLst>
      <p:ext uri="{BB962C8B-B14F-4D97-AF65-F5344CB8AC3E}">
        <p14:creationId xmlns:p14="http://schemas.microsoft.com/office/powerpoint/2010/main" xmlns="" val="3223499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 smtClean="0"/>
              <a:t>Conclusion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702000" y="1434721"/>
            <a:ext cx="7739741" cy="4730583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580"/>
              </a:spcBef>
              <a:spcAft>
                <a:spcPts val="600"/>
              </a:spcAft>
            </a:pPr>
            <a:r>
              <a:rPr lang="nb-NO" sz="2200" dirty="0" smtClean="0"/>
              <a:t>High </a:t>
            </a:r>
            <a:r>
              <a:rPr lang="nb-NO" sz="2200" dirty="0" err="1" smtClean="0"/>
              <a:t>employment</a:t>
            </a:r>
            <a:r>
              <a:rPr lang="nb-NO" sz="2200" dirty="0" smtClean="0"/>
              <a:t> rates 6 </a:t>
            </a:r>
            <a:r>
              <a:rPr lang="nb-NO" sz="2200" dirty="0" err="1" smtClean="0"/>
              <a:t>months</a:t>
            </a:r>
            <a:r>
              <a:rPr lang="nb-NO" sz="2200" dirty="0" smtClean="0"/>
              <a:t> </a:t>
            </a:r>
            <a:r>
              <a:rPr lang="nb-NO" sz="2200" dirty="0" err="1" smtClean="0"/>
              <a:t>after</a:t>
            </a:r>
            <a:r>
              <a:rPr lang="nb-NO" sz="2200" dirty="0" smtClean="0"/>
              <a:t> </a:t>
            </a:r>
            <a:r>
              <a:rPr lang="nb-NO" sz="2200" dirty="0" err="1" smtClean="0"/>
              <a:t>graduation</a:t>
            </a:r>
            <a:r>
              <a:rPr lang="nb-NO" sz="2200" dirty="0" smtClean="0"/>
              <a:t>, more </a:t>
            </a:r>
            <a:r>
              <a:rPr lang="nb-NO" sz="2200" dirty="0" err="1" smtClean="0"/>
              <a:t>than</a:t>
            </a:r>
            <a:r>
              <a:rPr lang="nb-NO" sz="2200" dirty="0" smtClean="0"/>
              <a:t> 8 </a:t>
            </a:r>
            <a:r>
              <a:rPr lang="nb-NO" sz="2200" dirty="0" err="1" smtClean="0"/>
              <a:t>out</a:t>
            </a:r>
            <a:r>
              <a:rPr lang="nb-NO" sz="2200" dirty="0" smtClean="0"/>
              <a:t> </a:t>
            </a:r>
            <a:r>
              <a:rPr lang="nb-NO" sz="2200" dirty="0" err="1" smtClean="0"/>
              <a:t>of</a:t>
            </a:r>
            <a:r>
              <a:rPr lang="nb-NO" sz="2200" dirty="0" smtClean="0"/>
              <a:t> 10 </a:t>
            </a:r>
            <a:r>
              <a:rPr lang="nb-NO" sz="2200" dirty="0" err="1" smtClean="0"/>
              <a:t>are</a:t>
            </a:r>
            <a:r>
              <a:rPr lang="nb-NO" sz="2200" dirty="0" smtClean="0"/>
              <a:t> </a:t>
            </a:r>
            <a:r>
              <a:rPr lang="nb-NO" sz="2200" dirty="0" err="1" smtClean="0"/>
              <a:t>employed</a:t>
            </a:r>
            <a:endParaRPr lang="nb-NO" sz="2200" dirty="0" smtClean="0"/>
          </a:p>
          <a:p>
            <a:pPr>
              <a:spcBef>
                <a:spcPts val="580"/>
              </a:spcBef>
              <a:spcAft>
                <a:spcPts val="600"/>
              </a:spcAft>
            </a:pPr>
            <a:r>
              <a:rPr lang="nb-NO" sz="2200" dirty="0"/>
              <a:t>2 </a:t>
            </a:r>
            <a:r>
              <a:rPr lang="nb-NO" sz="2200" dirty="0" err="1"/>
              <a:t>out</a:t>
            </a:r>
            <a:r>
              <a:rPr lang="nb-NO" sz="2200" dirty="0"/>
              <a:t> </a:t>
            </a:r>
            <a:r>
              <a:rPr lang="nb-NO" sz="2200" dirty="0" err="1"/>
              <a:t>of</a:t>
            </a:r>
            <a:r>
              <a:rPr lang="nb-NO" sz="2200" dirty="0"/>
              <a:t> 3 </a:t>
            </a:r>
            <a:r>
              <a:rPr lang="nb-NO" sz="2200" dirty="0" err="1"/>
              <a:t>graduates</a:t>
            </a:r>
            <a:r>
              <a:rPr lang="nb-NO" sz="2200" dirty="0"/>
              <a:t> have full time, relevant </a:t>
            </a:r>
            <a:r>
              <a:rPr lang="nb-NO" sz="2200" dirty="0" err="1"/>
              <a:t>employment</a:t>
            </a:r>
            <a:endParaRPr lang="nb-NO" sz="2200" dirty="0"/>
          </a:p>
          <a:p>
            <a:pPr>
              <a:spcBef>
                <a:spcPts val="580"/>
              </a:spcBef>
              <a:spcAft>
                <a:spcPts val="600"/>
              </a:spcAft>
            </a:pPr>
            <a:r>
              <a:rPr lang="nb-NO" sz="2200" dirty="0" err="1" smtClean="0"/>
              <a:t>Unemployment</a:t>
            </a:r>
            <a:r>
              <a:rPr lang="nb-NO" sz="2200" dirty="0" smtClean="0"/>
              <a:t> rates </a:t>
            </a:r>
            <a:r>
              <a:rPr lang="nb-NO" sz="2200" dirty="0" err="1" smtClean="0"/>
              <a:t>fluctuates</a:t>
            </a:r>
            <a:r>
              <a:rPr lang="nb-NO" sz="2200" dirty="0" smtClean="0"/>
              <a:t> less for </a:t>
            </a:r>
            <a:r>
              <a:rPr lang="nb-NO" sz="2200" dirty="0" err="1" smtClean="0"/>
              <a:t>graduates</a:t>
            </a:r>
            <a:r>
              <a:rPr lang="nb-NO" sz="2200" dirty="0" smtClean="0"/>
              <a:t> in </a:t>
            </a:r>
            <a:r>
              <a:rPr lang="nb-NO" sz="2200" dirty="0" err="1" smtClean="0"/>
              <a:t>Humanities</a:t>
            </a:r>
            <a:r>
              <a:rPr lang="nb-NO" sz="2200" dirty="0" smtClean="0"/>
              <a:t> and arts and </a:t>
            </a:r>
            <a:r>
              <a:rPr lang="nb-NO" sz="2200" dirty="0" err="1" smtClean="0"/>
              <a:t>Social</a:t>
            </a:r>
            <a:r>
              <a:rPr lang="nb-NO" sz="2200" dirty="0" smtClean="0"/>
              <a:t> Sciences </a:t>
            </a:r>
            <a:r>
              <a:rPr lang="nb-NO" sz="2200" dirty="0" err="1" smtClean="0"/>
              <a:t>than</a:t>
            </a:r>
            <a:r>
              <a:rPr lang="nb-NO" sz="2200" dirty="0" smtClean="0"/>
              <a:t> </a:t>
            </a:r>
            <a:r>
              <a:rPr lang="nb-NO" sz="2200" dirty="0" err="1" smtClean="0"/>
              <a:t>others</a:t>
            </a:r>
            <a:endParaRPr lang="nb-NO" sz="2200" dirty="0" smtClean="0"/>
          </a:p>
          <a:p>
            <a:pPr>
              <a:spcBef>
                <a:spcPts val="580"/>
              </a:spcBef>
              <a:spcAft>
                <a:spcPts val="600"/>
              </a:spcAft>
            </a:pPr>
            <a:r>
              <a:rPr lang="nb-NO" sz="2200" dirty="0" err="1" smtClean="0"/>
              <a:t>Graduates</a:t>
            </a:r>
            <a:r>
              <a:rPr lang="nb-NO" sz="2200" dirty="0" smtClean="0"/>
              <a:t> in </a:t>
            </a:r>
            <a:r>
              <a:rPr lang="nb-NO" sz="2200" dirty="0" err="1" smtClean="0"/>
              <a:t>Humanities</a:t>
            </a:r>
            <a:r>
              <a:rPr lang="nb-NO" sz="2200" dirty="0" smtClean="0"/>
              <a:t> and arts </a:t>
            </a:r>
            <a:r>
              <a:rPr lang="nb-NO" sz="2200" dirty="0" err="1" smtClean="0"/>
              <a:t>are</a:t>
            </a:r>
            <a:r>
              <a:rPr lang="nb-NO" sz="2200" dirty="0" smtClean="0"/>
              <a:t> more </a:t>
            </a:r>
            <a:r>
              <a:rPr lang="nb-NO" sz="2200" dirty="0" err="1" smtClean="0"/>
              <a:t>likely</a:t>
            </a:r>
            <a:r>
              <a:rPr lang="nb-NO" sz="2200" dirty="0" smtClean="0"/>
              <a:t> to </a:t>
            </a:r>
            <a:r>
              <a:rPr lang="nb-NO" sz="2200" dirty="0" err="1" smtClean="0"/>
              <a:t>experience</a:t>
            </a:r>
            <a:r>
              <a:rPr lang="nb-NO" sz="2200" dirty="0" smtClean="0"/>
              <a:t> </a:t>
            </a:r>
            <a:r>
              <a:rPr lang="nb-NO" sz="2200" dirty="0" err="1" smtClean="0"/>
              <a:t>other</a:t>
            </a:r>
            <a:r>
              <a:rPr lang="nb-NO" sz="2200" dirty="0" smtClean="0"/>
              <a:t> forms </a:t>
            </a:r>
            <a:r>
              <a:rPr lang="nb-NO" sz="2200" dirty="0" err="1" smtClean="0"/>
              <a:t>of</a:t>
            </a:r>
            <a:r>
              <a:rPr lang="nb-NO" sz="2200" dirty="0" smtClean="0"/>
              <a:t> </a:t>
            </a:r>
            <a:r>
              <a:rPr lang="nb-NO" sz="2200" dirty="0" err="1" smtClean="0"/>
              <a:t>subomtimal</a:t>
            </a:r>
            <a:r>
              <a:rPr lang="nb-NO" sz="2200" dirty="0" smtClean="0"/>
              <a:t> </a:t>
            </a:r>
            <a:r>
              <a:rPr lang="nb-NO" sz="2200" dirty="0" err="1" smtClean="0"/>
              <a:t>transitions</a:t>
            </a:r>
            <a:r>
              <a:rPr lang="nb-NO" sz="2200" dirty="0" smtClean="0"/>
              <a:t>; like </a:t>
            </a:r>
            <a:r>
              <a:rPr lang="nb-NO" sz="2200" dirty="0" err="1" smtClean="0"/>
              <a:t>underemployment</a:t>
            </a:r>
            <a:r>
              <a:rPr lang="nb-NO" sz="2200" dirty="0" smtClean="0"/>
              <a:t> and skills mismatch</a:t>
            </a:r>
          </a:p>
          <a:p>
            <a:pPr>
              <a:spcBef>
                <a:spcPts val="580"/>
              </a:spcBef>
              <a:spcAft>
                <a:spcPts val="600"/>
              </a:spcAft>
            </a:pPr>
            <a:r>
              <a:rPr lang="nb-NO" sz="2200" dirty="0" err="1" smtClean="0"/>
              <a:t>Graduates</a:t>
            </a:r>
            <a:r>
              <a:rPr lang="nb-NO" sz="2200" dirty="0" smtClean="0"/>
              <a:t> in Business and </a:t>
            </a:r>
            <a:r>
              <a:rPr lang="nb-NO" sz="2200" dirty="0" err="1" smtClean="0"/>
              <a:t>administration</a:t>
            </a:r>
            <a:r>
              <a:rPr lang="nb-NO" sz="2200" dirty="0" smtClean="0"/>
              <a:t> and Technology and </a:t>
            </a:r>
            <a:r>
              <a:rPr lang="nb-NO" sz="2200" dirty="0" err="1" smtClean="0"/>
              <a:t>science</a:t>
            </a:r>
            <a:r>
              <a:rPr lang="nb-NO" sz="2200" dirty="0" smtClean="0"/>
              <a:t> </a:t>
            </a:r>
            <a:r>
              <a:rPr lang="nb-NO" sz="2200" dirty="0" err="1" smtClean="0"/>
              <a:t>are</a:t>
            </a:r>
            <a:r>
              <a:rPr lang="nb-NO" sz="2200" dirty="0" smtClean="0"/>
              <a:t> </a:t>
            </a:r>
            <a:r>
              <a:rPr lang="nb-NO" sz="2200" dirty="0" err="1" smtClean="0"/>
              <a:t>the</a:t>
            </a:r>
            <a:r>
              <a:rPr lang="nb-NO" sz="2200" dirty="0" smtClean="0"/>
              <a:t> most </a:t>
            </a:r>
            <a:r>
              <a:rPr lang="nb-NO" sz="2200" dirty="0" err="1" smtClean="0"/>
              <a:t>succesful</a:t>
            </a:r>
            <a:r>
              <a:rPr lang="nb-NO" sz="2200" dirty="0" smtClean="0"/>
              <a:t> </a:t>
            </a:r>
            <a:r>
              <a:rPr lang="nb-NO" sz="2200" dirty="0" err="1" smtClean="0"/>
              <a:t>groups</a:t>
            </a:r>
            <a:r>
              <a:rPr lang="nb-NO" sz="2200" dirty="0" smtClean="0"/>
              <a:t> </a:t>
            </a:r>
            <a:r>
              <a:rPr lang="nb-NO" sz="2200" dirty="0" err="1" smtClean="0"/>
              <a:t>regarding</a:t>
            </a:r>
            <a:r>
              <a:rPr lang="nb-NO" sz="2200" dirty="0" smtClean="0"/>
              <a:t> relevant </a:t>
            </a:r>
            <a:r>
              <a:rPr lang="nb-NO" sz="2200" dirty="0" err="1" smtClean="0"/>
              <a:t>jobs</a:t>
            </a:r>
            <a:r>
              <a:rPr lang="nb-NO" sz="2200" dirty="0"/>
              <a:t> </a:t>
            </a:r>
            <a:r>
              <a:rPr lang="nb-NO" sz="2200" dirty="0" smtClean="0"/>
              <a:t>and permanent </a:t>
            </a:r>
            <a:r>
              <a:rPr lang="nb-NO" sz="2200" dirty="0" err="1" smtClean="0"/>
              <a:t>job</a:t>
            </a:r>
            <a:r>
              <a:rPr lang="nb-NO" sz="2200" dirty="0" smtClean="0"/>
              <a:t> </a:t>
            </a:r>
            <a:r>
              <a:rPr lang="nb-NO" sz="2200" dirty="0" err="1" smtClean="0"/>
              <a:t>contracts</a:t>
            </a:r>
            <a:endParaRPr lang="nb-NO" sz="2200" dirty="0" smtClean="0"/>
          </a:p>
          <a:p>
            <a:pPr>
              <a:spcBef>
                <a:spcPts val="580"/>
              </a:spcBef>
              <a:spcAft>
                <a:spcPts val="600"/>
              </a:spcAft>
            </a:pPr>
            <a:r>
              <a:rPr lang="nb-NO" sz="2200" dirty="0" err="1" smtClean="0"/>
              <a:t>Gender</a:t>
            </a:r>
            <a:r>
              <a:rPr lang="nb-NO" sz="2200" dirty="0" smtClean="0"/>
              <a:t>, grades and </a:t>
            </a:r>
            <a:r>
              <a:rPr lang="nb-NO" sz="2200" dirty="0" err="1" smtClean="0"/>
              <a:t>previous</a:t>
            </a:r>
            <a:r>
              <a:rPr lang="nb-NO" sz="2200" dirty="0" smtClean="0"/>
              <a:t> relevant </a:t>
            </a:r>
            <a:r>
              <a:rPr lang="nb-NO" sz="2200" dirty="0" err="1" smtClean="0"/>
              <a:t>working</a:t>
            </a:r>
            <a:r>
              <a:rPr lang="nb-NO" sz="2200" dirty="0" smtClean="0"/>
              <a:t> </a:t>
            </a:r>
            <a:r>
              <a:rPr lang="nb-NO" sz="2200" dirty="0" err="1" smtClean="0"/>
              <a:t>experience</a:t>
            </a:r>
            <a:r>
              <a:rPr lang="nb-NO" sz="2200" dirty="0" smtClean="0"/>
              <a:t> </a:t>
            </a:r>
            <a:r>
              <a:rPr lang="nb-NO" sz="2200" dirty="0" err="1" smtClean="0"/>
              <a:t>are</a:t>
            </a:r>
            <a:r>
              <a:rPr lang="nb-NO" sz="2200" dirty="0" smtClean="0"/>
              <a:t> </a:t>
            </a:r>
            <a:r>
              <a:rPr lang="nb-NO" sz="2200" dirty="0" err="1" smtClean="0"/>
              <a:t>among</a:t>
            </a:r>
            <a:r>
              <a:rPr lang="nb-NO" sz="2200" dirty="0" smtClean="0"/>
              <a:t> </a:t>
            </a:r>
            <a:r>
              <a:rPr lang="nb-NO" sz="2200" dirty="0" err="1" smtClean="0"/>
              <a:t>other</a:t>
            </a:r>
            <a:r>
              <a:rPr lang="nb-NO" sz="2200" dirty="0" smtClean="0"/>
              <a:t> </a:t>
            </a:r>
            <a:r>
              <a:rPr lang="nb-NO" sz="2200" dirty="0" err="1" smtClean="0"/>
              <a:t>factors</a:t>
            </a:r>
            <a:r>
              <a:rPr lang="nb-NO" sz="2200" dirty="0" smtClean="0"/>
              <a:t> </a:t>
            </a:r>
            <a:r>
              <a:rPr lang="nb-NO" sz="2200" dirty="0" err="1" smtClean="0"/>
              <a:t>influencing</a:t>
            </a:r>
            <a:r>
              <a:rPr lang="nb-NO" sz="2200" dirty="0" smtClean="0"/>
              <a:t> </a:t>
            </a:r>
            <a:r>
              <a:rPr lang="nb-NO" sz="2200" dirty="0" err="1" smtClean="0"/>
              <a:t>succesful</a:t>
            </a:r>
            <a:r>
              <a:rPr lang="nb-NO" sz="2200" dirty="0" smtClean="0"/>
              <a:t> </a:t>
            </a:r>
            <a:r>
              <a:rPr lang="nb-NO" sz="2200" dirty="0" err="1" smtClean="0"/>
              <a:t>labour</a:t>
            </a:r>
            <a:r>
              <a:rPr lang="nb-NO" sz="2200" dirty="0" smtClean="0"/>
              <a:t> </a:t>
            </a:r>
            <a:r>
              <a:rPr lang="nb-NO" sz="2200" dirty="0" err="1" smtClean="0"/>
              <a:t>market</a:t>
            </a:r>
            <a:r>
              <a:rPr lang="nb-NO" sz="2200" dirty="0" smtClean="0"/>
              <a:t> </a:t>
            </a:r>
            <a:r>
              <a:rPr lang="nb-NO" sz="2200" dirty="0" err="1" smtClean="0"/>
              <a:t>transitions</a:t>
            </a:r>
            <a:endParaRPr lang="nb-NO" sz="2200" dirty="0" smtClean="0"/>
          </a:p>
          <a:p>
            <a:pPr>
              <a:spcBef>
                <a:spcPts val="580"/>
              </a:spcBef>
              <a:spcAft>
                <a:spcPts val="600"/>
              </a:spcAft>
            </a:pPr>
            <a:endParaRPr lang="nb-NO" sz="2000" dirty="0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dirty="0" smtClean="0"/>
              <a:t>22.10.12</a:t>
            </a:r>
            <a:endParaRPr lang="nb-NO" dirty="0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25F22-D5A2-49CF-8FBE-5C3392B72C8D}" type="slidenum">
              <a:rPr lang="nb-NO" smtClean="0"/>
              <a:pPr/>
              <a:t>17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xmlns="" val="2863244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jannecke@nifu.no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Employability of HE graduates in a welfare state economy</a:t>
            </a:r>
            <a:r>
              <a:rPr lang="nb-NO" dirty="0"/>
              <a:t/>
            </a:r>
            <a:br>
              <a:rPr lang="nb-NO" dirty="0"/>
            </a:br>
            <a:r>
              <a:rPr lang="en-US" dirty="0"/>
              <a:t> </a:t>
            </a:r>
            <a:r>
              <a:rPr lang="nb-NO" dirty="0"/>
              <a:t/>
            </a:r>
            <a:br>
              <a:rPr lang="nb-NO" dirty="0"/>
            </a:b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Jannecke Wiers-Jenssen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22.10.2012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b-NO" dirty="0" err="1" smtClean="0"/>
              <a:t>Results</a:t>
            </a:r>
            <a:r>
              <a:rPr lang="nb-NO" dirty="0" smtClean="0"/>
              <a:t> from </a:t>
            </a:r>
            <a:r>
              <a:rPr lang="nb-NO" dirty="0" err="1" smtClean="0"/>
              <a:t>the</a:t>
            </a:r>
            <a:r>
              <a:rPr lang="nb-NO" dirty="0" smtClean="0"/>
              <a:t> Norwegian </a:t>
            </a:r>
            <a:r>
              <a:rPr lang="nb-NO" dirty="0" err="1" smtClean="0"/>
              <a:t>Graduate</a:t>
            </a:r>
            <a:r>
              <a:rPr lang="nb-NO" dirty="0" smtClean="0"/>
              <a:t> Survey</a:t>
            </a:r>
            <a:r>
              <a:rPr lang="nb-NO" dirty="0"/>
              <a:t/>
            </a:r>
            <a:br>
              <a:rPr lang="nb-NO" dirty="0"/>
            </a:b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Presentation at EXLIMA conference, Bali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5170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 smtClean="0"/>
              <a:t>Topics</a:t>
            </a:r>
            <a:r>
              <a:rPr lang="nb-NO" dirty="0" smtClean="0"/>
              <a:t> </a:t>
            </a:r>
            <a:endParaRPr lang="nb-NO" dirty="0"/>
          </a:p>
        </p:txBody>
      </p:sp>
      <p:sp>
        <p:nvSpPr>
          <p:cNvPr id="8" name="Plassholder for innhold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nb-NO" sz="2200" dirty="0" smtClean="0"/>
              <a:t>Snapshots </a:t>
            </a:r>
            <a:r>
              <a:rPr lang="nb-NO" sz="2200" dirty="0" err="1" smtClean="0"/>
              <a:t>of</a:t>
            </a:r>
            <a:r>
              <a:rPr lang="nb-NO" sz="2200" dirty="0" smtClean="0"/>
              <a:t> NIFU </a:t>
            </a:r>
            <a:r>
              <a:rPr lang="nb-NO" sz="2200" dirty="0" err="1" smtClean="0"/>
              <a:t>graduate</a:t>
            </a:r>
            <a:r>
              <a:rPr lang="nb-NO" sz="2200" dirty="0" smtClean="0"/>
              <a:t> survey 2011</a:t>
            </a:r>
          </a:p>
          <a:p>
            <a:pPr lvl="1">
              <a:spcAft>
                <a:spcPts val="600"/>
              </a:spcAft>
            </a:pPr>
            <a:r>
              <a:rPr lang="nb-NO" sz="2000" dirty="0" smtClean="0"/>
              <a:t>Main </a:t>
            </a:r>
            <a:r>
              <a:rPr lang="nb-NO" sz="2000" dirty="0" err="1" smtClean="0"/>
              <a:t>activity</a:t>
            </a:r>
            <a:r>
              <a:rPr lang="nb-NO" sz="2000" dirty="0" smtClean="0"/>
              <a:t> 6 </a:t>
            </a:r>
            <a:r>
              <a:rPr lang="nb-NO" sz="2000" dirty="0" err="1" smtClean="0"/>
              <a:t>months</a:t>
            </a:r>
            <a:r>
              <a:rPr lang="nb-NO" sz="2000" dirty="0" smtClean="0"/>
              <a:t> </a:t>
            </a:r>
            <a:r>
              <a:rPr lang="nb-NO" sz="2000" dirty="0" err="1" smtClean="0"/>
              <a:t>after</a:t>
            </a:r>
            <a:r>
              <a:rPr lang="nb-NO" sz="2000" dirty="0" smtClean="0"/>
              <a:t> </a:t>
            </a:r>
            <a:r>
              <a:rPr lang="nb-NO" sz="2000" dirty="0" err="1" smtClean="0"/>
              <a:t>graduation</a:t>
            </a:r>
            <a:r>
              <a:rPr lang="nb-NO" sz="2000" dirty="0" smtClean="0"/>
              <a:t> </a:t>
            </a:r>
          </a:p>
          <a:p>
            <a:pPr lvl="1">
              <a:spcAft>
                <a:spcPts val="600"/>
              </a:spcAft>
            </a:pPr>
            <a:r>
              <a:rPr lang="nb-NO" sz="2000" dirty="0" err="1" smtClean="0"/>
              <a:t>Uneployment</a:t>
            </a:r>
            <a:r>
              <a:rPr lang="nb-NO" sz="2000" dirty="0" smtClean="0"/>
              <a:t> rate</a:t>
            </a:r>
          </a:p>
          <a:p>
            <a:pPr lvl="1">
              <a:spcAft>
                <a:spcPts val="600"/>
              </a:spcAft>
            </a:pPr>
            <a:r>
              <a:rPr lang="nb-NO" sz="2000" dirty="0" smtClean="0"/>
              <a:t>Over-Education (skills mismatch)</a:t>
            </a:r>
          </a:p>
          <a:p>
            <a:pPr lvl="1">
              <a:spcAft>
                <a:spcPts val="600"/>
              </a:spcAft>
            </a:pPr>
            <a:r>
              <a:rPr lang="nb-NO" sz="2000" dirty="0" err="1" smtClean="0"/>
              <a:t>Underemployment</a:t>
            </a:r>
            <a:endParaRPr lang="nb-NO" sz="2000" dirty="0" smtClean="0"/>
          </a:p>
          <a:p>
            <a:pPr lvl="1">
              <a:spcAft>
                <a:spcPts val="600"/>
              </a:spcAft>
            </a:pPr>
            <a:r>
              <a:rPr lang="nb-NO" sz="2000" dirty="0" smtClean="0"/>
              <a:t>Relevant, full time </a:t>
            </a:r>
            <a:r>
              <a:rPr lang="nb-NO" sz="2000" dirty="0" err="1" smtClean="0"/>
              <a:t>employment</a:t>
            </a:r>
            <a:endParaRPr lang="nb-NO" sz="2000" dirty="0" smtClean="0"/>
          </a:p>
          <a:p>
            <a:pPr lvl="1">
              <a:spcAft>
                <a:spcPts val="600"/>
              </a:spcAft>
            </a:pPr>
            <a:r>
              <a:rPr lang="nb-NO" sz="2000" dirty="0" err="1" smtClean="0"/>
              <a:t>Success</a:t>
            </a:r>
            <a:r>
              <a:rPr lang="nb-NO" sz="2000" dirty="0" smtClean="0"/>
              <a:t> </a:t>
            </a:r>
            <a:r>
              <a:rPr lang="nb-NO" sz="2000" dirty="0" err="1" smtClean="0"/>
              <a:t>factors</a:t>
            </a:r>
            <a:r>
              <a:rPr lang="nb-NO" sz="2000" dirty="0" smtClean="0"/>
              <a:t> in </a:t>
            </a:r>
            <a:r>
              <a:rPr lang="nb-NO" sz="2000" dirty="0" err="1" smtClean="0"/>
              <a:t>transition</a:t>
            </a:r>
            <a:r>
              <a:rPr lang="nb-NO" sz="2000" dirty="0" smtClean="0"/>
              <a:t> from HE to </a:t>
            </a:r>
            <a:r>
              <a:rPr lang="nb-NO" sz="2000" dirty="0" err="1" smtClean="0"/>
              <a:t>work</a:t>
            </a:r>
            <a:endParaRPr lang="nb-NO" sz="2000" dirty="0" smtClean="0"/>
          </a:p>
          <a:p>
            <a:pPr>
              <a:spcAft>
                <a:spcPts val="600"/>
              </a:spcAft>
            </a:pPr>
            <a:r>
              <a:rPr lang="nb-NO" sz="2200" dirty="0" smtClean="0"/>
              <a:t>Development over time</a:t>
            </a:r>
            <a:endParaRPr lang="nb-NO" sz="2200" dirty="0"/>
          </a:p>
          <a:p>
            <a:pPr lvl="1">
              <a:spcAft>
                <a:spcPts val="600"/>
              </a:spcAft>
            </a:pPr>
            <a:endParaRPr lang="nb-NO" sz="2000" dirty="0" smtClean="0"/>
          </a:p>
          <a:p>
            <a:pPr marL="0" indent="0">
              <a:buNone/>
            </a:pPr>
            <a:endParaRPr lang="nb-NO" dirty="0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dirty="0" smtClean="0"/>
              <a:t>22.10.12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xmlns="" val="334117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NIFUs </a:t>
            </a:r>
            <a:r>
              <a:rPr lang="nb-NO" dirty="0" err="1" smtClean="0"/>
              <a:t>Graduate</a:t>
            </a:r>
            <a:r>
              <a:rPr lang="nb-NO" dirty="0" smtClean="0"/>
              <a:t> survey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nb-NO" sz="2200" dirty="0" smtClean="0"/>
              <a:t>2011 survey «</a:t>
            </a:r>
            <a:r>
              <a:rPr lang="nb-NO" sz="2200" dirty="0" err="1" smtClean="0"/>
              <a:t>regular</a:t>
            </a:r>
            <a:r>
              <a:rPr lang="nb-NO" sz="2200" dirty="0" smtClean="0"/>
              <a:t>» surveys </a:t>
            </a:r>
            <a:r>
              <a:rPr lang="nb-NO" sz="2200" dirty="0" err="1" smtClean="0"/>
              <a:t>conducted</a:t>
            </a:r>
            <a:r>
              <a:rPr lang="nb-NO" sz="2200" dirty="0" smtClean="0"/>
              <a:t> 6 </a:t>
            </a:r>
            <a:r>
              <a:rPr lang="nb-NO" sz="2200" dirty="0" err="1" smtClean="0"/>
              <a:t>months</a:t>
            </a:r>
            <a:r>
              <a:rPr lang="nb-NO" sz="2200" dirty="0" smtClean="0"/>
              <a:t> </a:t>
            </a:r>
            <a:r>
              <a:rPr lang="nb-NO" sz="2200" dirty="0" err="1" smtClean="0"/>
              <a:t>after</a:t>
            </a:r>
            <a:r>
              <a:rPr lang="nb-NO" sz="2200" dirty="0" smtClean="0"/>
              <a:t> </a:t>
            </a:r>
            <a:r>
              <a:rPr lang="nb-NO" sz="2200" dirty="0" err="1" smtClean="0"/>
              <a:t>graduation</a:t>
            </a:r>
            <a:endParaRPr lang="nb-NO" sz="2200" dirty="0"/>
          </a:p>
          <a:p>
            <a:pPr>
              <a:spcAft>
                <a:spcPts val="600"/>
              </a:spcAft>
            </a:pPr>
            <a:r>
              <a:rPr lang="nb-NO" sz="2200" dirty="0" smtClean="0"/>
              <a:t>Sample </a:t>
            </a:r>
            <a:r>
              <a:rPr lang="nb-NO" sz="2200" dirty="0" err="1" smtClean="0"/>
              <a:t>presented</a:t>
            </a:r>
            <a:r>
              <a:rPr lang="nb-NO" sz="2200" dirty="0" smtClean="0"/>
              <a:t> </a:t>
            </a:r>
            <a:r>
              <a:rPr lang="nb-NO" sz="2200" dirty="0" err="1" smtClean="0"/>
              <a:t>here</a:t>
            </a:r>
            <a:r>
              <a:rPr lang="nb-NO" sz="2200" dirty="0" smtClean="0"/>
              <a:t> </a:t>
            </a:r>
            <a:r>
              <a:rPr lang="nb-NO" sz="2200" dirty="0" err="1" smtClean="0"/>
              <a:t>includes</a:t>
            </a:r>
            <a:r>
              <a:rPr lang="nb-NO" sz="2200" dirty="0" smtClean="0"/>
              <a:t> </a:t>
            </a:r>
            <a:r>
              <a:rPr lang="nb-NO" sz="2200" dirty="0" err="1" smtClean="0"/>
              <a:t>only</a:t>
            </a:r>
            <a:r>
              <a:rPr lang="nb-NO" sz="2200" dirty="0" smtClean="0"/>
              <a:t> </a:t>
            </a:r>
            <a:r>
              <a:rPr lang="nb-NO" sz="2200" dirty="0" err="1" smtClean="0"/>
              <a:t>graduates</a:t>
            </a:r>
            <a:r>
              <a:rPr lang="nb-NO" sz="2200" dirty="0" smtClean="0"/>
              <a:t> </a:t>
            </a:r>
            <a:r>
              <a:rPr lang="nb-NO" sz="2200" dirty="0" err="1" smtClean="0"/>
              <a:t>with</a:t>
            </a:r>
            <a:r>
              <a:rPr lang="nb-NO" sz="2200" dirty="0" smtClean="0"/>
              <a:t> a </a:t>
            </a:r>
            <a:r>
              <a:rPr lang="nb-NO" sz="2200" dirty="0" err="1" smtClean="0"/>
              <a:t>master’s</a:t>
            </a:r>
            <a:r>
              <a:rPr lang="nb-NO" sz="2200" dirty="0" smtClean="0"/>
              <a:t> </a:t>
            </a:r>
            <a:r>
              <a:rPr lang="nb-NO" sz="2200" dirty="0" err="1" smtClean="0"/>
              <a:t>degree</a:t>
            </a:r>
            <a:endParaRPr lang="nb-NO" sz="2200" dirty="0" smtClean="0"/>
          </a:p>
          <a:p>
            <a:pPr>
              <a:spcAft>
                <a:spcPts val="600"/>
              </a:spcAft>
            </a:pPr>
            <a:r>
              <a:rPr lang="nb-NO" sz="2200" dirty="0" smtClean="0"/>
              <a:t>Covers most </a:t>
            </a:r>
            <a:r>
              <a:rPr lang="nb-NO" sz="2200" dirty="0" err="1" smtClean="0"/>
              <a:t>HEIs</a:t>
            </a:r>
            <a:r>
              <a:rPr lang="nb-NO" sz="2200" dirty="0" smtClean="0"/>
              <a:t> and </a:t>
            </a:r>
            <a:r>
              <a:rPr lang="nb-NO" sz="2200" dirty="0" err="1" smtClean="0"/>
              <a:t>the</a:t>
            </a:r>
            <a:r>
              <a:rPr lang="nb-NO" sz="2200" dirty="0" smtClean="0"/>
              <a:t> vast </a:t>
            </a:r>
            <a:r>
              <a:rPr lang="nb-NO" sz="2200" dirty="0" err="1" smtClean="0"/>
              <a:t>majority</a:t>
            </a:r>
            <a:r>
              <a:rPr lang="nb-NO" sz="2200" dirty="0" smtClean="0"/>
              <a:t> </a:t>
            </a:r>
            <a:r>
              <a:rPr lang="nb-NO" sz="2200" dirty="0" err="1" smtClean="0"/>
              <a:t>of</a:t>
            </a:r>
            <a:r>
              <a:rPr lang="nb-NO" sz="2200" dirty="0" smtClean="0"/>
              <a:t> master </a:t>
            </a:r>
            <a:r>
              <a:rPr lang="nb-NO" sz="2200" dirty="0" err="1" smtClean="0"/>
              <a:t>graduates</a:t>
            </a:r>
            <a:r>
              <a:rPr lang="nb-NO" sz="2200" dirty="0" smtClean="0"/>
              <a:t> in Norway</a:t>
            </a:r>
          </a:p>
          <a:p>
            <a:pPr>
              <a:spcAft>
                <a:spcPts val="600"/>
              </a:spcAft>
            </a:pPr>
            <a:r>
              <a:rPr lang="nb-NO" sz="2200" dirty="0" smtClean="0"/>
              <a:t>Adresses </a:t>
            </a:r>
            <a:r>
              <a:rPr lang="nb-NO" sz="2200" dirty="0" err="1" smtClean="0"/>
              <a:t>obtained</a:t>
            </a:r>
            <a:r>
              <a:rPr lang="nb-NO" sz="2200" dirty="0" smtClean="0"/>
              <a:t> from </a:t>
            </a:r>
            <a:r>
              <a:rPr lang="nb-NO" sz="2200" dirty="0" err="1" smtClean="0"/>
              <a:t>HEIs</a:t>
            </a:r>
            <a:endParaRPr lang="nb-NO" sz="2200" dirty="0" smtClean="0"/>
          </a:p>
          <a:p>
            <a:pPr>
              <a:spcAft>
                <a:spcPts val="600"/>
              </a:spcAft>
            </a:pPr>
            <a:r>
              <a:rPr lang="nb-NO" sz="2200" dirty="0" err="1" smtClean="0"/>
              <a:t>Response</a:t>
            </a:r>
            <a:r>
              <a:rPr lang="nb-NO" sz="2200" dirty="0" smtClean="0"/>
              <a:t> rate 2011: 54% master </a:t>
            </a:r>
            <a:r>
              <a:rPr lang="nb-NO" sz="2200" dirty="0" err="1" smtClean="0"/>
              <a:t>graduates</a:t>
            </a:r>
            <a:endParaRPr lang="nb-NO" sz="2200" dirty="0" smtClean="0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dirty="0" smtClean="0"/>
              <a:t>22.10.12</a:t>
            </a:r>
            <a:endParaRPr lang="nb-NO" dirty="0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>
          <a:xfrm>
            <a:off x="1782377" y="6288408"/>
            <a:ext cx="2895600" cy="107722"/>
          </a:xfrm>
        </p:spPr>
        <p:txBody>
          <a:bodyPr/>
          <a:lstStyle/>
          <a:p>
            <a:endParaRPr lang="nb-NO" dirty="0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25F22-D5A2-49CF-8FBE-5C3392B72C8D}" type="slidenum">
              <a:rPr lang="nb-NO" smtClean="0"/>
              <a:pPr/>
              <a:t>4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xmlns="" val="3981952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 smtClean="0"/>
              <a:t>Some</a:t>
            </a:r>
            <a:r>
              <a:rPr lang="nb-NO" dirty="0" smtClean="0"/>
              <a:t> </a:t>
            </a:r>
            <a:r>
              <a:rPr lang="nb-NO" dirty="0" err="1" smtClean="0"/>
              <a:t>facts</a:t>
            </a:r>
            <a:r>
              <a:rPr lang="nb-NO" dirty="0" smtClean="0"/>
              <a:t> </a:t>
            </a:r>
            <a:r>
              <a:rPr lang="nb-NO" dirty="0" err="1" smtClean="0"/>
              <a:t>about</a:t>
            </a:r>
            <a:r>
              <a:rPr lang="nb-NO" dirty="0" smtClean="0"/>
              <a:t> Norway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1200"/>
              </a:spcBef>
            </a:pPr>
            <a:r>
              <a:rPr lang="nb-NO" sz="2200" dirty="0" err="1" smtClean="0"/>
              <a:t>Population</a:t>
            </a:r>
            <a:r>
              <a:rPr lang="nb-NO" sz="2200" dirty="0" smtClean="0"/>
              <a:t>: 5 million</a:t>
            </a:r>
          </a:p>
          <a:p>
            <a:pPr>
              <a:spcBef>
                <a:spcPts val="1200"/>
              </a:spcBef>
            </a:pPr>
            <a:r>
              <a:rPr lang="nb-NO" sz="2200" dirty="0" err="1" smtClean="0"/>
              <a:t>Prosperpos</a:t>
            </a:r>
            <a:r>
              <a:rPr lang="nb-NO" sz="2200" dirty="0" smtClean="0"/>
              <a:t> </a:t>
            </a:r>
            <a:r>
              <a:rPr lang="nb-NO" sz="2200" dirty="0" err="1" smtClean="0"/>
              <a:t>welfare</a:t>
            </a:r>
            <a:r>
              <a:rPr lang="nb-NO" sz="2200" dirty="0" smtClean="0"/>
              <a:t> </a:t>
            </a:r>
            <a:r>
              <a:rPr lang="nb-NO" sz="2200" dirty="0" err="1" smtClean="0"/>
              <a:t>state</a:t>
            </a:r>
            <a:r>
              <a:rPr lang="nb-NO" sz="2200" dirty="0" smtClean="0"/>
              <a:t> </a:t>
            </a:r>
            <a:r>
              <a:rPr lang="nb-NO" sz="2200" dirty="0" err="1" smtClean="0"/>
              <a:t>society</a:t>
            </a:r>
            <a:r>
              <a:rPr lang="nb-NO" sz="2200" dirty="0" smtClean="0"/>
              <a:t> – </a:t>
            </a:r>
            <a:r>
              <a:rPr lang="nb-NO" sz="2200" dirty="0" err="1" smtClean="0"/>
              <a:t>the</a:t>
            </a:r>
            <a:r>
              <a:rPr lang="nb-NO" sz="2200" dirty="0" smtClean="0"/>
              <a:t> Nordic </a:t>
            </a:r>
            <a:r>
              <a:rPr lang="nb-NO" sz="2200" dirty="0" err="1" smtClean="0"/>
              <a:t>model</a:t>
            </a:r>
            <a:endParaRPr lang="nb-NO" sz="2200" dirty="0" smtClean="0"/>
          </a:p>
          <a:p>
            <a:pPr>
              <a:spcBef>
                <a:spcPts val="1200"/>
              </a:spcBef>
            </a:pPr>
            <a:r>
              <a:rPr lang="nb-NO" sz="2200" dirty="0" err="1" smtClean="0"/>
              <a:t>Generous</a:t>
            </a:r>
            <a:r>
              <a:rPr lang="nb-NO" sz="2200" dirty="0" smtClean="0"/>
              <a:t> universal </a:t>
            </a:r>
            <a:r>
              <a:rPr lang="nb-NO" sz="2200" dirty="0" err="1" smtClean="0"/>
              <a:t>public</a:t>
            </a:r>
            <a:r>
              <a:rPr lang="nb-NO" sz="2200" dirty="0" smtClean="0"/>
              <a:t> support </a:t>
            </a:r>
            <a:r>
              <a:rPr lang="nb-NO" sz="2200" dirty="0" err="1" smtClean="0"/>
              <a:t>schemes</a:t>
            </a:r>
            <a:endParaRPr lang="nb-NO" sz="2200" dirty="0" smtClean="0"/>
          </a:p>
          <a:p>
            <a:pPr>
              <a:spcBef>
                <a:spcPts val="1200"/>
              </a:spcBef>
            </a:pPr>
            <a:r>
              <a:rPr lang="nb-NO" sz="2200" dirty="0" err="1" smtClean="0"/>
              <a:t>About</a:t>
            </a:r>
            <a:r>
              <a:rPr lang="nb-NO" sz="2200" dirty="0" smtClean="0"/>
              <a:t> 50% </a:t>
            </a:r>
            <a:r>
              <a:rPr lang="nb-NO" sz="2200" dirty="0" err="1" smtClean="0"/>
              <a:t>of</a:t>
            </a:r>
            <a:r>
              <a:rPr lang="nb-NO" sz="2200" dirty="0" smtClean="0"/>
              <a:t> </a:t>
            </a:r>
            <a:r>
              <a:rPr lang="nb-NO" sz="2200" dirty="0" err="1" smtClean="0"/>
              <a:t>the</a:t>
            </a:r>
            <a:r>
              <a:rPr lang="nb-NO" sz="2200" dirty="0" smtClean="0"/>
              <a:t> </a:t>
            </a:r>
            <a:r>
              <a:rPr lang="nb-NO" sz="2200" dirty="0" err="1" smtClean="0"/>
              <a:t>youth</a:t>
            </a:r>
            <a:r>
              <a:rPr lang="nb-NO" sz="2200" dirty="0" smtClean="0"/>
              <a:t> </a:t>
            </a:r>
            <a:r>
              <a:rPr lang="nb-NO" sz="2200" dirty="0" err="1" smtClean="0"/>
              <a:t>cohorts</a:t>
            </a:r>
            <a:r>
              <a:rPr lang="nb-NO" sz="2200" dirty="0" smtClean="0"/>
              <a:t> </a:t>
            </a:r>
            <a:r>
              <a:rPr lang="nb-NO" sz="2200" dirty="0" err="1" smtClean="0"/>
              <a:t>enter</a:t>
            </a:r>
            <a:r>
              <a:rPr lang="nb-NO" sz="2200" dirty="0" smtClean="0"/>
              <a:t> </a:t>
            </a:r>
            <a:r>
              <a:rPr lang="nb-NO" sz="2200" dirty="0" err="1" smtClean="0"/>
              <a:t>higher</a:t>
            </a:r>
            <a:r>
              <a:rPr lang="nb-NO" sz="2200" dirty="0" smtClean="0"/>
              <a:t> </a:t>
            </a:r>
            <a:r>
              <a:rPr lang="nb-NO" sz="2200" dirty="0" err="1" smtClean="0"/>
              <a:t>education</a:t>
            </a:r>
            <a:endParaRPr lang="nb-NO" sz="2200" dirty="0" smtClean="0"/>
          </a:p>
          <a:p>
            <a:pPr>
              <a:spcBef>
                <a:spcPts val="1200"/>
              </a:spcBef>
            </a:pPr>
            <a:r>
              <a:rPr lang="nb-NO" sz="2200" dirty="0" smtClean="0"/>
              <a:t>Bologna </a:t>
            </a:r>
            <a:r>
              <a:rPr lang="nb-NO" sz="2200" dirty="0" err="1" smtClean="0"/>
              <a:t>structure</a:t>
            </a:r>
            <a:r>
              <a:rPr lang="nb-NO" sz="2200" dirty="0" smtClean="0"/>
              <a:t> in HE </a:t>
            </a:r>
            <a:r>
              <a:rPr lang="nb-NO" sz="2200" dirty="0" err="1" smtClean="0"/>
              <a:t>implemented</a:t>
            </a:r>
            <a:r>
              <a:rPr lang="nb-NO" sz="2200" dirty="0" smtClean="0"/>
              <a:t> (3+2+2)</a:t>
            </a:r>
            <a:endParaRPr lang="nb-NO" sz="2200" dirty="0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01-02-03</a:t>
            </a:r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Endres i topp-/bunntekst</a:t>
            </a:r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25F22-D5A2-49CF-8FBE-5C3392B72C8D}" type="slidenum">
              <a:rPr lang="nb-NO" smtClean="0"/>
              <a:pPr/>
              <a:t>5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xmlns="" val="4096743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b-NO" dirty="0" err="1" smtClean="0"/>
              <a:t>Results</a:t>
            </a:r>
            <a:endParaRPr lang="nb-NO" dirty="0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01-02-03</a:t>
            </a:r>
            <a:endParaRPr lang="nb-NO" dirty="0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CC25F22-D5A2-49CF-8FBE-5C3392B72C8D}" type="slidenum">
              <a:rPr lang="nb-NO" smtClean="0"/>
              <a:pPr/>
              <a:t>6</a:t>
            </a:fld>
            <a:endParaRPr lang="nb-NO" dirty="0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nb-NO" smtClean="0"/>
              <a:t>Endres i topp-/bunntekst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xmlns="" val="1594527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 smtClean="0"/>
              <a:t>Background</a:t>
            </a:r>
            <a:r>
              <a:rPr lang="nb-NO" dirty="0" smtClean="0"/>
              <a:t> variables &amp; prior </a:t>
            </a:r>
            <a:r>
              <a:rPr lang="nb-NO" dirty="0" err="1" smtClean="0"/>
              <a:t>experiences</a:t>
            </a:r>
            <a:endParaRPr lang="nb-NO" dirty="0"/>
          </a:p>
        </p:txBody>
      </p:sp>
      <p:sp>
        <p:nvSpPr>
          <p:cNvPr id="8" name="Plassholder for innhold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1200"/>
              </a:spcBef>
            </a:pPr>
            <a:r>
              <a:rPr lang="nb-NO" sz="2200" dirty="0" err="1" smtClean="0"/>
              <a:t>Mean</a:t>
            </a:r>
            <a:r>
              <a:rPr lang="nb-NO" sz="2200" dirty="0" smtClean="0"/>
              <a:t> age </a:t>
            </a:r>
            <a:r>
              <a:rPr lang="nb-NO" sz="2200" dirty="0" err="1" smtClean="0"/>
              <a:t>of</a:t>
            </a:r>
            <a:r>
              <a:rPr lang="nb-NO" sz="2200" dirty="0" smtClean="0"/>
              <a:t> </a:t>
            </a:r>
            <a:r>
              <a:rPr lang="nb-NO" sz="2200" dirty="0" err="1" smtClean="0"/>
              <a:t>graduates</a:t>
            </a:r>
            <a:r>
              <a:rPr lang="nb-NO" sz="2200" dirty="0" smtClean="0"/>
              <a:t>: 29 </a:t>
            </a:r>
            <a:r>
              <a:rPr lang="nb-NO" sz="2200" dirty="0" err="1" smtClean="0"/>
              <a:t>years</a:t>
            </a:r>
            <a:endParaRPr lang="nb-NO" sz="2200" dirty="0" smtClean="0"/>
          </a:p>
          <a:p>
            <a:pPr>
              <a:spcBef>
                <a:spcPts val="1200"/>
              </a:spcBef>
            </a:pPr>
            <a:r>
              <a:rPr lang="nb-NO" sz="2200" dirty="0" err="1" smtClean="0"/>
              <a:t>Proportion</a:t>
            </a:r>
            <a:r>
              <a:rPr lang="nb-NO" sz="2200" dirty="0" smtClean="0"/>
              <a:t> </a:t>
            </a:r>
            <a:r>
              <a:rPr lang="nb-NO" sz="2200" dirty="0" err="1" smtClean="0"/>
              <a:t>of</a:t>
            </a:r>
            <a:r>
              <a:rPr lang="nb-NO" sz="2200" dirty="0" smtClean="0"/>
              <a:t> </a:t>
            </a:r>
            <a:r>
              <a:rPr lang="nb-NO" sz="2200" dirty="0" err="1" smtClean="0"/>
              <a:t>women</a:t>
            </a:r>
            <a:r>
              <a:rPr lang="nb-NO" sz="2200" dirty="0" smtClean="0"/>
              <a:t>: 55%</a:t>
            </a:r>
          </a:p>
          <a:p>
            <a:pPr>
              <a:spcBef>
                <a:spcPts val="1200"/>
              </a:spcBef>
            </a:pPr>
            <a:r>
              <a:rPr lang="nb-NO" sz="2200" dirty="0" err="1" smtClean="0"/>
              <a:t>Married</a:t>
            </a:r>
            <a:r>
              <a:rPr lang="nb-NO" sz="2200" dirty="0" smtClean="0"/>
              <a:t>/</a:t>
            </a:r>
            <a:r>
              <a:rPr lang="nb-NO" sz="2200" dirty="0" err="1" smtClean="0"/>
              <a:t>cohabitant</a:t>
            </a:r>
            <a:r>
              <a:rPr lang="nb-NO" sz="2200" dirty="0" smtClean="0"/>
              <a:t>: 58 %</a:t>
            </a:r>
          </a:p>
          <a:p>
            <a:pPr>
              <a:spcBef>
                <a:spcPts val="1200"/>
              </a:spcBef>
            </a:pPr>
            <a:r>
              <a:rPr lang="nb-NO" sz="2200" dirty="0" smtClean="0"/>
              <a:t>Have </a:t>
            </a:r>
            <a:r>
              <a:rPr lang="nb-NO" sz="2200" dirty="0" err="1" smtClean="0"/>
              <a:t>children</a:t>
            </a:r>
            <a:r>
              <a:rPr lang="nb-NO" sz="2200" dirty="0" smtClean="0"/>
              <a:t>: 22 %</a:t>
            </a:r>
          </a:p>
          <a:p>
            <a:pPr>
              <a:spcBef>
                <a:spcPts val="1200"/>
              </a:spcBef>
            </a:pPr>
            <a:r>
              <a:rPr lang="nb-NO" sz="2200" dirty="0" smtClean="0"/>
              <a:t>Immigrant </a:t>
            </a:r>
            <a:r>
              <a:rPr lang="nb-NO" sz="2200" dirty="0" err="1" smtClean="0"/>
              <a:t>background</a:t>
            </a:r>
            <a:r>
              <a:rPr lang="nb-NO" sz="2200" dirty="0" smtClean="0"/>
              <a:t> 10%</a:t>
            </a:r>
          </a:p>
          <a:p>
            <a:pPr>
              <a:spcBef>
                <a:spcPts val="1200"/>
              </a:spcBef>
            </a:pPr>
            <a:r>
              <a:rPr lang="nb-NO" sz="2200" dirty="0" smtClean="0"/>
              <a:t>Study </a:t>
            </a:r>
            <a:r>
              <a:rPr lang="nb-NO" sz="2200" dirty="0" err="1" smtClean="0"/>
              <a:t>sojourn</a:t>
            </a:r>
            <a:r>
              <a:rPr lang="nb-NO" sz="2200" dirty="0" smtClean="0"/>
              <a:t> </a:t>
            </a:r>
            <a:r>
              <a:rPr lang="nb-NO" sz="2200" dirty="0" err="1" smtClean="0"/>
              <a:t>abroad</a:t>
            </a:r>
            <a:r>
              <a:rPr lang="nb-NO" sz="2200" dirty="0" smtClean="0"/>
              <a:t> (1 semester or more) 23%</a:t>
            </a:r>
          </a:p>
          <a:p>
            <a:pPr>
              <a:spcBef>
                <a:spcPts val="1200"/>
              </a:spcBef>
            </a:pPr>
            <a:r>
              <a:rPr lang="nb-NO" sz="2200" dirty="0" smtClean="0"/>
              <a:t>Relevant </a:t>
            </a:r>
            <a:r>
              <a:rPr lang="nb-NO" sz="2200" dirty="0" err="1" smtClean="0"/>
              <a:t>working</a:t>
            </a:r>
            <a:r>
              <a:rPr lang="nb-NO" sz="2200" dirty="0" smtClean="0"/>
              <a:t> </a:t>
            </a:r>
            <a:r>
              <a:rPr lang="nb-NO" sz="2200" dirty="0" err="1" smtClean="0"/>
              <a:t>experience</a:t>
            </a:r>
            <a:r>
              <a:rPr lang="nb-NO" sz="2200" dirty="0" smtClean="0"/>
              <a:t> prior to </a:t>
            </a:r>
            <a:r>
              <a:rPr lang="nb-NO" sz="2200" dirty="0" err="1" smtClean="0"/>
              <a:t>graduation</a:t>
            </a:r>
            <a:r>
              <a:rPr lang="nb-NO" sz="2200" dirty="0" smtClean="0"/>
              <a:t>: 60%</a:t>
            </a:r>
            <a:endParaRPr lang="nb-NO" sz="2200" dirty="0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01-02-03</a:t>
            </a:r>
            <a:endParaRPr lang="nb-NO" dirty="0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smtClean="0"/>
              <a:t>Endres i topp-/bunntekst</a:t>
            </a:r>
            <a:endParaRPr lang="nb-NO" dirty="0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25F22-D5A2-49CF-8FBE-5C3392B72C8D}" type="slidenum">
              <a:rPr lang="nb-NO" smtClean="0"/>
              <a:pPr/>
              <a:t>7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xmlns="" val="308892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Main </a:t>
            </a:r>
            <a:r>
              <a:rPr lang="nb-NO" dirty="0" err="1" smtClean="0"/>
              <a:t>activity</a:t>
            </a:r>
            <a:r>
              <a:rPr lang="nb-NO" dirty="0" smtClean="0"/>
              <a:t> 6 </a:t>
            </a:r>
            <a:r>
              <a:rPr lang="nb-NO" dirty="0" err="1" smtClean="0"/>
              <a:t>months</a:t>
            </a:r>
            <a:r>
              <a:rPr lang="nb-NO" dirty="0" smtClean="0"/>
              <a:t> </a:t>
            </a:r>
            <a:r>
              <a:rPr lang="nb-NO" dirty="0" err="1" smtClean="0"/>
              <a:t>after</a:t>
            </a:r>
            <a:r>
              <a:rPr lang="nb-NO" dirty="0" smtClean="0"/>
              <a:t> </a:t>
            </a:r>
            <a:r>
              <a:rPr lang="nb-NO" dirty="0" err="1" smtClean="0"/>
              <a:t>graduation</a:t>
            </a:r>
            <a:endParaRPr lang="nb-NO" dirty="0"/>
          </a:p>
        </p:txBody>
      </p:sp>
      <p:graphicFrame>
        <p:nvGraphicFramePr>
          <p:cNvPr id="8" name="Plassholder for innhold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245564669"/>
              </p:ext>
            </p:extLst>
          </p:nvPr>
        </p:nvGraphicFramePr>
        <p:xfrm>
          <a:off x="701675" y="1435100"/>
          <a:ext cx="7740652" cy="4586189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646189"/>
                <a:gridCol w="1800200"/>
                <a:gridCol w="1656184"/>
                <a:gridCol w="1638079"/>
              </a:tblGrid>
              <a:tr h="7350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nb-NO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All</a:t>
                      </a:r>
                      <a:endParaRPr lang="nb-NO" sz="20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N=2211</a:t>
                      </a:r>
                      <a:endParaRPr lang="nb-NO" sz="180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Women</a:t>
                      </a:r>
                      <a:endParaRPr lang="nb-NO" sz="20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N=1346</a:t>
                      </a:r>
                      <a:endParaRPr lang="nb-NO" sz="180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Men</a:t>
                      </a:r>
                      <a:endParaRPr lang="nb-NO" sz="20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N=865</a:t>
                      </a:r>
                      <a:endParaRPr lang="nb-NO" sz="180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501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Employed</a:t>
                      </a:r>
                      <a:endParaRPr lang="nb-NO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81.7</a:t>
                      </a:r>
                      <a:endParaRPr lang="nb-NO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81.3</a:t>
                      </a:r>
                      <a:endParaRPr lang="nb-NO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82.3</a:t>
                      </a:r>
                      <a:endParaRPr lang="nb-NO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501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Student</a:t>
                      </a:r>
                      <a:endParaRPr lang="nb-NO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5.6</a:t>
                      </a:r>
                      <a:endParaRPr lang="nb-NO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6</a:t>
                      </a:r>
                      <a:endParaRPr lang="nb-NO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4.9</a:t>
                      </a:r>
                      <a:endParaRPr lang="nb-NO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501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Unpaid domestic work</a:t>
                      </a:r>
                      <a:endParaRPr lang="nb-NO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1.3</a:t>
                      </a:r>
                      <a:endParaRPr lang="nb-NO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1.7</a:t>
                      </a:r>
                      <a:endParaRPr lang="nb-NO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0.7</a:t>
                      </a:r>
                      <a:endParaRPr lang="nb-NO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501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Military service</a:t>
                      </a:r>
                      <a:endParaRPr lang="nb-NO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0.1</a:t>
                      </a:r>
                      <a:endParaRPr lang="nb-NO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0.1</a:t>
                      </a:r>
                      <a:endParaRPr lang="nb-NO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0.1</a:t>
                      </a:r>
                      <a:endParaRPr lang="nb-NO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501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Unemployed</a:t>
                      </a:r>
                      <a:endParaRPr lang="nb-NO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8.3</a:t>
                      </a:r>
                      <a:endParaRPr lang="nb-NO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7.4</a:t>
                      </a:r>
                      <a:endParaRPr lang="nb-NO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9.6</a:t>
                      </a:r>
                      <a:endParaRPr lang="nb-NO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501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Other</a:t>
                      </a:r>
                      <a:endParaRPr lang="nb-NO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3.1</a:t>
                      </a:r>
                      <a:endParaRPr lang="nb-NO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6.3</a:t>
                      </a:r>
                      <a:endParaRPr lang="nb-NO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6.4</a:t>
                      </a:r>
                      <a:endParaRPr lang="nb-NO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501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nb-NO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100</a:t>
                      </a:r>
                      <a:endParaRPr lang="nb-NO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100</a:t>
                      </a:r>
                      <a:endParaRPr lang="nb-NO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100</a:t>
                      </a:r>
                      <a:endParaRPr lang="nb-NO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dirty="0" smtClean="0"/>
              <a:t>22.10.12</a:t>
            </a:r>
            <a:endParaRPr lang="nb-NO" dirty="0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25F22-D5A2-49CF-8FBE-5C3392B72C8D}" type="slidenum">
              <a:rPr lang="nb-NO" smtClean="0"/>
              <a:pPr/>
              <a:t>8</a:t>
            </a:fld>
            <a:endParaRPr lang="nb-NO"/>
          </a:p>
        </p:txBody>
      </p:sp>
      <p:sp>
        <p:nvSpPr>
          <p:cNvPr id="3" name="Ellipse 2"/>
          <p:cNvSpPr/>
          <p:nvPr/>
        </p:nvSpPr>
        <p:spPr>
          <a:xfrm>
            <a:off x="3491881" y="2060848"/>
            <a:ext cx="4950446" cy="72008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</p:spTree>
    <p:extLst>
      <p:ext uri="{BB962C8B-B14F-4D97-AF65-F5344CB8AC3E}">
        <p14:creationId xmlns:p14="http://schemas.microsoft.com/office/powerpoint/2010/main" xmlns="" val="3754119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b-NO" dirty="0" err="1" smtClean="0"/>
              <a:t>Unemployment</a:t>
            </a:r>
            <a:r>
              <a:rPr lang="nb-NO" dirty="0" smtClean="0"/>
              <a:t> rate 6 </a:t>
            </a:r>
            <a:r>
              <a:rPr lang="nb-NO" dirty="0" err="1" smtClean="0"/>
              <a:t>months</a:t>
            </a:r>
            <a:r>
              <a:rPr lang="nb-NO" dirty="0" smtClean="0"/>
              <a:t> </a:t>
            </a:r>
            <a:r>
              <a:rPr lang="nb-NO" dirty="0" err="1" smtClean="0"/>
              <a:t>after</a:t>
            </a:r>
            <a:r>
              <a:rPr lang="nb-NO" dirty="0" smtClean="0"/>
              <a:t> </a:t>
            </a:r>
            <a:r>
              <a:rPr lang="nb-NO" dirty="0" err="1" smtClean="0"/>
              <a:t>graduation</a:t>
            </a:r>
            <a:r>
              <a:rPr lang="nb-NO" dirty="0" smtClean="0"/>
              <a:t/>
            </a:r>
            <a:br>
              <a:rPr lang="nb-NO" dirty="0" smtClean="0"/>
            </a:br>
            <a:r>
              <a:rPr lang="nb-NO" dirty="0" err="1" smtClean="0"/>
              <a:t>calculated</a:t>
            </a:r>
            <a:r>
              <a:rPr lang="nb-NO" dirty="0" smtClean="0"/>
              <a:t> from </a:t>
            </a:r>
            <a:r>
              <a:rPr lang="nb-NO" dirty="0" err="1" smtClean="0"/>
              <a:t>the</a:t>
            </a:r>
            <a:r>
              <a:rPr lang="nb-NO" dirty="0" smtClean="0"/>
              <a:t> </a:t>
            </a:r>
            <a:r>
              <a:rPr lang="nb-NO" dirty="0" err="1" smtClean="0"/>
              <a:t>work</a:t>
            </a:r>
            <a:r>
              <a:rPr lang="nb-NO" dirty="0" smtClean="0"/>
              <a:t> force</a:t>
            </a:r>
            <a:endParaRPr lang="nb-NO" dirty="0"/>
          </a:p>
        </p:txBody>
      </p:sp>
      <p:graphicFrame>
        <p:nvGraphicFramePr>
          <p:cNvPr id="7" name="Plassholder for innhold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967755817"/>
              </p:ext>
            </p:extLst>
          </p:nvPr>
        </p:nvGraphicFramePr>
        <p:xfrm>
          <a:off x="701675" y="1340768"/>
          <a:ext cx="7740650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dirty="0" smtClean="0"/>
              <a:t>22.10.12</a:t>
            </a:r>
            <a:endParaRPr lang="nb-NO" dirty="0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25F22-D5A2-49CF-8FBE-5C3392B72C8D}" type="slidenum">
              <a:rPr lang="nb-NO" smtClean="0"/>
              <a:pPr/>
              <a:t>9</a:t>
            </a:fld>
            <a:endParaRPr lang="nb-NO"/>
          </a:p>
        </p:txBody>
      </p:sp>
      <p:sp>
        <p:nvSpPr>
          <p:cNvPr id="8" name="Ellipse 7"/>
          <p:cNvSpPr/>
          <p:nvPr/>
        </p:nvSpPr>
        <p:spPr>
          <a:xfrm>
            <a:off x="4572000" y="2321843"/>
            <a:ext cx="648072" cy="360040"/>
          </a:xfrm>
          <a:prstGeom prst="ellipse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9" name="Ellipse 8"/>
          <p:cNvSpPr/>
          <p:nvPr/>
        </p:nvSpPr>
        <p:spPr>
          <a:xfrm>
            <a:off x="7452319" y="1916832"/>
            <a:ext cx="648073" cy="2448272"/>
          </a:xfrm>
          <a:prstGeom prst="ellipse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</p:spTree>
    <p:extLst>
      <p:ext uri="{BB962C8B-B14F-4D97-AF65-F5344CB8AC3E}">
        <p14:creationId xmlns:p14="http://schemas.microsoft.com/office/powerpoint/2010/main" xmlns="" val="516668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7" grpId="0">
        <p:bldAsOne/>
      </p:bldGraphic>
      <p:bldP spid="8" grpId="0" animBg="1"/>
      <p:bldP spid="9" grpId="0" animBg="1"/>
    </p:bldLst>
  </p:timing>
</p:sld>
</file>

<file path=ppt/theme/theme1.xml><?xml version="1.0" encoding="utf-8"?>
<a:theme xmlns:a="http://schemas.openxmlformats.org/drawingml/2006/main" name="NIFU_ppt_eng_justert">
  <a:themeElements>
    <a:clrScheme name="NIFU">
      <a:dk1>
        <a:sysClr val="windowText" lastClr="000000"/>
      </a:dk1>
      <a:lt1>
        <a:sysClr val="window" lastClr="FFFFFF"/>
      </a:lt1>
      <a:dk2>
        <a:srgbClr val="404040"/>
      </a:dk2>
      <a:lt2>
        <a:srgbClr val="E4E8EB"/>
      </a:lt2>
      <a:accent1>
        <a:srgbClr val="2D8E9F"/>
      </a:accent1>
      <a:accent2>
        <a:srgbClr val="C84957"/>
      </a:accent2>
      <a:accent3>
        <a:srgbClr val="000000"/>
      </a:accent3>
      <a:accent4>
        <a:srgbClr val="404040"/>
      </a:accent4>
      <a:accent5>
        <a:srgbClr val="878D91"/>
      </a:accent5>
      <a:accent6>
        <a:srgbClr val="E4E8EB"/>
      </a:accent6>
      <a:hlink>
        <a:srgbClr val="C84957"/>
      </a:hlink>
      <a:folHlink>
        <a:srgbClr val="2D8E9F"/>
      </a:folHlink>
    </a:clrScheme>
    <a:fontScheme name="NIFU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URL xmlns="http://schemas.microsoft.com/sharepoint/v3">
      <Url xsi:nil="true"/>
      <Description xsi:nil="true"/>
    </URL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FA6BDDCADC66B42AE1216236ACC5C83" ma:contentTypeVersion="2" ma:contentTypeDescription="Create a new document." ma:contentTypeScope="" ma:versionID="eec335d7cf09ceb7c8963e07eccd34f7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d0573f608feaad054a119b6b2eb618a1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URL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URL" ma:index="8" nillable="true" ma:displayName="URL" ma:internalName="URL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PublishingStartDate" ma:index="9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10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690C5E04-1BE6-47DC-BFF3-D5A445434075}">
  <ds:schemaRefs>
    <ds:schemaRef ds:uri="http://purl.org/dc/dcmitype/"/>
    <ds:schemaRef ds:uri="http://schemas.microsoft.com/office/2006/documentManagement/types"/>
    <ds:schemaRef ds:uri="http://www.w3.org/XML/1998/namespace"/>
    <ds:schemaRef ds:uri="http://schemas.microsoft.com/sharepoint/v3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19D986A2-45A8-49C0-98BA-1929255F6ED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9074CA9-D561-4C73-BAC8-823BD307492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NIFU_ppt_eng_justert</Template>
  <TotalTime>4642</TotalTime>
  <Words>513</Words>
  <Application>Microsoft Office PowerPoint</Application>
  <PresentationFormat>On-screen Show (4:3)</PresentationFormat>
  <Paragraphs>141</Paragraphs>
  <Slides>18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NIFU_ppt_eng_justert</vt:lpstr>
      <vt:lpstr>Slide 1</vt:lpstr>
      <vt:lpstr>Employability of HE graduates in a welfare state economy   </vt:lpstr>
      <vt:lpstr>Topics </vt:lpstr>
      <vt:lpstr>NIFUs Graduate survey</vt:lpstr>
      <vt:lpstr>Some facts about Norway</vt:lpstr>
      <vt:lpstr>Results</vt:lpstr>
      <vt:lpstr>Background variables &amp; prior experiences</vt:lpstr>
      <vt:lpstr>Main activity 6 months after graduation</vt:lpstr>
      <vt:lpstr>Unemployment rate 6 months after graduation calculated from the work force</vt:lpstr>
      <vt:lpstr>Unemployment rates 6 months after graduation 2001-1011. </vt:lpstr>
      <vt:lpstr>Over-Education 6 months after graduation</vt:lpstr>
      <vt:lpstr>Mismatch: suboptimal adaptation</vt:lpstr>
      <vt:lpstr>Suboptimal adaptation 2001 – 2011. Selected study programmes</vt:lpstr>
      <vt:lpstr>Satisfaction with job relevance of study programme</vt:lpstr>
      <vt:lpstr>Proportion of master graduates in relevant full time employment</vt:lpstr>
      <vt:lpstr>Factors influencing the probability of having relevant full time employment</vt:lpstr>
      <vt:lpstr>Conclusion</vt:lpstr>
      <vt:lpstr>Slide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Manne</dc:creator>
  <dc:description>Dev by addpoint.no</dc:description>
  <cp:lastModifiedBy>user</cp:lastModifiedBy>
  <cp:revision>90</cp:revision>
  <cp:lastPrinted>2012-10-19T12:33:52Z</cp:lastPrinted>
  <dcterms:created xsi:type="dcterms:W3CDTF">2011-09-23T12:44:56Z</dcterms:created>
  <dcterms:modified xsi:type="dcterms:W3CDTF">2012-10-22T03:07:27Z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ev by">
    <vt:lpwstr>addpoint.no</vt:lpwstr>
  </property>
  <property fmtid="{D5CDD505-2E9C-101B-9397-08002B2CF9AE}" pid="3" name="ContentTypeId">
    <vt:lpwstr>0x0101003FA6BDDCADC66B42AE1216236ACC5C83</vt:lpwstr>
  </property>
</Properties>
</file>