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60" r:id="rId7"/>
    <p:sldId id="262" r:id="rId8"/>
    <p:sldId id="263" r:id="rId9"/>
    <p:sldId id="264" r:id="rId10"/>
    <p:sldId id="265" r:id="rId11"/>
    <p:sldId id="266" r:id="rId12"/>
    <p:sldId id="272" r:id="rId13"/>
    <p:sldId id="269" r:id="rId14"/>
    <p:sldId id="270" r:id="rId15"/>
    <p:sldId id="273" r:id="rId16"/>
    <p:sldId id="271" r:id="rId17"/>
    <p:sldId id="259" r:id="rId18"/>
  </p:sldIdLst>
  <p:sldSz cx="9144000" cy="6858000" type="screen4x3"/>
  <p:notesSz cx="6735763" cy="9866313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51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n stil, tabellrutenet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81" autoAdjust="0"/>
    <p:restoredTop sz="94660"/>
  </p:normalViewPr>
  <p:slideViewPr>
    <p:cSldViewPr snapToObjects="1">
      <p:cViewPr>
        <p:scale>
          <a:sx n="100" d="100"/>
          <a:sy n="100" d="100"/>
        </p:scale>
        <p:origin x="-46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377741-EB19-41DC-9EF8-43459818C688}" type="datetimeFigureOut">
              <a:rPr lang="nb-NO" smtClean="0"/>
              <a:pPr/>
              <a:t>22.10.2012</a:t>
            </a:fld>
            <a:endParaRPr lang="nb-N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0AA28-4800-47C6-87F2-23D2BE733822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135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825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ifu_ppt_addpoint-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5" y="566"/>
            <a:ext cx="9143245" cy="68574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4"/>
            <a:ext cx="9143244" cy="6857432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2"/>
            <a:ext cx="4652726" cy="4526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E-mail address</a:t>
            </a:r>
            <a:endParaRPr lang="en-US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02000" y="1787446"/>
            <a:ext cx="16613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noProof="0" smtClean="0">
                <a:solidFill>
                  <a:schemeClr val="bg1"/>
                </a:solidFill>
              </a:rPr>
              <a:t>www.nifu.no</a:t>
            </a:r>
            <a:endParaRPr lang="en-US" sz="2400" noProof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4" cy="6857433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6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4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3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kill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" y="0"/>
            <a:ext cx="9143243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02000" y="1420091"/>
            <a:ext cx="437405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3178" y="116632"/>
            <a:ext cx="547214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8100391" y="116632"/>
            <a:ext cx="341349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82377" y="116632"/>
            <a:ext cx="2895600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brø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itchFamily="34" charset="0"/>
              <a:buNone/>
              <a:defRPr/>
            </a:lvl1pPr>
            <a:lvl2pPr marL="0" indent="0" defTabSz="717550">
              <a:buNone/>
              <a:tabLst/>
              <a:defRPr/>
            </a:lvl2pPr>
            <a:lvl3pPr marL="0" indent="0" defTabSz="717550">
              <a:buNone/>
              <a:tabLst/>
              <a:defRPr/>
            </a:lvl3pPr>
            <a:lvl4pPr marL="0" indent="0" defTabSz="717550">
              <a:buNone/>
              <a:tabLst/>
              <a:defRPr/>
            </a:lvl4pPr>
            <a:lvl5pPr marL="0" indent="0" defTabSz="717550">
              <a:buNone/>
              <a:tabLst/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702000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4661741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Plassholder for innhold 2"/>
          <p:cNvSpPr>
            <a:spLocks noGrp="1"/>
          </p:cNvSpPr>
          <p:nvPr>
            <p:ph idx="13"/>
          </p:nvPr>
        </p:nvSpPr>
        <p:spPr>
          <a:xfrm>
            <a:off x="702000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4"/>
          </p:nvPr>
        </p:nvSpPr>
        <p:spPr>
          <a:xfrm>
            <a:off x="4661741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2" name="Plassholder for innhold 2"/>
          <p:cNvSpPr>
            <a:spLocks noGrp="1"/>
          </p:cNvSpPr>
          <p:nvPr>
            <p:ph idx="15"/>
          </p:nvPr>
        </p:nvSpPr>
        <p:spPr>
          <a:xfrm>
            <a:off x="4661741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addpoint-6.png"/>
          <p:cNvPicPr>
            <a:picLocks noChangeAspect="1"/>
          </p:cNvPicPr>
          <p:nvPr/>
        </p:nvPicPr>
        <p:blipFill>
          <a:blip r:embed="rId14" cstate="print"/>
          <a:srcRect b="71493"/>
          <a:stretch>
            <a:fillRect/>
          </a:stretch>
        </p:blipFill>
        <p:spPr>
          <a:xfrm>
            <a:off x="377" y="5980249"/>
            <a:ext cx="9143245" cy="250222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02000" y="666510"/>
            <a:ext cx="7739741" cy="36933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smtClean="0"/>
              <a:t>Klikk for å redigere tittelstil</a:t>
            </a:r>
            <a:endParaRPr lang="en-US" noProof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7739741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Klikk for å redigere tekststiler i malen</a:t>
            </a:r>
          </a:p>
          <a:p>
            <a:pPr lvl="1"/>
            <a:r>
              <a:rPr lang="en-US" noProof="0" smtClean="0"/>
              <a:t>Andre nivå</a:t>
            </a:r>
          </a:p>
          <a:p>
            <a:pPr lvl="2"/>
            <a:r>
              <a:rPr lang="en-US" noProof="0" smtClean="0"/>
              <a:t>Tredje nivå</a:t>
            </a:r>
          </a:p>
          <a:p>
            <a:pPr lvl="3"/>
            <a:r>
              <a:rPr lang="en-US" noProof="0" smtClean="0"/>
              <a:t>Fjerde nivå</a:t>
            </a:r>
          </a:p>
          <a:p>
            <a:pPr lvl="4"/>
            <a:r>
              <a:rPr lang="en-US" noProof="0" smtClean="0"/>
              <a:t>Femte nivå</a:t>
            </a:r>
            <a:endParaRPr lang="en-US" noProof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7553178" y="6288408"/>
            <a:ext cx="547214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782377" y="6288408"/>
            <a:ext cx="2895600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100391" y="6288408"/>
            <a:ext cx="341349" cy="1077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700" i="1"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8" name="Picture 7" descr="ppt_logo_30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77" y="6272783"/>
            <a:ext cx="1188722" cy="585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66" r:id="rId3"/>
    <p:sldLayoutId id="2147483667" r:id="rId4"/>
    <p:sldLayoutId id="2147483664" r:id="rId5"/>
    <p:sldLayoutId id="2147483650" r:id="rId6"/>
    <p:sldLayoutId id="2147483665" r:id="rId7"/>
    <p:sldLayoutId id="2147483652" r:id="rId8"/>
    <p:sldLayoutId id="2147483653" r:id="rId9"/>
    <p:sldLayoutId id="2147483654" r:id="rId10"/>
    <p:sldLayoutId id="2147483655" r:id="rId11"/>
    <p:sldLayoutId id="214748366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spcBef>
          <a:spcPct val="20000"/>
        </a:spcBef>
        <a:buClr>
          <a:srgbClr val="F15160"/>
        </a:buClr>
        <a:buSzPct val="100000"/>
        <a:buFontTx/>
        <a:buBlip>
          <a:blip r:embed="rId16"/>
        </a:buBlip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3888" indent="-285750" algn="l" defTabSz="896938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087438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2080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dirty="0" err="1" smtClean="0"/>
              <a:t>Results</a:t>
            </a:r>
            <a:r>
              <a:rPr lang="nb-NO" dirty="0" smtClean="0"/>
              <a:t> </a:t>
            </a:r>
            <a:r>
              <a:rPr lang="nb-NO" smtClean="0"/>
              <a:t>from logistic</a:t>
            </a:r>
            <a:r>
              <a:rPr lang="nb-NO" dirty="0" smtClean="0"/>
              <a:t> </a:t>
            </a:r>
            <a:r>
              <a:rPr lang="nb-NO" dirty="0" err="1" smtClean="0"/>
              <a:t>regression</a:t>
            </a:r>
            <a:r>
              <a:rPr lang="nb-NO" dirty="0" smtClean="0"/>
              <a:t> </a:t>
            </a:r>
            <a:r>
              <a:rPr lang="nb-NO" dirty="0" err="1" smtClean="0"/>
              <a:t>analysis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smtClean="0"/>
              <a:t/>
            </a:r>
            <a:br>
              <a:rPr lang="nb-NO" dirty="0" smtClean="0"/>
            </a:br>
            <a:r>
              <a:rPr lang="nb-NO" sz="1800" dirty="0" err="1" smtClean="0"/>
              <a:t>Effects</a:t>
            </a:r>
            <a:r>
              <a:rPr lang="nb-NO" sz="1800" dirty="0" smtClean="0"/>
              <a:t> </a:t>
            </a:r>
            <a:r>
              <a:rPr lang="nb-NO" sz="1800" dirty="0" err="1" smtClean="0"/>
              <a:t>of</a:t>
            </a:r>
            <a:r>
              <a:rPr lang="nb-NO" sz="1800" dirty="0" smtClean="0"/>
              <a:t> </a:t>
            </a:r>
            <a:r>
              <a:rPr lang="nb-NO" sz="1800" dirty="0" err="1" smtClean="0"/>
              <a:t>background</a:t>
            </a:r>
            <a:r>
              <a:rPr lang="nb-NO" sz="1800" dirty="0" smtClean="0"/>
              <a:t> variables</a:t>
            </a:r>
            <a:r>
              <a:rPr lang="nb-NO" dirty="0" smtClean="0"/>
              <a:t>:</a:t>
            </a:r>
            <a:br>
              <a:rPr lang="nb-NO" dirty="0" smtClean="0"/>
            </a:b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10</a:t>
            </a:fld>
            <a:endParaRPr lang="nb-NO"/>
          </a:p>
        </p:txBody>
      </p:sp>
      <p:graphicFrame>
        <p:nvGraphicFramePr>
          <p:cNvPr id="6" name="Tabel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015995"/>
              </p:ext>
            </p:extLst>
          </p:nvPr>
        </p:nvGraphicFramePr>
        <p:xfrm>
          <a:off x="730947" y="1772816"/>
          <a:ext cx="5300494" cy="2209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84494"/>
                <a:gridCol w="1008000"/>
                <a:gridCol w="1008000"/>
              </a:tblGrid>
              <a:tr h="139040">
                <a:tc>
                  <a:txBody>
                    <a:bodyPr/>
                    <a:lstStyle/>
                    <a:p>
                      <a:r>
                        <a:rPr lang="nb-NO" dirty="0" smtClean="0"/>
                        <a:t>Variable: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Model 1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dirty="0" smtClean="0"/>
                        <a:t>Model 2</a:t>
                      </a:r>
                      <a:endParaRPr lang="nb-NO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Gender</a:t>
                      </a:r>
                      <a:r>
                        <a:rPr lang="nb-NO" dirty="0" smtClean="0"/>
                        <a:t> (</a:t>
                      </a:r>
                      <a:r>
                        <a:rPr lang="nb-NO" dirty="0" err="1" smtClean="0"/>
                        <a:t>female</a:t>
                      </a:r>
                      <a:r>
                        <a:rPr lang="nb-NO" dirty="0" smtClean="0"/>
                        <a:t> =1)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- -</a:t>
                      </a:r>
                      <a:endParaRPr lang="nb-NO" b="1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nb-NO" dirty="0" smtClean="0"/>
                        <a:t>Age2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</a:t>
                      </a:r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Relevant </a:t>
                      </a:r>
                      <a:r>
                        <a:rPr lang="nb-NO" dirty="0" err="1" smtClean="0"/>
                        <a:t>work</a:t>
                      </a:r>
                      <a:r>
                        <a:rPr lang="nb-NO" dirty="0" smtClean="0"/>
                        <a:t> </a:t>
                      </a:r>
                      <a:r>
                        <a:rPr lang="nb-NO" dirty="0" err="1" smtClean="0"/>
                        <a:t>experience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+++</a:t>
                      </a:r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</a:t>
                      </a:r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Additional</a:t>
                      </a:r>
                      <a:r>
                        <a:rPr lang="nb-NO" dirty="0" smtClean="0"/>
                        <a:t> </a:t>
                      </a:r>
                      <a:r>
                        <a:rPr lang="nb-NO" dirty="0" err="1" smtClean="0"/>
                        <a:t>education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</a:t>
                      </a:r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Good</a:t>
                      </a:r>
                      <a:r>
                        <a:rPr lang="nb-NO" dirty="0" smtClean="0"/>
                        <a:t> </a:t>
                      </a:r>
                      <a:r>
                        <a:rPr lang="nb-NO" dirty="0" err="1" smtClean="0"/>
                        <a:t>school</a:t>
                      </a:r>
                      <a:r>
                        <a:rPr lang="nb-NO" baseline="0" dirty="0" smtClean="0"/>
                        <a:t> marks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</a:t>
                      </a:r>
                      <a:endParaRPr lang="nb-NO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kstSylinder 6"/>
          <p:cNvSpPr txBox="1"/>
          <p:nvPr/>
        </p:nvSpPr>
        <p:spPr>
          <a:xfrm>
            <a:off x="1115616" y="5085184"/>
            <a:ext cx="31918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err="1" smtClean="0"/>
              <a:t>Sign</a:t>
            </a:r>
            <a:r>
              <a:rPr lang="nb-NO" dirty="0" smtClean="0"/>
              <a:t> 0,1 </a:t>
            </a:r>
            <a:r>
              <a:rPr lang="nb-NO" dirty="0" err="1" smtClean="0"/>
              <a:t>level</a:t>
            </a:r>
            <a:r>
              <a:rPr lang="nb-NO" dirty="0"/>
              <a:t>:</a:t>
            </a:r>
            <a:r>
              <a:rPr lang="nb-NO" dirty="0" smtClean="0"/>
              <a:t> 	- or + </a:t>
            </a:r>
          </a:p>
          <a:p>
            <a:r>
              <a:rPr lang="nb-NO" dirty="0" err="1"/>
              <a:t>Sign</a:t>
            </a:r>
            <a:r>
              <a:rPr lang="nb-NO" dirty="0"/>
              <a:t> </a:t>
            </a:r>
            <a:r>
              <a:rPr lang="nb-NO" dirty="0" smtClean="0"/>
              <a:t>0,05 </a:t>
            </a:r>
            <a:r>
              <a:rPr lang="nb-NO" dirty="0" err="1" smtClean="0"/>
              <a:t>level</a:t>
            </a:r>
            <a:r>
              <a:rPr lang="nb-NO" dirty="0" smtClean="0"/>
              <a:t>: 	- - or ++</a:t>
            </a:r>
          </a:p>
          <a:p>
            <a:r>
              <a:rPr lang="nb-NO" dirty="0" err="1"/>
              <a:t>Sign</a:t>
            </a:r>
            <a:r>
              <a:rPr lang="nb-NO" dirty="0"/>
              <a:t> </a:t>
            </a:r>
            <a:r>
              <a:rPr lang="nb-NO" dirty="0" smtClean="0"/>
              <a:t>0,01 </a:t>
            </a:r>
            <a:r>
              <a:rPr lang="nb-NO" dirty="0" err="1" smtClean="0"/>
              <a:t>level</a:t>
            </a:r>
            <a:r>
              <a:rPr lang="nb-NO" dirty="0" smtClean="0"/>
              <a:t>: 	- - - or +++ </a:t>
            </a:r>
            <a:endParaRPr lang="nb-NO" dirty="0"/>
          </a:p>
        </p:txBody>
      </p:sp>
      <p:sp>
        <p:nvSpPr>
          <p:cNvPr id="8" name="TekstSylinder 7"/>
          <p:cNvSpPr txBox="1"/>
          <p:nvPr/>
        </p:nvSpPr>
        <p:spPr>
          <a:xfrm>
            <a:off x="698999" y="4005064"/>
            <a:ext cx="2375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 smtClean="0"/>
              <a:t>No </a:t>
            </a:r>
            <a:r>
              <a:rPr lang="nb-NO" dirty="0" err="1" smtClean="0"/>
              <a:t>effect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dirty="0" err="1" smtClean="0"/>
              <a:t>Parents</a:t>
            </a:r>
            <a:r>
              <a:rPr lang="nb-NO" dirty="0" smtClean="0"/>
              <a:t>’ </a:t>
            </a:r>
            <a:r>
              <a:rPr lang="nb-NO" dirty="0" err="1" smtClean="0"/>
              <a:t>education</a:t>
            </a:r>
            <a:endParaRPr lang="nb-NO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b-NO" dirty="0" smtClean="0"/>
              <a:t>Studies </a:t>
            </a:r>
            <a:r>
              <a:rPr lang="nb-NO" dirty="0" err="1" smtClean="0"/>
              <a:t>abroad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1442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err="1"/>
              <a:t>Results</a:t>
            </a:r>
            <a:r>
              <a:rPr lang="nb-NO" sz="2800" dirty="0"/>
              <a:t> from </a:t>
            </a:r>
            <a:r>
              <a:rPr lang="nb-NO" sz="2800" dirty="0" err="1"/>
              <a:t>the</a:t>
            </a:r>
            <a:r>
              <a:rPr lang="nb-NO" sz="2800" dirty="0"/>
              <a:t> </a:t>
            </a:r>
            <a:r>
              <a:rPr lang="nb-NO" sz="2800" dirty="0" err="1"/>
              <a:t>regression</a:t>
            </a:r>
            <a:r>
              <a:rPr lang="nb-NO" sz="2800" dirty="0"/>
              <a:t> </a:t>
            </a:r>
            <a:r>
              <a:rPr lang="nb-NO" sz="2800" dirty="0" err="1" smtClean="0"/>
              <a:t>analysis</a:t>
            </a:r>
            <a:r>
              <a:rPr lang="nb-NO" sz="2800" dirty="0" smtClean="0"/>
              <a:t/>
            </a:r>
            <a:br>
              <a:rPr lang="nb-NO" sz="2800" dirty="0" smtClean="0"/>
            </a:br>
            <a:r>
              <a:rPr lang="nb-NO" sz="1800" dirty="0" smtClean="0"/>
              <a:t>Level and </a:t>
            </a:r>
            <a:r>
              <a:rPr lang="nb-NO" sz="1800" dirty="0" err="1" smtClean="0"/>
              <a:t>field</a:t>
            </a:r>
            <a:r>
              <a:rPr lang="nb-NO" sz="1800" dirty="0" smtClean="0"/>
              <a:t> </a:t>
            </a:r>
            <a:r>
              <a:rPr lang="nb-NO" sz="1800" dirty="0" err="1" smtClean="0"/>
              <a:t>of</a:t>
            </a:r>
            <a:r>
              <a:rPr lang="nb-NO" sz="1800" dirty="0" smtClean="0"/>
              <a:t> </a:t>
            </a:r>
            <a:r>
              <a:rPr lang="nb-NO" sz="1800" dirty="0" err="1" smtClean="0"/>
              <a:t>study</a:t>
            </a:r>
            <a:r>
              <a:rPr lang="nb-NO" sz="1800" dirty="0" smtClean="0"/>
              <a:t> (</a:t>
            </a:r>
            <a:r>
              <a:rPr lang="nb-NO" sz="1800" dirty="0" err="1" smtClean="0"/>
              <a:t>reference</a:t>
            </a:r>
            <a:r>
              <a:rPr lang="nb-NO" sz="1800" dirty="0" smtClean="0"/>
              <a:t> </a:t>
            </a:r>
            <a:r>
              <a:rPr lang="nb-NO" sz="1800" dirty="0" err="1" smtClean="0"/>
              <a:t>category</a:t>
            </a:r>
            <a:r>
              <a:rPr lang="nb-NO" sz="1800" dirty="0" smtClean="0"/>
              <a:t>: </a:t>
            </a:r>
            <a:r>
              <a:rPr lang="nb-NO" sz="1800" dirty="0" err="1" smtClean="0"/>
              <a:t>teaching</a:t>
            </a:r>
            <a:r>
              <a:rPr lang="nb-NO" sz="1800" dirty="0" smtClean="0"/>
              <a:t>)</a:t>
            </a:r>
            <a:r>
              <a:rPr lang="nb-NO" sz="1800" dirty="0"/>
              <a:t/>
            </a:r>
            <a:br>
              <a:rPr lang="nb-NO" sz="1800" dirty="0"/>
            </a:br>
            <a:r>
              <a:rPr lang="nb-NO" sz="1800" dirty="0"/>
              <a:t/>
            </a:r>
            <a:br>
              <a:rPr lang="nb-NO" sz="1800" dirty="0"/>
            </a:br>
            <a:endParaRPr lang="nb-NO" sz="180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11</a:t>
            </a:fld>
            <a:endParaRPr lang="nb-NO"/>
          </a:p>
        </p:txBody>
      </p:sp>
      <p:graphicFrame>
        <p:nvGraphicFramePr>
          <p:cNvPr id="15" name="Tabell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374268"/>
              </p:ext>
            </p:extLst>
          </p:nvPr>
        </p:nvGraphicFramePr>
        <p:xfrm>
          <a:off x="899592" y="1484784"/>
          <a:ext cx="6372000" cy="44644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8000"/>
                <a:gridCol w="1332000"/>
                <a:gridCol w="1332000"/>
              </a:tblGrid>
              <a:tr h="372041">
                <a:tc>
                  <a:txBody>
                    <a:bodyPr/>
                    <a:lstStyle/>
                    <a:p>
                      <a:r>
                        <a:rPr lang="nb-NO" sz="1600" dirty="0" smtClean="0"/>
                        <a:t>Variable: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Model 1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Model 2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Master </a:t>
                      </a:r>
                      <a:r>
                        <a:rPr lang="nb-NO" sz="1600" b="1" dirty="0" err="1" smtClean="0"/>
                        <a:t>level</a:t>
                      </a:r>
                      <a:r>
                        <a:rPr lang="nb-NO" sz="1600" b="1" dirty="0" smtClean="0"/>
                        <a:t>: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Law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Business adm.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Engineering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</a:t>
                      </a:r>
                      <a:r>
                        <a:rPr lang="nb-NO" sz="1600" b="1" baseline="0" dirty="0" smtClean="0"/>
                        <a:t> 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Bachelor </a:t>
                      </a:r>
                      <a:r>
                        <a:rPr lang="nb-NO" sz="1600" b="1" dirty="0" err="1" smtClean="0"/>
                        <a:t>level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Pre-</a:t>
                      </a:r>
                      <a:r>
                        <a:rPr lang="nb-NO" sz="1600" dirty="0" err="1" smtClean="0"/>
                        <a:t>scool</a:t>
                      </a:r>
                      <a:r>
                        <a:rPr lang="nb-NO" sz="1600" dirty="0" smtClean="0"/>
                        <a:t> </a:t>
                      </a:r>
                      <a:r>
                        <a:rPr lang="nb-NO" sz="1600" dirty="0" err="1" smtClean="0"/>
                        <a:t>teaching</a:t>
                      </a:r>
                      <a:endParaRPr lang="nb-NO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+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Business</a:t>
                      </a:r>
                      <a:r>
                        <a:rPr lang="nb-NO" sz="1600" baseline="0" dirty="0" smtClean="0"/>
                        <a:t> adm.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Engineering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err="1" smtClean="0"/>
                        <a:t>Nursing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err="1" smtClean="0"/>
                        <a:t>Social</a:t>
                      </a:r>
                      <a:r>
                        <a:rPr lang="nb-NO" sz="1600" dirty="0" smtClean="0"/>
                        <a:t> </a:t>
                      </a:r>
                      <a:r>
                        <a:rPr lang="nb-NO" sz="1600" dirty="0" err="1" smtClean="0"/>
                        <a:t>work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  <a:tr h="372041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nb-NO" sz="1600" dirty="0" smtClean="0"/>
                        <a:t>Child </a:t>
                      </a:r>
                      <a:r>
                        <a:rPr lang="nb-NO" sz="1600" dirty="0" err="1" smtClean="0"/>
                        <a:t>welfare</a:t>
                      </a:r>
                      <a:endParaRPr lang="nb-NO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</a:t>
                      </a:r>
                      <a:endParaRPr lang="nb-NO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600" b="1" dirty="0" smtClean="0"/>
                        <a:t>- - -</a:t>
                      </a:r>
                      <a:endParaRPr lang="nb-NO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6320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W</a:t>
            </a:r>
            <a:r>
              <a:rPr lang="nb-NO" dirty="0" err="1" smtClean="0"/>
              <a:t>ork</a:t>
            </a:r>
            <a:r>
              <a:rPr lang="nb-NO" dirty="0" smtClean="0"/>
              <a:t> </a:t>
            </a:r>
            <a:r>
              <a:rPr lang="nb-NO" dirty="0" err="1" smtClean="0"/>
              <a:t>values</a:t>
            </a:r>
            <a:r>
              <a:rPr lang="nb-NO" dirty="0" smtClean="0"/>
              <a:t> &amp; </a:t>
            </a:r>
            <a:r>
              <a:rPr lang="nb-NO" dirty="0" err="1" smtClean="0"/>
              <a:t>knowledge</a:t>
            </a:r>
            <a:r>
              <a:rPr lang="nb-NO" dirty="0" smtClean="0"/>
              <a:t> </a:t>
            </a:r>
            <a:r>
              <a:rPr lang="nb-NO" dirty="0" err="1" smtClean="0"/>
              <a:t>acquisition</a:t>
            </a: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12</a:t>
            </a:fld>
            <a:endParaRPr lang="nb-NO"/>
          </a:p>
        </p:txBody>
      </p:sp>
      <p:graphicFrame>
        <p:nvGraphicFramePr>
          <p:cNvPr id="6" name="Tabel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83188"/>
              </p:ext>
            </p:extLst>
          </p:nvPr>
        </p:nvGraphicFramePr>
        <p:xfrm>
          <a:off x="899591" y="1397000"/>
          <a:ext cx="4785398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50387"/>
                <a:gridCol w="1635011"/>
              </a:tblGrid>
              <a:tr h="370840">
                <a:tc>
                  <a:txBody>
                    <a:bodyPr/>
                    <a:lstStyle/>
                    <a:p>
                      <a:r>
                        <a:rPr lang="nb-NO" sz="1800" b="1" dirty="0" err="1" smtClean="0"/>
                        <a:t>Work</a:t>
                      </a:r>
                      <a:r>
                        <a:rPr lang="nb-NO" sz="1800" b="1" dirty="0" smtClean="0"/>
                        <a:t> </a:t>
                      </a:r>
                      <a:r>
                        <a:rPr lang="nb-NO" sz="1800" b="1" dirty="0" err="1" smtClean="0"/>
                        <a:t>values</a:t>
                      </a:r>
                      <a:r>
                        <a:rPr lang="nb-NO" sz="1800" b="1" dirty="0" smtClean="0"/>
                        <a:t>, </a:t>
                      </a:r>
                      <a:r>
                        <a:rPr lang="nb-NO" sz="1800" b="1" dirty="0" err="1" smtClean="0"/>
                        <a:t>orientations</a:t>
                      </a:r>
                      <a:endParaRPr lang="nb-NO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sz="1800" b="1" dirty="0" smtClean="0"/>
                        <a:t>Model 2</a:t>
                      </a:r>
                      <a:endParaRPr lang="nb-NO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Professional/innovative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+++</a:t>
                      </a:r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Career</a:t>
                      </a:r>
                      <a:r>
                        <a:rPr lang="nb-NO" dirty="0" smtClean="0"/>
                        <a:t>/status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Social</a:t>
                      </a:r>
                      <a:r>
                        <a:rPr lang="nb-NO" dirty="0" smtClean="0"/>
                        <a:t>/</a:t>
                      </a:r>
                      <a:r>
                        <a:rPr lang="nb-NO" dirty="0" err="1" smtClean="0"/>
                        <a:t>family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495118"/>
              </p:ext>
            </p:extLst>
          </p:nvPr>
        </p:nvGraphicFramePr>
        <p:xfrm>
          <a:off x="827584" y="3573016"/>
          <a:ext cx="5364000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68000"/>
                <a:gridCol w="2196000"/>
              </a:tblGrid>
              <a:tr h="370840">
                <a:tc>
                  <a:txBody>
                    <a:bodyPr/>
                    <a:lstStyle/>
                    <a:p>
                      <a:r>
                        <a:rPr lang="nb-NO" b="1" dirty="0" smtClean="0"/>
                        <a:t>Knowledge</a:t>
                      </a:r>
                      <a:r>
                        <a:rPr lang="nb-NO" b="1" baseline="0" dirty="0" smtClean="0"/>
                        <a:t> </a:t>
                      </a:r>
                      <a:r>
                        <a:rPr lang="nb-NO" b="1" baseline="0" dirty="0" err="1" smtClean="0"/>
                        <a:t>acquisition</a:t>
                      </a:r>
                      <a:endParaRPr lang="nb-NO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Model 2</a:t>
                      </a:r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Theoretical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+++</a:t>
                      </a:r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err="1" smtClean="0"/>
                        <a:t>Practical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b-NO" b="1" dirty="0" smtClean="0"/>
                        <a:t>+++</a:t>
                      </a:r>
                      <a:endParaRPr lang="nb-NO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b-NO" dirty="0" smtClean="0"/>
                        <a:t>Research </a:t>
                      </a:r>
                      <a:r>
                        <a:rPr lang="nb-NO" dirty="0" err="1" smtClean="0"/>
                        <a:t>based</a:t>
                      </a:r>
                      <a:endParaRPr lang="nb-N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b-NO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6820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err="1" smtClean="0"/>
              <a:t>Discussion</a:t>
            </a:r>
            <a:r>
              <a:rPr lang="nb-NO" sz="2800" dirty="0" smtClean="0"/>
              <a:t>: </a:t>
            </a:r>
            <a:r>
              <a:rPr lang="nb-NO" sz="2800" dirty="0" err="1" smtClean="0"/>
              <a:t>effects</a:t>
            </a:r>
            <a:r>
              <a:rPr lang="nb-NO" sz="2800" dirty="0" smtClean="0"/>
              <a:t> </a:t>
            </a:r>
            <a:r>
              <a:rPr lang="nb-NO" sz="2800" dirty="0" err="1" smtClean="0"/>
              <a:t>on</a:t>
            </a:r>
            <a:r>
              <a:rPr lang="nb-NO" sz="2800" dirty="0" smtClean="0"/>
              <a:t> </a:t>
            </a:r>
            <a:r>
              <a:rPr lang="nb-NO" sz="2800" dirty="0" err="1" smtClean="0"/>
              <a:t>knowledge</a:t>
            </a:r>
            <a:r>
              <a:rPr lang="nb-NO" sz="2800" dirty="0" smtClean="0"/>
              <a:t> </a:t>
            </a:r>
            <a:r>
              <a:rPr lang="nb-NO" sz="2800" dirty="0" err="1" smtClean="0"/>
              <a:t>utilisation</a:t>
            </a: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000" dirty="0" err="1" smtClean="0"/>
              <a:t>Background</a:t>
            </a:r>
            <a:r>
              <a:rPr lang="nb-NO" sz="2000" dirty="0" smtClean="0"/>
              <a:t> variables: </a:t>
            </a:r>
          </a:p>
          <a:p>
            <a:pPr lvl="1"/>
            <a:r>
              <a:rPr lang="nb-NO" sz="1600" dirty="0" err="1"/>
              <a:t>G</a:t>
            </a:r>
            <a:r>
              <a:rPr lang="nb-NO" sz="1600" dirty="0" err="1" smtClean="0"/>
              <a:t>ender</a:t>
            </a:r>
            <a:r>
              <a:rPr lang="nb-NO" sz="1600" dirty="0" smtClean="0"/>
              <a:t> </a:t>
            </a:r>
          </a:p>
          <a:p>
            <a:pPr lvl="1"/>
            <a:r>
              <a:rPr lang="nb-NO" sz="1600" dirty="0" err="1"/>
              <a:t>G</a:t>
            </a:r>
            <a:r>
              <a:rPr lang="nb-NO" sz="1600" dirty="0" err="1" smtClean="0"/>
              <a:t>ood</a:t>
            </a:r>
            <a:r>
              <a:rPr lang="nb-NO" sz="1600" dirty="0" smtClean="0"/>
              <a:t> </a:t>
            </a:r>
            <a:r>
              <a:rPr lang="nb-NO" sz="1600" dirty="0" err="1" smtClean="0"/>
              <a:t>school</a:t>
            </a:r>
            <a:r>
              <a:rPr lang="nb-NO" sz="1600" dirty="0" smtClean="0"/>
              <a:t> marks and </a:t>
            </a:r>
          </a:p>
          <a:p>
            <a:pPr lvl="1"/>
            <a:r>
              <a:rPr lang="nb-NO" sz="1600" dirty="0" err="1"/>
              <a:t>P</a:t>
            </a:r>
            <a:r>
              <a:rPr lang="nb-NO" sz="1600" dirty="0" err="1" smtClean="0"/>
              <a:t>revious</a:t>
            </a:r>
            <a:r>
              <a:rPr lang="nb-NO" sz="1600" dirty="0" smtClean="0"/>
              <a:t> relevant </a:t>
            </a:r>
            <a:r>
              <a:rPr lang="nb-NO" sz="1600" dirty="0" err="1" smtClean="0"/>
              <a:t>work</a:t>
            </a:r>
            <a:r>
              <a:rPr lang="nb-NO" sz="1600" dirty="0" smtClean="0"/>
              <a:t> </a:t>
            </a:r>
            <a:r>
              <a:rPr lang="nb-NO" sz="1600" dirty="0" err="1" smtClean="0"/>
              <a:t>experience</a:t>
            </a:r>
            <a:endParaRPr lang="nb-NO" sz="1600" dirty="0" smtClean="0"/>
          </a:p>
          <a:p>
            <a:r>
              <a:rPr lang="nb-NO" sz="2000" dirty="0" err="1" smtClean="0"/>
              <a:t>Study</a:t>
            </a:r>
            <a:r>
              <a:rPr lang="nb-NO" sz="2000" dirty="0" smtClean="0"/>
              <a:t> </a:t>
            </a:r>
            <a:r>
              <a:rPr lang="nb-NO" sz="2000" dirty="0" err="1" smtClean="0"/>
              <a:t>programme</a:t>
            </a:r>
            <a:r>
              <a:rPr lang="nb-NO" sz="2000" dirty="0" smtClean="0"/>
              <a:t>:</a:t>
            </a:r>
          </a:p>
          <a:p>
            <a:pPr lvl="1"/>
            <a:r>
              <a:rPr lang="nb-NO" sz="1600" dirty="0" err="1" smtClean="0"/>
              <a:t>Lowest</a:t>
            </a:r>
            <a:r>
              <a:rPr lang="nb-NO" sz="1600" dirty="0" smtClean="0"/>
              <a:t> </a:t>
            </a:r>
            <a:r>
              <a:rPr lang="nb-NO" sz="1600" dirty="0" err="1" smtClean="0"/>
              <a:t>utilisation</a:t>
            </a:r>
            <a:r>
              <a:rPr lang="nb-NO" sz="1600" dirty="0" smtClean="0"/>
              <a:t> at master </a:t>
            </a:r>
            <a:r>
              <a:rPr lang="nb-NO" sz="1600" dirty="0" err="1" smtClean="0"/>
              <a:t>level</a:t>
            </a:r>
            <a:endParaRPr lang="nb-NO" sz="1600" dirty="0" smtClean="0"/>
          </a:p>
          <a:p>
            <a:pPr lvl="1"/>
            <a:r>
              <a:rPr lang="nb-NO" sz="1600" dirty="0" err="1" smtClean="0"/>
              <a:t>Lower</a:t>
            </a:r>
            <a:r>
              <a:rPr lang="nb-NO" sz="1600" dirty="0" smtClean="0"/>
              <a:t> in «hard» </a:t>
            </a:r>
            <a:r>
              <a:rPr lang="nb-NO" sz="1600" dirty="0" err="1" smtClean="0"/>
              <a:t>than</a:t>
            </a:r>
            <a:r>
              <a:rPr lang="nb-NO" sz="1600" dirty="0" smtClean="0"/>
              <a:t> in «soft» </a:t>
            </a:r>
            <a:r>
              <a:rPr lang="nb-NO" sz="1600" dirty="0" err="1" smtClean="0"/>
              <a:t>fields</a:t>
            </a:r>
            <a:endParaRPr lang="nb-NO" sz="1600" dirty="0" smtClean="0"/>
          </a:p>
          <a:p>
            <a:pPr lvl="1"/>
            <a:r>
              <a:rPr lang="nb-NO" sz="1600" dirty="0" smtClean="0"/>
              <a:t>Most </a:t>
            </a:r>
            <a:r>
              <a:rPr lang="nb-NO" sz="1600" dirty="0" err="1" smtClean="0"/>
              <a:t>important</a:t>
            </a:r>
            <a:r>
              <a:rPr lang="nb-NO" sz="1600" dirty="0" smtClean="0"/>
              <a:t>: </a:t>
            </a:r>
            <a:r>
              <a:rPr lang="nb-NO" sz="1600" dirty="0" err="1" smtClean="0"/>
              <a:t>Degree</a:t>
            </a:r>
            <a:r>
              <a:rPr lang="nb-NO" sz="1600" dirty="0" smtClean="0"/>
              <a:t> </a:t>
            </a:r>
            <a:r>
              <a:rPr lang="nb-NO" sz="1600" dirty="0" err="1" smtClean="0"/>
              <a:t>of</a:t>
            </a:r>
            <a:r>
              <a:rPr lang="nb-NO" sz="1600" dirty="0" smtClean="0"/>
              <a:t> </a:t>
            </a:r>
            <a:r>
              <a:rPr lang="nb-NO" sz="1600" dirty="0" err="1" smtClean="0"/>
              <a:t>professionalisation</a:t>
            </a:r>
            <a:endParaRPr lang="nb-NO" sz="1600" dirty="0" smtClean="0"/>
          </a:p>
          <a:p>
            <a:r>
              <a:rPr lang="nb-NO" sz="2000" dirty="0" smtClean="0"/>
              <a:t> Professional/innovative </a:t>
            </a:r>
            <a:r>
              <a:rPr lang="nb-NO" sz="2000" dirty="0" err="1" smtClean="0"/>
              <a:t>work</a:t>
            </a:r>
            <a:r>
              <a:rPr lang="nb-NO" sz="2000" dirty="0" smtClean="0"/>
              <a:t> </a:t>
            </a:r>
            <a:r>
              <a:rPr lang="nb-NO" sz="2000" dirty="0" err="1" smtClean="0"/>
              <a:t>values</a:t>
            </a:r>
            <a:endParaRPr lang="nb-NO" sz="2000" dirty="0" smtClean="0"/>
          </a:p>
          <a:p>
            <a:r>
              <a:rPr lang="nb-NO" sz="2000" dirty="0" smtClean="0"/>
              <a:t>Knowledge </a:t>
            </a:r>
            <a:r>
              <a:rPr lang="nb-NO" sz="2000" dirty="0" err="1" smtClean="0"/>
              <a:t>acquisition</a:t>
            </a:r>
            <a:r>
              <a:rPr lang="nb-NO" sz="2000" dirty="0" smtClean="0"/>
              <a:t>:</a:t>
            </a:r>
          </a:p>
          <a:p>
            <a:pPr lvl="1"/>
            <a:r>
              <a:rPr lang="nb-NO" sz="1600" dirty="0" smtClean="0"/>
              <a:t>Positive </a:t>
            </a:r>
            <a:r>
              <a:rPr lang="nb-NO" sz="1600" dirty="0" err="1" smtClean="0"/>
              <a:t>effects</a:t>
            </a:r>
            <a:r>
              <a:rPr lang="nb-NO" sz="1600" dirty="0" smtClean="0"/>
              <a:t> </a:t>
            </a:r>
            <a:r>
              <a:rPr lang="nb-NO" sz="1600" dirty="0" err="1" smtClean="0"/>
              <a:t>of</a:t>
            </a:r>
            <a:r>
              <a:rPr lang="nb-NO" sz="1600" dirty="0" smtClean="0"/>
              <a:t> </a:t>
            </a:r>
            <a:r>
              <a:rPr lang="nb-NO" sz="1600" dirty="0" err="1" smtClean="0"/>
              <a:t>theoretical</a:t>
            </a:r>
            <a:r>
              <a:rPr lang="nb-NO" sz="1600" dirty="0" smtClean="0"/>
              <a:t> and </a:t>
            </a:r>
            <a:r>
              <a:rPr lang="nb-NO" sz="1600" dirty="0" err="1" smtClean="0"/>
              <a:t>practical</a:t>
            </a:r>
            <a:endParaRPr lang="nb-NO" sz="1600" dirty="0" smtClean="0"/>
          </a:p>
          <a:p>
            <a:pPr lvl="1"/>
            <a:r>
              <a:rPr lang="nb-NO" sz="1600" dirty="0" smtClean="0"/>
              <a:t>No </a:t>
            </a:r>
            <a:r>
              <a:rPr lang="nb-NO" sz="1600" dirty="0" err="1" smtClean="0"/>
              <a:t>effect</a:t>
            </a:r>
            <a:r>
              <a:rPr lang="nb-NO" sz="1600" dirty="0" smtClean="0"/>
              <a:t> </a:t>
            </a:r>
            <a:r>
              <a:rPr lang="nb-NO" sz="1600" dirty="0" err="1" smtClean="0"/>
              <a:t>of</a:t>
            </a:r>
            <a:r>
              <a:rPr lang="nb-NO" sz="1600" dirty="0" smtClean="0"/>
              <a:t> </a:t>
            </a:r>
            <a:r>
              <a:rPr lang="nb-NO" sz="1600" dirty="0" err="1" smtClean="0"/>
              <a:t>research</a:t>
            </a:r>
            <a:r>
              <a:rPr lang="nb-NO" sz="1600" dirty="0" smtClean="0"/>
              <a:t> </a:t>
            </a:r>
            <a:r>
              <a:rPr lang="nb-NO" sz="1600" dirty="0" err="1" smtClean="0"/>
              <a:t>based</a:t>
            </a:r>
            <a:r>
              <a:rPr lang="nb-NO" sz="1600" dirty="0" smtClean="0"/>
              <a:t> </a:t>
            </a:r>
            <a:r>
              <a:rPr lang="nb-NO" sz="1600" dirty="0" err="1" smtClean="0"/>
              <a:t>knowledge</a:t>
            </a:r>
            <a:endParaRPr lang="nb-NO" sz="1600" dirty="0" smtClean="0"/>
          </a:p>
          <a:p>
            <a:pPr marL="338138" lvl="1" indent="0">
              <a:buNone/>
            </a:pPr>
            <a:endParaRPr lang="nb-NO" sz="1600" dirty="0" smtClean="0"/>
          </a:p>
          <a:p>
            <a:endParaRPr lang="nb-NO" sz="2000" dirty="0" smtClean="0"/>
          </a:p>
          <a:p>
            <a:endParaRPr lang="nb-NO" sz="20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06297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Knowledge content and employability in professional programmes</a:t>
            </a:r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Clara Åse Arnesen &amp; Per Olaf Aamodt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Presentation at the EXLIMA conference 2012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Bali, 22 – 23 </a:t>
            </a:r>
            <a:r>
              <a:rPr lang="en-US" dirty="0" err="1" smtClean="0"/>
              <a:t>october</a:t>
            </a:r>
            <a:r>
              <a:rPr lang="en-US" dirty="0" smtClean="0"/>
              <a:t> 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3200" dirty="0" smtClean="0"/>
              <a:t>Research questions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2400" dirty="0" smtClean="0"/>
              <a:t>Focus of this paper: Utilisation of knowledge</a:t>
            </a:r>
          </a:p>
          <a:p>
            <a:pPr lvl="0"/>
            <a:endParaRPr lang="en-GB" sz="2400" dirty="0"/>
          </a:p>
          <a:p>
            <a:pPr lvl="0"/>
            <a:r>
              <a:rPr lang="en-GB" sz="2400" dirty="0" smtClean="0"/>
              <a:t>How </a:t>
            </a:r>
            <a:r>
              <a:rPr lang="en-GB" sz="2400" dirty="0"/>
              <a:t>do </a:t>
            </a:r>
            <a:r>
              <a:rPr lang="en-GB" sz="2400" dirty="0" smtClean="0"/>
              <a:t>utilisation </a:t>
            </a:r>
            <a:r>
              <a:rPr lang="en-GB" sz="2400" dirty="0"/>
              <a:t>of knowledge vary according to background variables, </a:t>
            </a:r>
            <a:r>
              <a:rPr lang="en-GB" sz="2400" dirty="0" smtClean="0"/>
              <a:t>level and field of study?</a:t>
            </a:r>
          </a:p>
          <a:p>
            <a:pPr lvl="0"/>
            <a:r>
              <a:rPr lang="en-GB" sz="2400" dirty="0" smtClean="0">
                <a:solidFill>
                  <a:schemeClr val="tx1"/>
                </a:solidFill>
              </a:rPr>
              <a:t>Is there any effect of work values</a:t>
            </a:r>
            <a:endParaRPr lang="nb-NO" sz="2400" dirty="0">
              <a:solidFill>
                <a:schemeClr val="tx1"/>
              </a:solidFill>
            </a:endParaRPr>
          </a:p>
          <a:p>
            <a:pPr lvl="0"/>
            <a:r>
              <a:rPr lang="en-GB" sz="2400" dirty="0"/>
              <a:t>How may </a:t>
            </a:r>
            <a:r>
              <a:rPr lang="en-GB" sz="2400" dirty="0" smtClean="0"/>
              <a:t>utilisation </a:t>
            </a:r>
            <a:r>
              <a:rPr lang="en-GB" sz="2400" dirty="0"/>
              <a:t>of knowledge be related to the balance between practical, theoretical and research-based knowledge?</a:t>
            </a:r>
            <a:endParaRPr lang="nb-NO" sz="2400" dirty="0"/>
          </a:p>
          <a:p>
            <a:endParaRPr lang="nb-NO" sz="24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9535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3200" dirty="0" smtClean="0"/>
              <a:t>Data: NIFU </a:t>
            </a:r>
            <a:r>
              <a:rPr lang="nb-NO" sz="3200" dirty="0" err="1" smtClean="0"/>
              <a:t>Graduate</a:t>
            </a:r>
            <a:r>
              <a:rPr lang="nb-NO" sz="3200" dirty="0" smtClean="0"/>
              <a:t> survey</a:t>
            </a:r>
            <a:endParaRPr lang="nb-NO" sz="32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400" dirty="0" err="1" smtClean="0"/>
              <a:t>Graduated</a:t>
            </a:r>
            <a:r>
              <a:rPr lang="nb-NO" sz="2400" dirty="0" smtClean="0"/>
              <a:t> spring 2008</a:t>
            </a:r>
          </a:p>
          <a:p>
            <a:r>
              <a:rPr lang="nb-NO" sz="2400" dirty="0" smtClean="0"/>
              <a:t>Survey </a:t>
            </a:r>
            <a:r>
              <a:rPr lang="nb-NO" sz="2400" dirty="0" err="1" smtClean="0"/>
              <a:t>period</a:t>
            </a:r>
            <a:r>
              <a:rPr lang="nb-NO" sz="2400" dirty="0" smtClean="0"/>
              <a:t>: </a:t>
            </a:r>
            <a:r>
              <a:rPr lang="nb-NO" sz="2400" dirty="0" err="1" smtClean="0"/>
              <a:t>January</a:t>
            </a:r>
            <a:r>
              <a:rPr lang="nb-NO" sz="2400" dirty="0" smtClean="0"/>
              <a:t> – April 2011</a:t>
            </a:r>
          </a:p>
          <a:p>
            <a:r>
              <a:rPr lang="nb-NO" sz="2400" dirty="0" smtClean="0"/>
              <a:t>Adresses </a:t>
            </a:r>
            <a:r>
              <a:rPr lang="nb-NO" sz="2400" dirty="0" err="1" smtClean="0"/>
              <a:t>obtained</a:t>
            </a:r>
            <a:r>
              <a:rPr lang="nb-NO" sz="2400" dirty="0" smtClean="0"/>
              <a:t> from </a:t>
            </a:r>
            <a:r>
              <a:rPr lang="nb-NO" sz="2400" dirty="0" err="1" smtClean="0"/>
              <a:t>Statistics</a:t>
            </a:r>
            <a:r>
              <a:rPr lang="nb-NO" sz="2400" dirty="0" smtClean="0"/>
              <a:t> Norway</a:t>
            </a:r>
          </a:p>
          <a:p>
            <a:r>
              <a:rPr lang="nb-NO" sz="2400" dirty="0" smtClean="0"/>
              <a:t>.. </a:t>
            </a:r>
            <a:r>
              <a:rPr lang="nb-NO" sz="2400" dirty="0" err="1" smtClean="0"/>
              <a:t>Which</a:t>
            </a:r>
            <a:r>
              <a:rPr lang="nb-NO" sz="2400" dirty="0" smtClean="0"/>
              <a:t> </a:t>
            </a:r>
            <a:r>
              <a:rPr lang="nb-NO" sz="2400" dirty="0" err="1" smtClean="0"/>
              <a:t>also</a:t>
            </a:r>
            <a:r>
              <a:rPr lang="nb-NO" sz="2400" dirty="0" smtClean="0"/>
              <a:t> sent </a:t>
            </a:r>
            <a:r>
              <a:rPr lang="nb-NO" sz="2400" dirty="0" err="1" smtClean="0"/>
              <a:t>information</a:t>
            </a:r>
            <a:r>
              <a:rPr lang="nb-NO" sz="2400" dirty="0" smtClean="0"/>
              <a:t> to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sampled</a:t>
            </a:r>
            <a:r>
              <a:rPr lang="nb-NO" sz="2400" dirty="0" smtClean="0"/>
              <a:t> </a:t>
            </a:r>
            <a:r>
              <a:rPr lang="nb-NO" sz="2400" dirty="0" err="1" smtClean="0"/>
              <a:t>graduates</a:t>
            </a:r>
            <a:endParaRPr lang="nb-NO" sz="2400" dirty="0" smtClean="0"/>
          </a:p>
          <a:p>
            <a:r>
              <a:rPr lang="nb-NO" sz="2400" dirty="0" smtClean="0"/>
              <a:t>Survey </a:t>
            </a:r>
            <a:r>
              <a:rPr lang="nb-NO" sz="2400" dirty="0" err="1" smtClean="0"/>
              <a:t>was</a:t>
            </a:r>
            <a:r>
              <a:rPr lang="nb-NO" sz="2400" dirty="0" smtClean="0"/>
              <a:t> </a:t>
            </a:r>
            <a:r>
              <a:rPr lang="nb-NO" sz="2400" dirty="0" err="1" smtClean="0"/>
              <a:t>conducted</a:t>
            </a:r>
            <a:r>
              <a:rPr lang="nb-NO" sz="2400" dirty="0" smtClean="0"/>
              <a:t> </a:t>
            </a:r>
            <a:r>
              <a:rPr lang="nb-NO" sz="2400" dirty="0" err="1" smtClean="0"/>
              <a:t>electronically</a:t>
            </a:r>
            <a:endParaRPr lang="nb-NO" sz="2400" dirty="0" smtClean="0"/>
          </a:p>
          <a:p>
            <a:pPr lvl="1"/>
            <a:endParaRPr lang="nb-NO" sz="2000" dirty="0" smtClean="0"/>
          </a:p>
          <a:p>
            <a:endParaRPr lang="nb-NO" sz="24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8322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err="1"/>
              <a:t>Coverage</a:t>
            </a:r>
            <a:r>
              <a:rPr lang="nb-NO" sz="2800" dirty="0"/>
              <a:t>: </a:t>
            </a:r>
            <a:r>
              <a:rPr lang="nb-NO" sz="2800" dirty="0" err="1"/>
              <a:t>graduates</a:t>
            </a:r>
            <a:r>
              <a:rPr lang="nb-NO" sz="2800" dirty="0"/>
              <a:t> for </a:t>
            </a:r>
            <a:r>
              <a:rPr lang="nb-NO" sz="2800" dirty="0" err="1"/>
              <a:t>professional</a:t>
            </a:r>
            <a:r>
              <a:rPr lang="nb-NO" sz="2800" dirty="0"/>
              <a:t> </a:t>
            </a:r>
            <a:r>
              <a:rPr lang="nb-NO" sz="2800" dirty="0" err="1"/>
              <a:t>study</a:t>
            </a:r>
            <a:r>
              <a:rPr lang="nb-NO" sz="2800" dirty="0"/>
              <a:t> </a:t>
            </a:r>
            <a:r>
              <a:rPr lang="nb-NO" sz="2800" dirty="0" err="1"/>
              <a:t>programmes</a:t>
            </a:r>
            <a:r>
              <a:rPr lang="nb-NO" sz="2800" dirty="0"/>
              <a:t>:</a:t>
            </a:r>
            <a:br>
              <a:rPr lang="nb-NO" sz="2800" dirty="0"/>
            </a:br>
            <a:endParaRPr lang="nb-NO" sz="280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681808" y="1762445"/>
            <a:ext cx="7739741" cy="4525963"/>
          </a:xfrm>
        </p:spPr>
        <p:txBody>
          <a:bodyPr/>
          <a:lstStyle/>
          <a:p>
            <a:r>
              <a:rPr lang="nb-NO" sz="2400" dirty="0" smtClean="0"/>
              <a:t>Master </a:t>
            </a:r>
            <a:r>
              <a:rPr lang="nb-NO" sz="2400" dirty="0" err="1"/>
              <a:t>level</a:t>
            </a:r>
            <a:r>
              <a:rPr lang="nb-NO" sz="2400" dirty="0"/>
              <a:t>:</a:t>
            </a:r>
          </a:p>
          <a:p>
            <a:pPr lvl="1"/>
            <a:r>
              <a:rPr lang="nb-NO" sz="2000" dirty="0"/>
              <a:t>Law</a:t>
            </a:r>
          </a:p>
          <a:p>
            <a:pPr lvl="1"/>
            <a:r>
              <a:rPr lang="nb-NO" sz="2000" dirty="0"/>
              <a:t>Engineering</a:t>
            </a:r>
          </a:p>
          <a:p>
            <a:pPr lvl="1"/>
            <a:r>
              <a:rPr lang="nb-NO" sz="2000" dirty="0"/>
              <a:t>Business </a:t>
            </a:r>
            <a:r>
              <a:rPr lang="nb-NO" sz="2000" dirty="0" err="1"/>
              <a:t>administration</a:t>
            </a:r>
            <a:endParaRPr lang="nb-NO" sz="2000" dirty="0"/>
          </a:p>
          <a:p>
            <a:r>
              <a:rPr lang="nb-NO" sz="2400" dirty="0" err="1"/>
              <a:t>Undergraduate</a:t>
            </a:r>
            <a:r>
              <a:rPr lang="nb-NO" sz="2400" dirty="0"/>
              <a:t> </a:t>
            </a:r>
            <a:r>
              <a:rPr lang="nb-NO" sz="2400" dirty="0" err="1"/>
              <a:t>level</a:t>
            </a:r>
            <a:r>
              <a:rPr lang="nb-NO" sz="2400" dirty="0" smtClean="0"/>
              <a:t>:</a:t>
            </a:r>
          </a:p>
          <a:p>
            <a:pPr lvl="1"/>
            <a:r>
              <a:rPr lang="nb-NO" sz="2000" dirty="0" smtClean="0"/>
              <a:t>Engineering </a:t>
            </a:r>
          </a:p>
          <a:p>
            <a:pPr lvl="1"/>
            <a:r>
              <a:rPr lang="nb-NO" sz="2000" dirty="0" smtClean="0"/>
              <a:t>Business </a:t>
            </a:r>
            <a:r>
              <a:rPr lang="nb-NO" sz="2000" dirty="0" err="1" smtClean="0"/>
              <a:t>administration</a:t>
            </a:r>
            <a:endParaRPr lang="nb-NO" sz="2000" dirty="0" smtClean="0"/>
          </a:p>
          <a:p>
            <a:pPr lvl="1"/>
            <a:r>
              <a:rPr lang="nb-NO" sz="2000" dirty="0" err="1" smtClean="0"/>
              <a:t>Teaching</a:t>
            </a:r>
            <a:endParaRPr lang="nb-NO" sz="2000" dirty="0" smtClean="0"/>
          </a:p>
          <a:p>
            <a:pPr lvl="1"/>
            <a:r>
              <a:rPr lang="nb-NO" sz="2000" dirty="0" err="1" smtClean="0"/>
              <a:t>Pree-school</a:t>
            </a:r>
            <a:r>
              <a:rPr lang="nb-NO" sz="2000" dirty="0" smtClean="0"/>
              <a:t> </a:t>
            </a:r>
            <a:r>
              <a:rPr lang="nb-NO" sz="2000" dirty="0" err="1" smtClean="0"/>
              <a:t>teaching</a:t>
            </a:r>
            <a:endParaRPr lang="nb-NO" sz="2000" dirty="0" smtClean="0"/>
          </a:p>
          <a:p>
            <a:pPr lvl="1"/>
            <a:r>
              <a:rPr lang="nb-NO" sz="2000" dirty="0" err="1" smtClean="0"/>
              <a:t>Nursing</a:t>
            </a:r>
            <a:endParaRPr lang="nb-NO" sz="2000" dirty="0" smtClean="0"/>
          </a:p>
          <a:p>
            <a:pPr lvl="1"/>
            <a:r>
              <a:rPr lang="nb-NO" sz="2000" dirty="0" err="1" smtClean="0"/>
              <a:t>Social</a:t>
            </a:r>
            <a:r>
              <a:rPr lang="nb-NO" sz="2000" dirty="0" smtClean="0"/>
              <a:t> </a:t>
            </a:r>
            <a:r>
              <a:rPr lang="nb-NO" sz="2000" dirty="0" err="1" smtClean="0"/>
              <a:t>work</a:t>
            </a:r>
            <a:endParaRPr lang="nb-NO" sz="2000" dirty="0" smtClean="0"/>
          </a:p>
          <a:p>
            <a:pPr lvl="1"/>
            <a:r>
              <a:rPr lang="nb-NO" sz="2000" dirty="0" smtClean="0"/>
              <a:t>Child </a:t>
            </a:r>
            <a:r>
              <a:rPr lang="nb-NO" sz="2000" dirty="0" err="1" smtClean="0"/>
              <a:t>welfare</a:t>
            </a:r>
            <a:endParaRPr lang="nb-NO" sz="2000" dirty="0" smtClean="0"/>
          </a:p>
          <a:p>
            <a:pPr lvl="1"/>
            <a:endParaRPr lang="nb-NO" sz="2000" dirty="0"/>
          </a:p>
          <a:p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1614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smtClean="0"/>
              <a:t>Sample and respons rates</a:t>
            </a:r>
            <a:endParaRPr lang="nb-NO" sz="28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6</a:t>
            </a:fld>
            <a:endParaRPr lang="nb-NO"/>
          </a:p>
        </p:txBody>
      </p:sp>
      <p:graphicFrame>
        <p:nvGraphicFramePr>
          <p:cNvPr id="8" name="Tabel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711835"/>
              </p:ext>
            </p:extLst>
          </p:nvPr>
        </p:nvGraphicFramePr>
        <p:xfrm>
          <a:off x="1331640" y="1268759"/>
          <a:ext cx="4680352" cy="3456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68352"/>
                <a:gridCol w="1512000"/>
              </a:tblGrid>
              <a:tr h="864096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 dirty="0" err="1">
                          <a:effectLst/>
                        </a:rPr>
                        <a:t>Population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</a:rPr>
                        <a:t>10755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64096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>
                          <a:effectLst/>
                        </a:rPr>
                        <a:t>Gross sample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</a:rPr>
                        <a:t>7276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64096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 dirty="0">
                          <a:effectLst/>
                        </a:rPr>
                        <a:t>No. </a:t>
                      </a:r>
                      <a:r>
                        <a:rPr lang="nb-NO" sz="1800" u="none" strike="noStrike" dirty="0" err="1">
                          <a:effectLst/>
                        </a:rPr>
                        <a:t>of</a:t>
                      </a:r>
                      <a:r>
                        <a:rPr lang="nb-NO" sz="1800" u="none" strike="noStrike" dirty="0">
                          <a:effectLst/>
                        </a:rPr>
                        <a:t> respondents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</a:rPr>
                        <a:t>3104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864096">
                <a:tc>
                  <a:txBody>
                    <a:bodyPr/>
                    <a:lstStyle/>
                    <a:p>
                      <a:pPr algn="l" fontAlgn="b"/>
                      <a:r>
                        <a:rPr lang="nb-NO" sz="1800" u="none" strike="noStrike">
                          <a:effectLst/>
                        </a:rPr>
                        <a:t>Respons rate</a:t>
                      </a:r>
                      <a:endParaRPr lang="nb-NO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800" u="none" strike="noStrike" dirty="0">
                          <a:effectLst/>
                        </a:rPr>
                        <a:t>42,7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2286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95550" y="325513"/>
            <a:ext cx="7739741" cy="369332"/>
          </a:xfrm>
        </p:spPr>
        <p:txBody>
          <a:bodyPr>
            <a:noAutofit/>
          </a:bodyPr>
          <a:lstStyle/>
          <a:p>
            <a:r>
              <a:rPr lang="nb-NO" sz="2800" dirty="0" err="1" smtClean="0"/>
              <a:t>Analytical</a:t>
            </a:r>
            <a:r>
              <a:rPr lang="nb-NO" sz="2800" dirty="0" smtClean="0"/>
              <a:t> </a:t>
            </a:r>
            <a:r>
              <a:rPr lang="nb-NO" sz="2800" dirty="0" err="1" smtClean="0"/>
              <a:t>model</a:t>
            </a:r>
            <a:endParaRPr lang="nb-NO" sz="28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7</a:t>
            </a:fld>
            <a:endParaRPr lang="nb-NO"/>
          </a:p>
        </p:txBody>
      </p:sp>
      <p:sp>
        <p:nvSpPr>
          <p:cNvPr id="7" name="TekstSylinder 6"/>
          <p:cNvSpPr txBox="1"/>
          <p:nvPr/>
        </p:nvSpPr>
        <p:spPr>
          <a:xfrm>
            <a:off x="742854" y="836712"/>
            <a:ext cx="2403222" cy="166199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err="1" smtClean="0"/>
              <a:t>Background</a:t>
            </a:r>
            <a:r>
              <a:rPr lang="nb-NO" dirty="0" smtClean="0"/>
              <a:t> variables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Age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Gender</a:t>
            </a:r>
            <a:endParaRPr lang="nb-NO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Parents</a:t>
            </a:r>
            <a:r>
              <a:rPr lang="nb-NO" sz="1400" dirty="0" smtClean="0"/>
              <a:t>’ </a:t>
            </a:r>
            <a:r>
              <a:rPr lang="nb-NO" sz="1400" dirty="0" err="1" smtClean="0"/>
              <a:t>education</a:t>
            </a:r>
            <a:endParaRPr lang="nb-NO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School marks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Work</a:t>
            </a:r>
            <a:r>
              <a:rPr lang="nb-NO" sz="1400" dirty="0" smtClean="0"/>
              <a:t> </a:t>
            </a:r>
            <a:r>
              <a:rPr lang="nb-NO" sz="1400" dirty="0" err="1" smtClean="0"/>
              <a:t>experience</a:t>
            </a:r>
            <a:endParaRPr lang="nb-NO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Studies </a:t>
            </a:r>
            <a:r>
              <a:rPr lang="nb-NO" sz="1400" dirty="0" err="1" smtClean="0"/>
              <a:t>abroad</a:t>
            </a:r>
            <a:endParaRPr lang="nb-NO" sz="1400" dirty="0"/>
          </a:p>
        </p:txBody>
      </p:sp>
      <p:sp>
        <p:nvSpPr>
          <p:cNvPr id="8" name="TekstSylinder 7"/>
          <p:cNvSpPr txBox="1"/>
          <p:nvPr/>
        </p:nvSpPr>
        <p:spPr>
          <a:xfrm>
            <a:off x="745930" y="2696870"/>
            <a:ext cx="2544286" cy="36933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smtClean="0"/>
              <a:t>Level and </a:t>
            </a:r>
            <a:r>
              <a:rPr lang="nb-NO" dirty="0" err="1" smtClean="0"/>
              <a:t>field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study</a:t>
            </a:r>
            <a:endParaRPr lang="nb-NO" dirty="0"/>
          </a:p>
        </p:txBody>
      </p:sp>
      <p:sp>
        <p:nvSpPr>
          <p:cNvPr id="9" name="TekstSylinder 8"/>
          <p:cNvSpPr txBox="1"/>
          <p:nvPr/>
        </p:nvSpPr>
        <p:spPr>
          <a:xfrm>
            <a:off x="742854" y="3353725"/>
            <a:ext cx="2540119" cy="10156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err="1" smtClean="0"/>
              <a:t>Work</a:t>
            </a:r>
            <a:r>
              <a:rPr lang="nb-NO" dirty="0" smtClean="0"/>
              <a:t> </a:t>
            </a:r>
            <a:r>
              <a:rPr lang="nb-NO" dirty="0" err="1" smtClean="0"/>
              <a:t>value</a:t>
            </a:r>
            <a:r>
              <a:rPr lang="nb-NO" dirty="0" smtClean="0"/>
              <a:t> </a:t>
            </a:r>
            <a:r>
              <a:rPr lang="nb-NO" dirty="0" err="1" smtClean="0"/>
              <a:t>orientation</a:t>
            </a:r>
            <a:r>
              <a:rPr lang="nb-NO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Professional/innovative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Career</a:t>
            </a:r>
            <a:r>
              <a:rPr lang="nb-NO" sz="1400" dirty="0" smtClean="0"/>
              <a:t>/status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Social</a:t>
            </a:r>
            <a:r>
              <a:rPr lang="nb-NO" sz="1400" dirty="0" smtClean="0"/>
              <a:t>/</a:t>
            </a:r>
            <a:r>
              <a:rPr lang="nb-NO" sz="1400" dirty="0" err="1" smtClean="0"/>
              <a:t>family</a:t>
            </a:r>
            <a:endParaRPr lang="nb-NO" sz="1400" dirty="0"/>
          </a:p>
        </p:txBody>
      </p:sp>
      <p:sp>
        <p:nvSpPr>
          <p:cNvPr id="10" name="TekstSylinder 9"/>
          <p:cNvSpPr txBox="1"/>
          <p:nvPr/>
        </p:nvSpPr>
        <p:spPr>
          <a:xfrm>
            <a:off x="730675" y="4656911"/>
            <a:ext cx="2544286" cy="1015663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smtClean="0"/>
              <a:t>Knowledge </a:t>
            </a:r>
            <a:r>
              <a:rPr lang="nb-NO" dirty="0" err="1" smtClean="0"/>
              <a:t>acquisition</a:t>
            </a:r>
            <a:r>
              <a:rPr lang="nb-NO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Theoretical</a:t>
            </a:r>
            <a:endParaRPr lang="nb-NO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err="1" smtClean="0"/>
              <a:t>Practical</a:t>
            </a:r>
            <a:r>
              <a:rPr lang="nb-NO" sz="14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Research-</a:t>
            </a:r>
            <a:r>
              <a:rPr lang="nb-NO" sz="1400" dirty="0" err="1" smtClean="0"/>
              <a:t>based</a:t>
            </a:r>
            <a:endParaRPr lang="nb-NO" sz="1400" dirty="0"/>
          </a:p>
        </p:txBody>
      </p:sp>
      <p:sp>
        <p:nvSpPr>
          <p:cNvPr id="11" name="TekstSylinder 10"/>
          <p:cNvSpPr txBox="1"/>
          <p:nvPr/>
        </p:nvSpPr>
        <p:spPr>
          <a:xfrm>
            <a:off x="6084168" y="2996952"/>
            <a:ext cx="2929007" cy="64633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smtClean="0"/>
              <a:t>High </a:t>
            </a:r>
            <a:r>
              <a:rPr lang="nb-NO" dirty="0" err="1" smtClean="0"/>
              <a:t>degree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k</a:t>
            </a:r>
            <a:r>
              <a:rPr lang="nb-NO" dirty="0" err="1" smtClean="0"/>
              <a:t>nowledge</a:t>
            </a:r>
            <a:r>
              <a:rPr lang="nb-NO" dirty="0" smtClean="0"/>
              <a:t> </a:t>
            </a:r>
            <a:endParaRPr lang="nb-NO" dirty="0" smtClean="0"/>
          </a:p>
          <a:p>
            <a:r>
              <a:rPr lang="nb-NO" dirty="0" err="1" smtClean="0"/>
              <a:t>utilisation</a:t>
            </a:r>
            <a:endParaRPr lang="nb-NO" dirty="0"/>
          </a:p>
        </p:txBody>
      </p:sp>
      <p:cxnSp>
        <p:nvCxnSpPr>
          <p:cNvPr id="13" name="Rett pil 12"/>
          <p:cNvCxnSpPr>
            <a:stCxn id="7" idx="3"/>
          </p:cNvCxnSpPr>
          <p:nvPr/>
        </p:nvCxnSpPr>
        <p:spPr>
          <a:xfrm>
            <a:off x="3146076" y="1667709"/>
            <a:ext cx="2947295" cy="13292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tt pil 14"/>
          <p:cNvCxnSpPr>
            <a:stCxn id="8" idx="3"/>
            <a:endCxn id="11" idx="1"/>
          </p:cNvCxnSpPr>
          <p:nvPr/>
        </p:nvCxnSpPr>
        <p:spPr>
          <a:xfrm>
            <a:off x="3290216" y="2881536"/>
            <a:ext cx="2793952" cy="4385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tt pil 16"/>
          <p:cNvCxnSpPr/>
          <p:nvPr/>
        </p:nvCxnSpPr>
        <p:spPr>
          <a:xfrm flipV="1">
            <a:off x="3290216" y="3573016"/>
            <a:ext cx="2792861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pil 18"/>
          <p:cNvCxnSpPr>
            <a:stCxn id="10" idx="3"/>
          </p:cNvCxnSpPr>
          <p:nvPr/>
        </p:nvCxnSpPr>
        <p:spPr>
          <a:xfrm flipV="1">
            <a:off x="3274961" y="3574033"/>
            <a:ext cx="2809207" cy="1590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Sylinder 23"/>
          <p:cNvSpPr txBox="1"/>
          <p:nvPr/>
        </p:nvSpPr>
        <p:spPr>
          <a:xfrm>
            <a:off x="4139952" y="5175384"/>
            <a:ext cx="1787669" cy="8002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b-NO" dirty="0" smtClean="0"/>
              <a:t>Present status: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Student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b-NO" sz="1400" dirty="0" smtClean="0"/>
              <a:t>Irrelevant </a:t>
            </a:r>
            <a:r>
              <a:rPr lang="nb-NO" sz="1400" dirty="0" err="1" smtClean="0"/>
              <a:t>job</a:t>
            </a:r>
            <a:endParaRPr lang="nb-NO" sz="1400" dirty="0"/>
          </a:p>
        </p:txBody>
      </p:sp>
      <p:cxnSp>
        <p:nvCxnSpPr>
          <p:cNvPr id="29" name="Rett pil 28"/>
          <p:cNvCxnSpPr/>
          <p:nvPr/>
        </p:nvCxnSpPr>
        <p:spPr>
          <a:xfrm flipV="1">
            <a:off x="5796136" y="3643283"/>
            <a:ext cx="576064" cy="15214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913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Findings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3421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sz="2800" dirty="0" err="1" smtClean="0"/>
              <a:t>Oveview</a:t>
            </a:r>
            <a:r>
              <a:rPr lang="nb-NO" sz="2800" dirty="0" smtClean="0"/>
              <a:t> </a:t>
            </a:r>
            <a:r>
              <a:rPr lang="nb-NO" sz="2800" dirty="0" err="1" smtClean="0"/>
              <a:t>of</a:t>
            </a:r>
            <a:r>
              <a:rPr lang="nb-NO" sz="2800" dirty="0" smtClean="0"/>
              <a:t> </a:t>
            </a:r>
            <a:r>
              <a:rPr lang="nb-NO" sz="2800" dirty="0" err="1" smtClean="0"/>
              <a:t>the</a:t>
            </a:r>
            <a:r>
              <a:rPr lang="nb-NO" sz="2800" dirty="0" smtClean="0"/>
              <a:t> </a:t>
            </a:r>
            <a:r>
              <a:rPr lang="nb-NO" sz="2800" dirty="0" err="1" smtClean="0"/>
              <a:t>method</a:t>
            </a:r>
            <a:endParaRPr lang="nb-NO" sz="2800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400" dirty="0" err="1"/>
              <a:t>L</a:t>
            </a:r>
            <a:r>
              <a:rPr lang="nb-NO" sz="2400" dirty="0" err="1" smtClean="0"/>
              <a:t>ogistic</a:t>
            </a:r>
            <a:r>
              <a:rPr lang="nb-NO" sz="2400" dirty="0" smtClean="0"/>
              <a:t> </a:t>
            </a:r>
            <a:r>
              <a:rPr lang="nb-NO" sz="2400" dirty="0" err="1" smtClean="0"/>
              <a:t>regression</a:t>
            </a:r>
            <a:endParaRPr lang="nb-NO" sz="2400" dirty="0" smtClean="0"/>
          </a:p>
          <a:p>
            <a:r>
              <a:rPr lang="nb-NO" sz="2400" dirty="0" err="1" smtClean="0"/>
              <a:t>Two</a:t>
            </a:r>
            <a:r>
              <a:rPr lang="nb-NO" sz="2400" dirty="0" smtClean="0"/>
              <a:t> </a:t>
            </a:r>
            <a:r>
              <a:rPr lang="nb-NO" sz="2400" dirty="0" err="1"/>
              <a:t>models</a:t>
            </a:r>
            <a:r>
              <a:rPr lang="nb-NO" sz="2400" dirty="0"/>
              <a:t>:</a:t>
            </a:r>
          </a:p>
          <a:p>
            <a:pPr lvl="1"/>
            <a:r>
              <a:rPr lang="nb-NO" sz="1600" dirty="0" smtClean="0"/>
              <a:t>1</a:t>
            </a:r>
            <a:r>
              <a:rPr lang="nb-NO" sz="1800" dirty="0" smtClean="0"/>
              <a:t>. </a:t>
            </a:r>
            <a:r>
              <a:rPr lang="nb-NO" sz="1800" dirty="0" err="1"/>
              <a:t>I</a:t>
            </a:r>
            <a:r>
              <a:rPr lang="nb-NO" sz="1800" dirty="0" err="1" smtClean="0"/>
              <a:t>ncluding</a:t>
            </a:r>
            <a:r>
              <a:rPr lang="nb-NO" sz="1800" dirty="0" smtClean="0"/>
              <a:t> </a:t>
            </a:r>
            <a:r>
              <a:rPr lang="nb-NO" sz="1800" dirty="0" err="1" smtClean="0"/>
              <a:t>only</a:t>
            </a:r>
            <a:r>
              <a:rPr lang="nb-NO" sz="1800" dirty="0" smtClean="0"/>
              <a:t> </a:t>
            </a:r>
            <a:r>
              <a:rPr lang="nb-NO" sz="1800" dirty="0" err="1" smtClean="0"/>
              <a:t>bakground</a:t>
            </a:r>
            <a:r>
              <a:rPr lang="nb-NO" sz="1800" dirty="0" smtClean="0"/>
              <a:t> variables and </a:t>
            </a:r>
            <a:r>
              <a:rPr lang="nb-NO" sz="1800" dirty="0" err="1" smtClean="0"/>
              <a:t>study</a:t>
            </a:r>
            <a:r>
              <a:rPr lang="nb-NO" sz="1800" dirty="0" smtClean="0"/>
              <a:t> </a:t>
            </a:r>
            <a:r>
              <a:rPr lang="nb-NO" sz="1800" dirty="0" err="1" smtClean="0"/>
              <a:t>programme</a:t>
            </a:r>
            <a:endParaRPr lang="nb-NO" sz="1800" dirty="0" smtClean="0"/>
          </a:p>
          <a:p>
            <a:pPr lvl="1"/>
            <a:r>
              <a:rPr lang="nb-NO" sz="1800" dirty="0" smtClean="0"/>
              <a:t>2. </a:t>
            </a:r>
            <a:r>
              <a:rPr lang="nb-NO" sz="1800" dirty="0" err="1" smtClean="0"/>
              <a:t>Including</a:t>
            </a:r>
            <a:r>
              <a:rPr lang="nb-NO" sz="1800" dirty="0" smtClean="0"/>
              <a:t> </a:t>
            </a:r>
            <a:r>
              <a:rPr lang="nb-NO" sz="1800" dirty="0" err="1" smtClean="0"/>
              <a:t>also</a:t>
            </a:r>
            <a:r>
              <a:rPr lang="nb-NO" sz="1800" dirty="0" smtClean="0"/>
              <a:t> </a:t>
            </a:r>
            <a:r>
              <a:rPr lang="nb-NO" sz="1800" dirty="0" err="1" smtClean="0"/>
              <a:t>work</a:t>
            </a:r>
            <a:r>
              <a:rPr lang="nb-NO" sz="1800" dirty="0" smtClean="0"/>
              <a:t> </a:t>
            </a:r>
            <a:r>
              <a:rPr lang="nb-NO" sz="1800" dirty="0" err="1" smtClean="0"/>
              <a:t>vaues</a:t>
            </a:r>
            <a:r>
              <a:rPr lang="nb-NO" sz="1800" dirty="0" smtClean="0"/>
              <a:t> and </a:t>
            </a:r>
            <a:r>
              <a:rPr lang="nb-NO" sz="1800" dirty="0" err="1" smtClean="0"/>
              <a:t>knowledge</a:t>
            </a:r>
            <a:r>
              <a:rPr lang="nb-NO" sz="1800" dirty="0" smtClean="0"/>
              <a:t> </a:t>
            </a:r>
            <a:r>
              <a:rPr lang="nb-NO" sz="1800" dirty="0" err="1" smtClean="0"/>
              <a:t>acquisition</a:t>
            </a:r>
            <a:endParaRPr lang="nb-NO" sz="1800" dirty="0" smtClean="0"/>
          </a:p>
          <a:p>
            <a:pPr lvl="1"/>
            <a:endParaRPr lang="nb-NO" sz="1600" dirty="0"/>
          </a:p>
          <a:p>
            <a:endParaRPr lang="nb-NO" sz="2000" dirty="0"/>
          </a:p>
          <a:p>
            <a:r>
              <a:rPr lang="nb-NO" sz="2400" dirty="0"/>
              <a:t>Present </a:t>
            </a:r>
            <a:r>
              <a:rPr lang="nb-NO" sz="2400" dirty="0" smtClean="0"/>
              <a:t>status</a:t>
            </a:r>
          </a:p>
          <a:p>
            <a:r>
              <a:rPr lang="nb-NO" sz="2000" dirty="0"/>
              <a:t>Status </a:t>
            </a:r>
            <a:r>
              <a:rPr lang="nb-NO" sz="2000" dirty="0" smtClean="0"/>
              <a:t>as </a:t>
            </a:r>
            <a:r>
              <a:rPr lang="nb-NO" sz="2000" dirty="0"/>
              <a:t>student or in irrelevant </a:t>
            </a:r>
            <a:r>
              <a:rPr lang="nb-NO" sz="2000" dirty="0" err="1"/>
              <a:t>job</a:t>
            </a:r>
            <a:r>
              <a:rPr lang="nb-NO" sz="2000" dirty="0" smtClean="0"/>
              <a:t>: Used </a:t>
            </a:r>
            <a:r>
              <a:rPr lang="nb-NO" sz="2000" dirty="0" err="1"/>
              <a:t>only</a:t>
            </a:r>
            <a:r>
              <a:rPr lang="nb-NO" sz="2000" dirty="0"/>
              <a:t> as </a:t>
            </a:r>
            <a:r>
              <a:rPr lang="nb-NO" sz="2000" dirty="0" err="1"/>
              <a:t>control</a:t>
            </a:r>
            <a:r>
              <a:rPr lang="nb-NO" sz="2000" dirty="0"/>
              <a:t> variables</a:t>
            </a:r>
            <a:endParaRPr lang="nb-NO" sz="2800" dirty="0"/>
          </a:p>
          <a:p>
            <a:endParaRPr lang="nb-NO" sz="20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92546291"/>
      </p:ext>
    </p:extLst>
  </p:cSld>
  <p:clrMapOvr>
    <a:masterClrMapping/>
  </p:clrMapOvr>
</p:sld>
</file>

<file path=ppt/theme/theme1.xml><?xml version="1.0" encoding="utf-8"?>
<a:theme xmlns:a="http://schemas.openxmlformats.org/drawingml/2006/main" name="NIFU_ppt_eng_justert">
  <a:themeElements>
    <a:clrScheme name="NIFU">
      <a:dk1>
        <a:sysClr val="windowText" lastClr="000000"/>
      </a:dk1>
      <a:lt1>
        <a:sysClr val="window" lastClr="FFFFFF"/>
      </a:lt1>
      <a:dk2>
        <a:srgbClr val="404040"/>
      </a:dk2>
      <a:lt2>
        <a:srgbClr val="E4E8EB"/>
      </a:lt2>
      <a:accent1>
        <a:srgbClr val="2D8E9F"/>
      </a:accent1>
      <a:accent2>
        <a:srgbClr val="C84957"/>
      </a:accent2>
      <a:accent3>
        <a:srgbClr val="000000"/>
      </a:accent3>
      <a:accent4>
        <a:srgbClr val="404040"/>
      </a:accent4>
      <a:accent5>
        <a:srgbClr val="878D91"/>
      </a:accent5>
      <a:accent6>
        <a:srgbClr val="E4E8EB"/>
      </a:accent6>
      <a:hlink>
        <a:srgbClr val="C84957"/>
      </a:hlink>
      <a:folHlink>
        <a:srgbClr val="2D8E9F"/>
      </a:folHlink>
    </a:clrScheme>
    <a:fontScheme name="NIF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6BDDCADC66B42AE1216236ACC5C83" ma:contentTypeVersion="2" ma:contentTypeDescription="Create a new document." ma:contentTypeScope="" ma:versionID="eec335d7cf09ceb7c8963e07eccd34f7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0573f608feaad054a119b6b2eb618a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URL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URL" ma:index="8" nillable="true" ma:displayName="URL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ublishingStartDate" ma:index="9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0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URL xmlns="http://schemas.microsoft.com/sharepoint/v3">
      <Url xsi:nil="true"/>
      <Description xsi:nil="true"/>
    </URL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9074CA9-D561-4C73-BAC8-823BD30749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9D986A2-45A8-49C0-98BA-1929255F6E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0C5E04-1BE6-47DC-BFF3-D5A445434075}">
  <ds:schemaRefs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NIFU_ppt_eng_justert</Template>
  <TotalTime>1403</TotalTime>
  <Words>526</Words>
  <Application>Microsoft Office PowerPoint</Application>
  <PresentationFormat>Skjermfremvisning (4:3)</PresentationFormat>
  <Paragraphs>183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14</vt:i4>
      </vt:variant>
    </vt:vector>
  </HeadingPairs>
  <TitlesOfParts>
    <vt:vector size="15" baseType="lpstr">
      <vt:lpstr>NIFU_ppt_eng_justert</vt:lpstr>
      <vt:lpstr>PowerPoint-presentasjon</vt:lpstr>
      <vt:lpstr>Knowledge content and employability in professional programmes </vt:lpstr>
      <vt:lpstr>Research questions</vt:lpstr>
      <vt:lpstr>Data: NIFU Graduate survey</vt:lpstr>
      <vt:lpstr>Coverage: graduates for professional study programmes: </vt:lpstr>
      <vt:lpstr>Sample and respons rates</vt:lpstr>
      <vt:lpstr>Analytical model</vt:lpstr>
      <vt:lpstr>Findings</vt:lpstr>
      <vt:lpstr>Oveview of the method</vt:lpstr>
      <vt:lpstr>Results from logistic regression analysis  Effects of background variables: </vt:lpstr>
      <vt:lpstr>Results from the regression analysis Level and field of study (reference category: teaching)  </vt:lpstr>
      <vt:lpstr>Work values &amp; knowledge acquisition</vt:lpstr>
      <vt:lpstr>Discussion: effects on knowledge utilisation</vt:lpstr>
      <vt:lpstr>PowerPoint-presentasjon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Manne</dc:creator>
  <dc:description>Dev by addpoint.no</dc:description>
  <cp:lastModifiedBy>Per Olaf Aamodt</cp:lastModifiedBy>
  <cp:revision>31</cp:revision>
  <cp:lastPrinted>2012-10-10T07:55:15Z</cp:lastPrinted>
  <dcterms:created xsi:type="dcterms:W3CDTF">2011-09-23T12:44:56Z</dcterms:created>
  <dcterms:modified xsi:type="dcterms:W3CDTF">2012-10-21T23:48:42Z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v by">
    <vt:lpwstr>addpoint.no</vt:lpwstr>
  </property>
  <property fmtid="{D5CDD505-2E9C-101B-9397-08002B2CF9AE}" pid="3" name="ContentTypeId">
    <vt:lpwstr>0x0101003FA6BDDCADC66B42AE1216236ACC5C83</vt:lpwstr>
  </property>
</Properties>
</file>