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4" r:id="rId2"/>
    <p:sldId id="341" r:id="rId3"/>
    <p:sldId id="342" r:id="rId4"/>
    <p:sldId id="331" r:id="rId5"/>
    <p:sldId id="323" r:id="rId6"/>
    <p:sldId id="334" r:id="rId7"/>
    <p:sldId id="335" r:id="rId8"/>
    <p:sldId id="343" r:id="rId9"/>
    <p:sldId id="338" r:id="rId10"/>
    <p:sldId id="344" r:id="rId11"/>
    <p:sldId id="307" r:id="rId12"/>
    <p:sldId id="311" r:id="rId13"/>
    <p:sldId id="320" r:id="rId14"/>
    <p:sldId id="319" r:id="rId15"/>
    <p:sldId id="346" r:id="rId16"/>
    <p:sldId id="318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4692"/>
    <a:srgbClr val="FFFF99"/>
    <a:srgbClr val="008FE0"/>
    <a:srgbClr val="2EC8D5"/>
    <a:srgbClr val="578F15"/>
    <a:srgbClr val="97E4EA"/>
    <a:srgbClr val="0D3169"/>
    <a:srgbClr val="F1DFED"/>
    <a:srgbClr val="9E2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999"/>
        <p:guide pos="4241"/>
      </p:guideLst>
    </p:cSldViewPr>
  </p:slideViewPr>
  <p:outlineViewPr>
    <p:cViewPr>
      <p:scale>
        <a:sx n="33" d="100"/>
        <a:sy n="33" d="100"/>
      </p:scale>
      <p:origin x="0" y="13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jcarot\Mis%20documentos\CEGES\PROFLEX\Proflex%2008-Valencia\El%20mercado%20laboral%20y%20las%20competencia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rabajo%20CEGES\PROFLEX\Resultados%20informe%20general\Gr&#225;ficos%20presentaci&#243;n%20Informe%20Gener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rabajo%20CQ\Trabajo%20CEGES\PROFLEXSA\Minipublicacion\Tablas%20y%20gr&#225;ficos%20Capitulo%20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Trabajo%20CQ\Trabajo%20CEGES\PROFLEXSA\Minipublicacion\Tablas%20y%20gr&#225;ficos%20Capitulo%20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9"/>
            <c:invertIfNegative val="0"/>
            <c:bubble3D val="0"/>
          </c:dPt>
          <c:dPt>
            <c:idx val="18"/>
            <c:invertIfNegative val="0"/>
            <c:bubble3D val="0"/>
          </c:dPt>
          <c:dPt>
            <c:idx val="19"/>
            <c:invertIfNegative val="0"/>
            <c:bubble3D val="0"/>
          </c:dPt>
          <c:cat>
            <c:strRef>
              <c:f>Salario!$H$6:$H$25</c:f>
              <c:strCache>
                <c:ptCount val="20"/>
                <c:pt idx="0">
                  <c:v>Alemania</c:v>
                </c:pt>
                <c:pt idx="1">
                  <c:v>Noruega</c:v>
                </c:pt>
                <c:pt idx="2">
                  <c:v>Austria</c:v>
                </c:pt>
                <c:pt idx="3">
                  <c:v>Bélgica</c:v>
                </c:pt>
                <c:pt idx="4">
                  <c:v>Suiza</c:v>
                </c:pt>
                <c:pt idx="5">
                  <c:v>Reino Unido</c:v>
                </c:pt>
                <c:pt idx="6">
                  <c:v>Países Bajos</c:v>
                </c:pt>
                <c:pt idx="7">
                  <c:v>Finlandia</c:v>
                </c:pt>
                <c:pt idx="8">
                  <c:v>Francia</c:v>
                </c:pt>
                <c:pt idx="9">
                  <c:v>España</c:v>
                </c:pt>
                <c:pt idx="10">
                  <c:v>Italia</c:v>
                </c:pt>
                <c:pt idx="11">
                  <c:v>Portugal</c:v>
                </c:pt>
                <c:pt idx="12">
                  <c:v>Japón</c:v>
                </c:pt>
                <c:pt idx="13">
                  <c:v>Estonia</c:v>
                </c:pt>
                <c:pt idx="14">
                  <c:v>República Checa</c:v>
                </c:pt>
                <c:pt idx="15">
                  <c:v>Chile</c:v>
                </c:pt>
                <c:pt idx="16">
                  <c:v>Uruguay</c:v>
                </c:pt>
                <c:pt idx="17">
                  <c:v>México</c:v>
                </c:pt>
                <c:pt idx="18">
                  <c:v>Europa</c:v>
                </c:pt>
                <c:pt idx="19">
                  <c:v>Latinoamérica</c:v>
                </c:pt>
              </c:strCache>
            </c:strRef>
          </c:cat>
          <c:val>
            <c:numRef>
              <c:f>Salario!$I$6:$I$25</c:f>
              <c:numCache>
                <c:formatCode>0</c:formatCode>
                <c:ptCount val="20"/>
                <c:pt idx="0">
                  <c:v>2585.4713533567547</c:v>
                </c:pt>
                <c:pt idx="1">
                  <c:v>2205.7965972559391</c:v>
                </c:pt>
                <c:pt idx="2">
                  <c:v>2196.5767440008967</c:v>
                </c:pt>
                <c:pt idx="3">
                  <c:v>2195.1442255613797</c:v>
                </c:pt>
                <c:pt idx="4">
                  <c:v>2169.7722454263976</c:v>
                </c:pt>
                <c:pt idx="5">
                  <c:v>2062.9378888036745</c:v>
                </c:pt>
                <c:pt idx="6">
                  <c:v>2025.491361430348</c:v>
                </c:pt>
                <c:pt idx="7">
                  <c:v>1889.5687269737234</c:v>
                </c:pt>
                <c:pt idx="8">
                  <c:v>1765.202712703365</c:v>
                </c:pt>
                <c:pt idx="9">
                  <c:v>1415.4208681604616</c:v>
                </c:pt>
                <c:pt idx="10">
                  <c:v>1385.8120276631685</c:v>
                </c:pt>
                <c:pt idx="11">
                  <c:v>1317.3727526274656</c:v>
                </c:pt>
                <c:pt idx="12">
                  <c:v>1169.2408411784222</c:v>
                </c:pt>
                <c:pt idx="13">
                  <c:v>1062.5794701690902</c:v>
                </c:pt>
                <c:pt idx="14">
                  <c:v>797.06975364257153</c:v>
                </c:pt>
                <c:pt idx="15">
                  <c:v>1978.6013189563782</c:v>
                </c:pt>
                <c:pt idx="16">
                  <c:v>1862.4395621156546</c:v>
                </c:pt>
                <c:pt idx="17">
                  <c:v>953.75551097766356</c:v>
                </c:pt>
                <c:pt idx="18">
                  <c:v>1652.0746502072445</c:v>
                </c:pt>
                <c:pt idx="19">
                  <c:v>1500.9461378234412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797440"/>
        <c:axId val="72408384"/>
      </c:barChart>
      <c:catAx>
        <c:axId val="116797440"/>
        <c:scaling>
          <c:orientation val="maxMin"/>
        </c:scaling>
        <c:delete val="0"/>
        <c:axPos val="l"/>
        <c:majorTickMark val="out"/>
        <c:minorTickMark val="none"/>
        <c:tickLblPos val="nextTo"/>
        <c:crossAx val="72408384"/>
        <c:crosses val="autoZero"/>
        <c:auto val="1"/>
        <c:lblAlgn val="ctr"/>
        <c:lblOffset val="100"/>
        <c:noMultiLvlLbl val="0"/>
      </c:catAx>
      <c:valAx>
        <c:axId val="72408384"/>
        <c:scaling>
          <c:orientation val="minMax"/>
        </c:scaling>
        <c:delete val="0"/>
        <c:axPos val="t"/>
        <c:majorGridlines/>
        <c:numFmt formatCode="0" sourceLinked="1"/>
        <c:majorTickMark val="out"/>
        <c:minorTickMark val="none"/>
        <c:tickLblPos val="nextTo"/>
        <c:crossAx val="116797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Lbls>
            <c:numFmt formatCode="0.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Mercado!$K$54:$K$59</c:f>
              <c:strCache>
                <c:ptCount val="6"/>
                <c:pt idx="0">
                  <c:v>España</c:v>
                </c:pt>
                <c:pt idx="1">
                  <c:v>México</c:v>
                </c:pt>
                <c:pt idx="2">
                  <c:v>Chile</c:v>
                </c:pt>
                <c:pt idx="3">
                  <c:v>Uruguay</c:v>
                </c:pt>
                <c:pt idx="4">
                  <c:v>Europa</c:v>
                </c:pt>
                <c:pt idx="5">
                  <c:v>Latinoamérica</c:v>
                </c:pt>
              </c:strCache>
            </c:strRef>
          </c:cat>
          <c:val>
            <c:numRef>
              <c:f>Mercado!$L$54:$L$59</c:f>
              <c:numCache>
                <c:formatCode>General</c:formatCode>
                <c:ptCount val="6"/>
                <c:pt idx="0">
                  <c:v>0.15900000000000045</c:v>
                </c:pt>
                <c:pt idx="1">
                  <c:v>0.13100000000000001</c:v>
                </c:pt>
                <c:pt idx="2">
                  <c:v>5.2000000000000032E-2</c:v>
                </c:pt>
                <c:pt idx="3">
                  <c:v>2.5000000000000001E-2</c:v>
                </c:pt>
                <c:pt idx="4">
                  <c:v>0.15900000000000045</c:v>
                </c:pt>
                <c:pt idx="5">
                  <c:v>8.6000000000000021E-2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801024"/>
        <c:axId val="79773696"/>
      </c:barChart>
      <c:catAx>
        <c:axId val="116801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9773696"/>
        <c:crosses val="autoZero"/>
        <c:auto val="1"/>
        <c:lblAlgn val="ctr"/>
        <c:lblOffset val="100"/>
        <c:noMultiLvlLbl val="0"/>
      </c:catAx>
      <c:valAx>
        <c:axId val="79773696"/>
        <c:scaling>
          <c:orientation val="minMax"/>
          <c:max val="0.25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116801024"/>
        <c:crosses val="autoZero"/>
        <c:crossBetween val="between"/>
        <c:majorUnit val="0.0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Competencias!$A$32:$A$50</c:f>
              <c:strCache>
                <c:ptCount val="19"/>
                <c:pt idx="0">
                  <c:v>Dominio de tu área</c:v>
                </c:pt>
                <c:pt idx="1">
                  <c:v>Conocimientos de otras áreas</c:v>
                </c:pt>
                <c:pt idx="2">
                  <c:v>Pensamiento analítico</c:v>
                </c:pt>
                <c:pt idx="3">
                  <c:v>Adquirir conocimientos</c:v>
                </c:pt>
                <c:pt idx="4">
                  <c:v>Negociar</c:v>
                </c:pt>
                <c:pt idx="5">
                  <c:v>Trabajar bajo presión</c:v>
                </c:pt>
                <c:pt idx="6">
                  <c:v>Detectar oportunidades</c:v>
                </c:pt>
                <c:pt idx="7">
                  <c:v>Coordinar actividades</c:v>
                </c:pt>
                <c:pt idx="8">
                  <c:v>Usar el tiempo de forma eficaz</c:v>
                </c:pt>
                <c:pt idx="9">
                  <c:v>Trabajar en equipo</c:v>
                </c:pt>
                <c:pt idx="10">
                  <c:v>Movilizar capacidades</c:v>
                </c:pt>
                <c:pt idx="11">
                  <c:v>Hacerse entender</c:v>
                </c:pt>
                <c:pt idx="12">
                  <c:v>Hacer valer tu autoridad</c:v>
                </c:pt>
                <c:pt idx="13">
                  <c:v>Herramientas informáticas</c:v>
                </c:pt>
                <c:pt idx="14">
                  <c:v>Nuevas ideas y soluciones</c:v>
                </c:pt>
                <c:pt idx="15">
                  <c:v>Cuestionar ideas propias o ajenas</c:v>
                </c:pt>
                <c:pt idx="16">
                  <c:v>Presentar en público</c:v>
                </c:pt>
                <c:pt idx="17">
                  <c:v>Redactar informes</c:v>
                </c:pt>
                <c:pt idx="18">
                  <c:v>Idiomas extranjeros</c:v>
                </c:pt>
              </c:strCache>
            </c:strRef>
          </c:cat>
          <c:val>
            <c:numRef>
              <c:f>Competencias!$F$32:$F$50</c:f>
              <c:numCache>
                <c:formatCode>General</c:formatCode>
                <c:ptCount val="19"/>
                <c:pt idx="0">
                  <c:v>5.45</c:v>
                </c:pt>
                <c:pt idx="1">
                  <c:v>4.24</c:v>
                </c:pt>
                <c:pt idx="2">
                  <c:v>5.09</c:v>
                </c:pt>
                <c:pt idx="3">
                  <c:v>5.37</c:v>
                </c:pt>
                <c:pt idx="4">
                  <c:v>4.7300000000000004</c:v>
                </c:pt>
                <c:pt idx="5">
                  <c:v>5.58</c:v>
                </c:pt>
                <c:pt idx="6">
                  <c:v>4.67</c:v>
                </c:pt>
                <c:pt idx="7">
                  <c:v>5.37</c:v>
                </c:pt>
                <c:pt idx="8">
                  <c:v>5.6099999999999985</c:v>
                </c:pt>
                <c:pt idx="9">
                  <c:v>5.44</c:v>
                </c:pt>
                <c:pt idx="10">
                  <c:v>4.8</c:v>
                </c:pt>
                <c:pt idx="11">
                  <c:v>5.39</c:v>
                </c:pt>
                <c:pt idx="12">
                  <c:v>4.72</c:v>
                </c:pt>
                <c:pt idx="13">
                  <c:v>5.4300000000000024</c:v>
                </c:pt>
                <c:pt idx="14">
                  <c:v>5.1499999999999995</c:v>
                </c:pt>
                <c:pt idx="15">
                  <c:v>4.9400000000000004</c:v>
                </c:pt>
                <c:pt idx="16">
                  <c:v>4.72</c:v>
                </c:pt>
                <c:pt idx="17">
                  <c:v>5.1599999999999975</c:v>
                </c:pt>
                <c:pt idx="18">
                  <c:v>3.8899999999999997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791936"/>
        <c:axId val="79777152"/>
      </c:radarChart>
      <c:catAx>
        <c:axId val="12279193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s-ES"/>
          </a:p>
        </c:txPr>
        <c:crossAx val="79777152"/>
        <c:crosses val="autoZero"/>
        <c:auto val="1"/>
        <c:lblAlgn val="ctr"/>
        <c:lblOffset val="100"/>
        <c:noMultiLvlLbl val="0"/>
      </c:catAx>
      <c:valAx>
        <c:axId val="79777152"/>
        <c:scaling>
          <c:orientation val="minMax"/>
          <c:max val="7"/>
          <c:min val="1"/>
        </c:scaling>
        <c:delete val="0"/>
        <c:axPos val="l"/>
        <c:majorGridlines/>
        <c:numFmt formatCode="#,##0" sourceLinked="0"/>
        <c:majorTickMark val="cross"/>
        <c:minorTickMark val="none"/>
        <c:tickLblPos val="nextTo"/>
        <c:txPr>
          <a:bodyPr/>
          <a:lstStyle/>
          <a:p>
            <a:pPr>
              <a:defRPr lang="en-GB"/>
            </a:pPr>
            <a:endParaRPr lang="es-ES"/>
          </a:p>
        </c:txPr>
        <c:crossAx val="122791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Competencias!$A$32:$A$50</c:f>
              <c:strCache>
                <c:ptCount val="19"/>
                <c:pt idx="0">
                  <c:v>Dominio de tu área</c:v>
                </c:pt>
                <c:pt idx="1">
                  <c:v>Conocimientos de otras áreas</c:v>
                </c:pt>
                <c:pt idx="2">
                  <c:v>Pensamiento analítico</c:v>
                </c:pt>
                <c:pt idx="3">
                  <c:v>Adquirir conocimientos</c:v>
                </c:pt>
                <c:pt idx="4">
                  <c:v>Negociar</c:v>
                </c:pt>
                <c:pt idx="5">
                  <c:v>Trabajar bajo presión</c:v>
                </c:pt>
                <c:pt idx="6">
                  <c:v>Detectar oportunidades</c:v>
                </c:pt>
                <c:pt idx="7">
                  <c:v>Coordinar actividades</c:v>
                </c:pt>
                <c:pt idx="8">
                  <c:v>Usar el tiempo de forma eficaz</c:v>
                </c:pt>
                <c:pt idx="9">
                  <c:v>Trabajar en equipo</c:v>
                </c:pt>
                <c:pt idx="10">
                  <c:v>Movilizar capacidades</c:v>
                </c:pt>
                <c:pt idx="11">
                  <c:v>Hacerse entender</c:v>
                </c:pt>
                <c:pt idx="12">
                  <c:v>Hacer valer tu autoridad</c:v>
                </c:pt>
                <c:pt idx="13">
                  <c:v>Herramientas informáticas</c:v>
                </c:pt>
                <c:pt idx="14">
                  <c:v>Nuevas ideas y soluciones</c:v>
                </c:pt>
                <c:pt idx="15">
                  <c:v>Cuestionar ideas propias o ajenas</c:v>
                </c:pt>
                <c:pt idx="16">
                  <c:v>Presentar en público</c:v>
                </c:pt>
                <c:pt idx="17">
                  <c:v>Redactar informes</c:v>
                </c:pt>
                <c:pt idx="18">
                  <c:v>Idiomas extranjeros</c:v>
                </c:pt>
              </c:strCache>
            </c:strRef>
          </c:cat>
          <c:val>
            <c:numRef>
              <c:f>Competencias!$J$32:$J$50</c:f>
              <c:numCache>
                <c:formatCode>General</c:formatCode>
                <c:ptCount val="19"/>
                <c:pt idx="0">
                  <c:v>5.7</c:v>
                </c:pt>
                <c:pt idx="1">
                  <c:v>5.04</c:v>
                </c:pt>
                <c:pt idx="2">
                  <c:v>5.6499999999999995</c:v>
                </c:pt>
                <c:pt idx="3">
                  <c:v>5.7</c:v>
                </c:pt>
                <c:pt idx="4">
                  <c:v>5.4700000000000024</c:v>
                </c:pt>
                <c:pt idx="5">
                  <c:v>5.84</c:v>
                </c:pt>
                <c:pt idx="6">
                  <c:v>5.42</c:v>
                </c:pt>
                <c:pt idx="7">
                  <c:v>5.71</c:v>
                </c:pt>
                <c:pt idx="8">
                  <c:v>5.85</c:v>
                </c:pt>
                <c:pt idx="9">
                  <c:v>5.83</c:v>
                </c:pt>
                <c:pt idx="10">
                  <c:v>5.5</c:v>
                </c:pt>
                <c:pt idx="11">
                  <c:v>5.87</c:v>
                </c:pt>
                <c:pt idx="12">
                  <c:v>5.57</c:v>
                </c:pt>
                <c:pt idx="13">
                  <c:v>5.51</c:v>
                </c:pt>
                <c:pt idx="14">
                  <c:v>5.7</c:v>
                </c:pt>
                <c:pt idx="15">
                  <c:v>5.35</c:v>
                </c:pt>
                <c:pt idx="16">
                  <c:v>5.4</c:v>
                </c:pt>
                <c:pt idx="17">
                  <c:v>5.57</c:v>
                </c:pt>
                <c:pt idx="18">
                  <c:v>4.18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613760"/>
        <c:axId val="79778880"/>
      </c:radarChart>
      <c:catAx>
        <c:axId val="12261376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s-ES"/>
          </a:p>
        </c:txPr>
        <c:crossAx val="79778880"/>
        <c:crosses val="autoZero"/>
        <c:auto val="1"/>
        <c:lblAlgn val="ctr"/>
        <c:lblOffset val="100"/>
        <c:noMultiLvlLbl val="0"/>
      </c:catAx>
      <c:valAx>
        <c:axId val="79778880"/>
        <c:scaling>
          <c:orientation val="minMax"/>
          <c:max val="7"/>
          <c:min val="1"/>
        </c:scaling>
        <c:delete val="0"/>
        <c:axPos val="l"/>
        <c:majorGridlines/>
        <c:numFmt formatCode="#,##0" sourceLinked="0"/>
        <c:majorTickMark val="cross"/>
        <c:minorTickMark val="none"/>
        <c:tickLblPos val="nextTo"/>
        <c:txPr>
          <a:bodyPr/>
          <a:lstStyle/>
          <a:p>
            <a:pPr>
              <a:defRPr lang="en-GB"/>
            </a:pPr>
            <a:endParaRPr lang="es-ES"/>
          </a:p>
        </c:txPr>
        <c:crossAx val="1226137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/>
      </a:pPr>
      <a:endParaRPr lang="es-E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92389A-D249-4E2C-9F03-E9B99D4D5E10}" type="doc">
      <dgm:prSet loTypeId="urn:microsoft.com/office/officeart/2005/8/layout/chevron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ES"/>
        </a:p>
      </dgm:t>
    </dgm:pt>
    <dgm:pt modelId="{76A5A30D-3785-4729-9961-BE810148F639}">
      <dgm:prSet phldrT="[Texto]" phldr="1"/>
      <dgm:spPr/>
      <dgm:t>
        <a:bodyPr/>
        <a:lstStyle/>
        <a:p>
          <a:endParaRPr lang="es-ES" dirty="0"/>
        </a:p>
      </dgm:t>
    </dgm:pt>
    <dgm:pt modelId="{0AC11D6A-6192-41B8-9FB2-ADF88F0993E1}" type="parTrans" cxnId="{4BA2D292-7567-4485-BA16-BC1F08C49599}">
      <dgm:prSet/>
      <dgm:spPr/>
      <dgm:t>
        <a:bodyPr/>
        <a:lstStyle/>
        <a:p>
          <a:endParaRPr lang="es-ES"/>
        </a:p>
      </dgm:t>
    </dgm:pt>
    <dgm:pt modelId="{07012BB1-8B68-4C89-9C42-CB37712EE98C}" type="sibTrans" cxnId="{4BA2D292-7567-4485-BA16-BC1F08C49599}">
      <dgm:prSet/>
      <dgm:spPr/>
      <dgm:t>
        <a:bodyPr/>
        <a:lstStyle/>
        <a:p>
          <a:endParaRPr lang="es-ES"/>
        </a:p>
      </dgm:t>
    </dgm:pt>
    <dgm:pt modelId="{326737A7-2875-43F0-B364-246034F7E984}">
      <dgm:prSet phldrT="[Texto]"/>
      <dgm:spPr/>
      <dgm:t>
        <a:bodyPr/>
        <a:lstStyle/>
        <a:p>
          <a:r>
            <a:rPr lang="es-ES" dirty="0" smtClean="0">
              <a:solidFill>
                <a:srgbClr val="054692"/>
              </a:solidFill>
            </a:rPr>
            <a:t>CHEERS</a:t>
          </a:r>
          <a:endParaRPr lang="es-ES" dirty="0">
            <a:solidFill>
              <a:srgbClr val="054692"/>
            </a:solidFill>
          </a:endParaRPr>
        </a:p>
      </dgm:t>
    </dgm:pt>
    <dgm:pt modelId="{BB9114A1-11DE-4B2D-A12F-08B66BCD6740}" type="parTrans" cxnId="{D427C637-7EA4-4BBC-9B7A-E99FB96833FF}">
      <dgm:prSet/>
      <dgm:spPr/>
      <dgm:t>
        <a:bodyPr/>
        <a:lstStyle/>
        <a:p>
          <a:endParaRPr lang="es-ES"/>
        </a:p>
      </dgm:t>
    </dgm:pt>
    <dgm:pt modelId="{E0FFA514-2AAE-4C02-B859-23CDB4A3F15C}" type="sibTrans" cxnId="{D427C637-7EA4-4BBC-9B7A-E99FB96833FF}">
      <dgm:prSet/>
      <dgm:spPr/>
      <dgm:t>
        <a:bodyPr/>
        <a:lstStyle/>
        <a:p>
          <a:endParaRPr lang="es-ES"/>
        </a:p>
      </dgm:t>
    </dgm:pt>
    <dgm:pt modelId="{7293B6D4-11C4-4E01-BA26-5A6A3D8C9BD1}">
      <dgm:prSet phldrT="[Texto]" phldr="1"/>
      <dgm:spPr/>
      <dgm:t>
        <a:bodyPr/>
        <a:lstStyle/>
        <a:p>
          <a:endParaRPr lang="es-ES"/>
        </a:p>
      </dgm:t>
    </dgm:pt>
    <dgm:pt modelId="{730247A0-941E-4167-84F7-1404412C7492}" type="parTrans" cxnId="{AA1C6761-7BDC-4A62-8435-21D9B8C545C8}">
      <dgm:prSet/>
      <dgm:spPr/>
      <dgm:t>
        <a:bodyPr/>
        <a:lstStyle/>
        <a:p>
          <a:endParaRPr lang="es-ES"/>
        </a:p>
      </dgm:t>
    </dgm:pt>
    <dgm:pt modelId="{E00A8473-52FF-4594-BD29-D0B3ACA5A0CE}" type="sibTrans" cxnId="{AA1C6761-7BDC-4A62-8435-21D9B8C545C8}">
      <dgm:prSet/>
      <dgm:spPr/>
      <dgm:t>
        <a:bodyPr/>
        <a:lstStyle/>
        <a:p>
          <a:endParaRPr lang="es-ES"/>
        </a:p>
      </dgm:t>
    </dgm:pt>
    <dgm:pt modelId="{3960C0A7-CD1E-402B-9CEC-C916D62E03AD}">
      <dgm:prSet phldrT="[Texto]"/>
      <dgm:spPr/>
      <dgm:t>
        <a:bodyPr/>
        <a:lstStyle/>
        <a:p>
          <a:r>
            <a:rPr lang="es-ES" dirty="0" smtClean="0">
              <a:solidFill>
                <a:srgbClr val="054692"/>
              </a:solidFill>
            </a:rPr>
            <a:t>REFLEX</a:t>
          </a:r>
          <a:endParaRPr lang="es-ES" dirty="0">
            <a:solidFill>
              <a:srgbClr val="054692"/>
            </a:solidFill>
          </a:endParaRPr>
        </a:p>
      </dgm:t>
    </dgm:pt>
    <dgm:pt modelId="{B38D7190-B1B7-4DC8-B5E9-37F067FB33B4}" type="parTrans" cxnId="{4C9CFCF0-7813-49E8-8EB4-BEFF2A3ACADC}">
      <dgm:prSet/>
      <dgm:spPr/>
      <dgm:t>
        <a:bodyPr/>
        <a:lstStyle/>
        <a:p>
          <a:endParaRPr lang="es-ES"/>
        </a:p>
      </dgm:t>
    </dgm:pt>
    <dgm:pt modelId="{8A39169C-3C09-4E15-97DA-94F1A0282CE8}" type="sibTrans" cxnId="{4C9CFCF0-7813-49E8-8EB4-BEFF2A3ACADC}">
      <dgm:prSet/>
      <dgm:spPr/>
      <dgm:t>
        <a:bodyPr/>
        <a:lstStyle/>
        <a:p>
          <a:endParaRPr lang="es-ES"/>
        </a:p>
      </dgm:t>
    </dgm:pt>
    <dgm:pt modelId="{839CB313-C3F9-4DB4-A10D-BA18A4AD748B}">
      <dgm:prSet phldrT="[Texto]" phldr="1"/>
      <dgm:spPr/>
      <dgm:t>
        <a:bodyPr/>
        <a:lstStyle/>
        <a:p>
          <a:endParaRPr lang="es-ES"/>
        </a:p>
      </dgm:t>
    </dgm:pt>
    <dgm:pt modelId="{7150F8D0-D20C-4BD2-97FD-EBD82504382F}" type="parTrans" cxnId="{92FD1A5B-53BA-4E0D-B7A3-F461B76B34BD}">
      <dgm:prSet/>
      <dgm:spPr/>
      <dgm:t>
        <a:bodyPr/>
        <a:lstStyle/>
        <a:p>
          <a:endParaRPr lang="es-ES"/>
        </a:p>
      </dgm:t>
    </dgm:pt>
    <dgm:pt modelId="{FD546ADE-1527-436E-82F1-E46EE2E224BD}" type="sibTrans" cxnId="{92FD1A5B-53BA-4E0D-B7A3-F461B76B34BD}">
      <dgm:prSet/>
      <dgm:spPr/>
      <dgm:t>
        <a:bodyPr/>
        <a:lstStyle/>
        <a:p>
          <a:endParaRPr lang="es-ES"/>
        </a:p>
      </dgm:t>
    </dgm:pt>
    <dgm:pt modelId="{9FD5E7A9-C302-4F06-BA1B-D4408BF4D4F8}">
      <dgm:prSet phldrT="[Texto]"/>
      <dgm:spPr/>
      <dgm:t>
        <a:bodyPr/>
        <a:lstStyle/>
        <a:p>
          <a:r>
            <a:rPr lang="es-ES" dirty="0" smtClean="0">
              <a:solidFill>
                <a:srgbClr val="054692"/>
              </a:solidFill>
            </a:rPr>
            <a:t>PROFLEX</a:t>
          </a:r>
          <a:endParaRPr lang="es-ES" dirty="0">
            <a:solidFill>
              <a:srgbClr val="054692"/>
            </a:solidFill>
          </a:endParaRPr>
        </a:p>
      </dgm:t>
    </dgm:pt>
    <dgm:pt modelId="{86EE86D4-064B-4EFF-B741-5ADDE309F8A0}" type="parTrans" cxnId="{3FC65451-E279-4D6A-B2AB-4A6D8020EC92}">
      <dgm:prSet/>
      <dgm:spPr/>
      <dgm:t>
        <a:bodyPr/>
        <a:lstStyle/>
        <a:p>
          <a:endParaRPr lang="es-ES"/>
        </a:p>
      </dgm:t>
    </dgm:pt>
    <dgm:pt modelId="{988D4A40-FDB4-4CFD-A557-691A219B50CC}" type="sibTrans" cxnId="{3FC65451-E279-4D6A-B2AB-4A6D8020EC92}">
      <dgm:prSet/>
      <dgm:spPr/>
      <dgm:t>
        <a:bodyPr/>
        <a:lstStyle/>
        <a:p>
          <a:endParaRPr lang="es-ES"/>
        </a:p>
      </dgm:t>
    </dgm:pt>
    <dgm:pt modelId="{BCA7D9D0-A56B-49A7-AF48-41E1B47423F2}">
      <dgm:prSet phldrT="[Texto]"/>
      <dgm:spPr/>
      <dgm:t>
        <a:bodyPr/>
        <a:lstStyle/>
        <a:p>
          <a:r>
            <a:rPr lang="en-US" noProof="0" dirty="0" smtClean="0">
              <a:solidFill>
                <a:srgbClr val="054692"/>
              </a:solidFill>
            </a:rPr>
            <a:t>PROFLEX-Phase</a:t>
          </a:r>
          <a:r>
            <a:rPr lang="es-ES" dirty="0" smtClean="0">
              <a:solidFill>
                <a:srgbClr val="054692"/>
              </a:solidFill>
            </a:rPr>
            <a:t> 2</a:t>
          </a:r>
          <a:endParaRPr lang="es-ES" dirty="0">
            <a:solidFill>
              <a:srgbClr val="054692"/>
            </a:solidFill>
          </a:endParaRPr>
        </a:p>
      </dgm:t>
    </dgm:pt>
    <dgm:pt modelId="{E67D32D0-8B2F-4345-822F-D4F7A42F103F}" type="parTrans" cxnId="{464AAE08-2827-4E1A-B412-B197009564FB}">
      <dgm:prSet/>
      <dgm:spPr/>
      <dgm:t>
        <a:bodyPr/>
        <a:lstStyle/>
        <a:p>
          <a:endParaRPr lang="es-ES"/>
        </a:p>
      </dgm:t>
    </dgm:pt>
    <dgm:pt modelId="{9BE11ECE-FAD1-4C0E-9C7A-1C041609D5CE}" type="sibTrans" cxnId="{464AAE08-2827-4E1A-B412-B197009564FB}">
      <dgm:prSet/>
      <dgm:spPr/>
      <dgm:t>
        <a:bodyPr/>
        <a:lstStyle/>
        <a:p>
          <a:endParaRPr lang="es-ES"/>
        </a:p>
      </dgm:t>
    </dgm:pt>
    <dgm:pt modelId="{724FAFFE-0259-4A48-9407-689212F795F4}">
      <dgm:prSet phldrT="[Texto]"/>
      <dgm:spPr/>
      <dgm:t>
        <a:bodyPr/>
        <a:lstStyle/>
        <a:p>
          <a:endParaRPr lang="es-ES" dirty="0"/>
        </a:p>
      </dgm:t>
    </dgm:pt>
    <dgm:pt modelId="{3D2D062C-FCF0-43B1-B92D-2FF181C872DE}" type="parTrans" cxnId="{A7F828C6-9823-439E-9AE9-74FFCD292313}">
      <dgm:prSet/>
      <dgm:spPr/>
      <dgm:t>
        <a:bodyPr/>
        <a:lstStyle/>
        <a:p>
          <a:endParaRPr lang="es-ES"/>
        </a:p>
      </dgm:t>
    </dgm:pt>
    <dgm:pt modelId="{BB0134F1-C343-4CFE-A3F0-324634B80088}" type="sibTrans" cxnId="{A7F828C6-9823-439E-9AE9-74FFCD292313}">
      <dgm:prSet/>
      <dgm:spPr/>
      <dgm:t>
        <a:bodyPr/>
        <a:lstStyle/>
        <a:p>
          <a:endParaRPr lang="es-ES"/>
        </a:p>
      </dgm:t>
    </dgm:pt>
    <dgm:pt modelId="{FB4FDFFA-26A2-48B1-9BF5-005808FCDCEB}" type="pres">
      <dgm:prSet presAssocID="{1292389A-D249-4E2C-9F03-E9B99D4D5E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8C49D5D-47EB-42D8-9074-4C6618A4FE4F}" type="pres">
      <dgm:prSet presAssocID="{76A5A30D-3785-4729-9961-BE810148F639}" presName="composite" presStyleCnt="0"/>
      <dgm:spPr/>
    </dgm:pt>
    <dgm:pt modelId="{08BA6331-E478-4E8D-B42C-66AF7A12AAA6}" type="pres">
      <dgm:prSet presAssocID="{76A5A30D-3785-4729-9961-BE810148F639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8DF170-912D-490D-AE35-2BD2F9B5EDC4}" type="pres">
      <dgm:prSet presAssocID="{76A5A30D-3785-4729-9961-BE810148F639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24E6A7-DC64-462A-9697-54DB44752075}" type="pres">
      <dgm:prSet presAssocID="{07012BB1-8B68-4C89-9C42-CB37712EE98C}" presName="sp" presStyleCnt="0"/>
      <dgm:spPr/>
    </dgm:pt>
    <dgm:pt modelId="{C6341AD0-7524-4E47-8CB4-6F608C99E85C}" type="pres">
      <dgm:prSet presAssocID="{7293B6D4-11C4-4E01-BA26-5A6A3D8C9BD1}" presName="composite" presStyleCnt="0"/>
      <dgm:spPr/>
    </dgm:pt>
    <dgm:pt modelId="{AD40B75F-EEDF-47A0-9699-684A13055D59}" type="pres">
      <dgm:prSet presAssocID="{7293B6D4-11C4-4E01-BA26-5A6A3D8C9BD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A3C793A-9C70-4DA6-B5C5-79FE498CD9C2}" type="pres">
      <dgm:prSet presAssocID="{7293B6D4-11C4-4E01-BA26-5A6A3D8C9BD1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7C8320C-69BB-4178-A0AE-ECA35335DB00}" type="pres">
      <dgm:prSet presAssocID="{E00A8473-52FF-4594-BD29-D0B3ACA5A0CE}" presName="sp" presStyleCnt="0"/>
      <dgm:spPr/>
    </dgm:pt>
    <dgm:pt modelId="{55DD8377-EDA8-4841-911C-F8F651B6DD9B}" type="pres">
      <dgm:prSet presAssocID="{839CB313-C3F9-4DB4-A10D-BA18A4AD748B}" presName="composite" presStyleCnt="0"/>
      <dgm:spPr/>
    </dgm:pt>
    <dgm:pt modelId="{71803633-8D58-45CD-81A9-560ED84F0D84}" type="pres">
      <dgm:prSet presAssocID="{839CB313-C3F9-4DB4-A10D-BA18A4AD748B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EBA5F4-3316-4C8C-B150-B911410EFB3D}" type="pres">
      <dgm:prSet presAssocID="{839CB313-C3F9-4DB4-A10D-BA18A4AD748B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9960FF-468D-42C0-9120-86CFF965D61C}" type="pres">
      <dgm:prSet presAssocID="{FD546ADE-1527-436E-82F1-E46EE2E224BD}" presName="sp" presStyleCnt="0"/>
      <dgm:spPr/>
    </dgm:pt>
    <dgm:pt modelId="{49BBB745-D184-495C-B813-F33E11F47B3C}" type="pres">
      <dgm:prSet presAssocID="{724FAFFE-0259-4A48-9407-689212F795F4}" presName="composite" presStyleCnt="0"/>
      <dgm:spPr/>
    </dgm:pt>
    <dgm:pt modelId="{7DDEF25B-1E04-49F9-8EE7-94244A15EEE9}" type="pres">
      <dgm:prSet presAssocID="{724FAFFE-0259-4A48-9407-689212F795F4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707A94-E224-4976-8F92-16F590F2611C}" type="pres">
      <dgm:prSet presAssocID="{724FAFFE-0259-4A48-9407-689212F795F4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427C637-7EA4-4BBC-9B7A-E99FB96833FF}" srcId="{76A5A30D-3785-4729-9961-BE810148F639}" destId="{326737A7-2875-43F0-B364-246034F7E984}" srcOrd="0" destOrd="0" parTransId="{BB9114A1-11DE-4B2D-A12F-08B66BCD6740}" sibTransId="{E0FFA514-2AAE-4C02-B859-23CDB4A3F15C}"/>
    <dgm:cxn modelId="{4BA2D292-7567-4485-BA16-BC1F08C49599}" srcId="{1292389A-D249-4E2C-9F03-E9B99D4D5E10}" destId="{76A5A30D-3785-4729-9961-BE810148F639}" srcOrd="0" destOrd="0" parTransId="{0AC11D6A-6192-41B8-9FB2-ADF88F0993E1}" sibTransId="{07012BB1-8B68-4C89-9C42-CB37712EE98C}"/>
    <dgm:cxn modelId="{62017620-2922-46EB-B3F0-069CDC32C0F1}" type="presOf" srcId="{839CB313-C3F9-4DB4-A10D-BA18A4AD748B}" destId="{71803633-8D58-45CD-81A9-560ED84F0D84}" srcOrd="0" destOrd="0" presId="urn:microsoft.com/office/officeart/2005/8/layout/chevron2"/>
    <dgm:cxn modelId="{85BE24E5-45DE-4DA0-9C83-94A5362219FC}" type="presOf" srcId="{724FAFFE-0259-4A48-9407-689212F795F4}" destId="{7DDEF25B-1E04-49F9-8EE7-94244A15EEE9}" srcOrd="0" destOrd="0" presId="urn:microsoft.com/office/officeart/2005/8/layout/chevron2"/>
    <dgm:cxn modelId="{AAB4E0F1-2381-4736-8522-684ADC590744}" type="presOf" srcId="{326737A7-2875-43F0-B364-246034F7E984}" destId="{248DF170-912D-490D-AE35-2BD2F9B5EDC4}" srcOrd="0" destOrd="0" presId="urn:microsoft.com/office/officeart/2005/8/layout/chevron2"/>
    <dgm:cxn modelId="{3FC65451-E279-4D6A-B2AB-4A6D8020EC92}" srcId="{839CB313-C3F9-4DB4-A10D-BA18A4AD748B}" destId="{9FD5E7A9-C302-4F06-BA1B-D4408BF4D4F8}" srcOrd="0" destOrd="0" parTransId="{86EE86D4-064B-4EFF-B741-5ADDE309F8A0}" sibTransId="{988D4A40-FDB4-4CFD-A557-691A219B50CC}"/>
    <dgm:cxn modelId="{2EDDC066-46D3-4271-BEFA-D67D7011BA17}" type="presOf" srcId="{BCA7D9D0-A56B-49A7-AF48-41E1B47423F2}" destId="{08707A94-E224-4976-8F92-16F590F2611C}" srcOrd="0" destOrd="0" presId="urn:microsoft.com/office/officeart/2005/8/layout/chevron2"/>
    <dgm:cxn modelId="{91CA8F1F-B8E0-4B03-9759-9388D88CB3EE}" type="presOf" srcId="{3960C0A7-CD1E-402B-9CEC-C916D62E03AD}" destId="{CA3C793A-9C70-4DA6-B5C5-79FE498CD9C2}" srcOrd="0" destOrd="0" presId="urn:microsoft.com/office/officeart/2005/8/layout/chevron2"/>
    <dgm:cxn modelId="{92FD1A5B-53BA-4E0D-B7A3-F461B76B34BD}" srcId="{1292389A-D249-4E2C-9F03-E9B99D4D5E10}" destId="{839CB313-C3F9-4DB4-A10D-BA18A4AD748B}" srcOrd="2" destOrd="0" parTransId="{7150F8D0-D20C-4BD2-97FD-EBD82504382F}" sibTransId="{FD546ADE-1527-436E-82F1-E46EE2E224BD}"/>
    <dgm:cxn modelId="{4C9CFCF0-7813-49E8-8EB4-BEFF2A3ACADC}" srcId="{7293B6D4-11C4-4E01-BA26-5A6A3D8C9BD1}" destId="{3960C0A7-CD1E-402B-9CEC-C916D62E03AD}" srcOrd="0" destOrd="0" parTransId="{B38D7190-B1B7-4DC8-B5E9-37F067FB33B4}" sibTransId="{8A39169C-3C09-4E15-97DA-94F1A0282CE8}"/>
    <dgm:cxn modelId="{AA1C6761-7BDC-4A62-8435-21D9B8C545C8}" srcId="{1292389A-D249-4E2C-9F03-E9B99D4D5E10}" destId="{7293B6D4-11C4-4E01-BA26-5A6A3D8C9BD1}" srcOrd="1" destOrd="0" parTransId="{730247A0-941E-4167-84F7-1404412C7492}" sibTransId="{E00A8473-52FF-4594-BD29-D0B3ACA5A0CE}"/>
    <dgm:cxn modelId="{464AAE08-2827-4E1A-B412-B197009564FB}" srcId="{724FAFFE-0259-4A48-9407-689212F795F4}" destId="{BCA7D9D0-A56B-49A7-AF48-41E1B47423F2}" srcOrd="0" destOrd="0" parTransId="{E67D32D0-8B2F-4345-822F-D4F7A42F103F}" sibTransId="{9BE11ECE-FAD1-4C0E-9C7A-1C041609D5CE}"/>
    <dgm:cxn modelId="{C69237F0-DCD2-484C-BCD3-D3C118081840}" type="presOf" srcId="{9FD5E7A9-C302-4F06-BA1B-D4408BF4D4F8}" destId="{9FEBA5F4-3316-4C8C-B150-B911410EFB3D}" srcOrd="0" destOrd="0" presId="urn:microsoft.com/office/officeart/2005/8/layout/chevron2"/>
    <dgm:cxn modelId="{6830858A-AB98-4C2F-A687-B34F63151A28}" type="presOf" srcId="{76A5A30D-3785-4729-9961-BE810148F639}" destId="{08BA6331-E478-4E8D-B42C-66AF7A12AAA6}" srcOrd="0" destOrd="0" presId="urn:microsoft.com/office/officeart/2005/8/layout/chevron2"/>
    <dgm:cxn modelId="{EE62B160-0606-475F-9595-922E419D05B7}" type="presOf" srcId="{1292389A-D249-4E2C-9F03-E9B99D4D5E10}" destId="{FB4FDFFA-26A2-48B1-9BF5-005808FCDCEB}" srcOrd="0" destOrd="0" presId="urn:microsoft.com/office/officeart/2005/8/layout/chevron2"/>
    <dgm:cxn modelId="{A7F828C6-9823-439E-9AE9-74FFCD292313}" srcId="{1292389A-D249-4E2C-9F03-E9B99D4D5E10}" destId="{724FAFFE-0259-4A48-9407-689212F795F4}" srcOrd="3" destOrd="0" parTransId="{3D2D062C-FCF0-43B1-B92D-2FF181C872DE}" sibTransId="{BB0134F1-C343-4CFE-A3F0-324634B80088}"/>
    <dgm:cxn modelId="{3C270AAF-D599-4D18-B293-2B739B68227C}" type="presOf" srcId="{7293B6D4-11C4-4E01-BA26-5A6A3D8C9BD1}" destId="{AD40B75F-EEDF-47A0-9699-684A13055D59}" srcOrd="0" destOrd="0" presId="urn:microsoft.com/office/officeart/2005/8/layout/chevron2"/>
    <dgm:cxn modelId="{F4738CF7-8EA1-45AD-A98F-9FB1F1AE0D3E}" type="presParOf" srcId="{FB4FDFFA-26A2-48B1-9BF5-005808FCDCEB}" destId="{18C49D5D-47EB-42D8-9074-4C6618A4FE4F}" srcOrd="0" destOrd="0" presId="urn:microsoft.com/office/officeart/2005/8/layout/chevron2"/>
    <dgm:cxn modelId="{BEF912A5-DCCE-4EA4-AEB1-BB1ADC2D82C0}" type="presParOf" srcId="{18C49D5D-47EB-42D8-9074-4C6618A4FE4F}" destId="{08BA6331-E478-4E8D-B42C-66AF7A12AAA6}" srcOrd="0" destOrd="0" presId="urn:microsoft.com/office/officeart/2005/8/layout/chevron2"/>
    <dgm:cxn modelId="{3C84EA11-C360-43F2-B400-185D7B7B1928}" type="presParOf" srcId="{18C49D5D-47EB-42D8-9074-4C6618A4FE4F}" destId="{248DF170-912D-490D-AE35-2BD2F9B5EDC4}" srcOrd="1" destOrd="0" presId="urn:microsoft.com/office/officeart/2005/8/layout/chevron2"/>
    <dgm:cxn modelId="{4D77F42A-CB03-4858-8962-2EEFC1D6CA03}" type="presParOf" srcId="{FB4FDFFA-26A2-48B1-9BF5-005808FCDCEB}" destId="{5F24E6A7-DC64-462A-9697-54DB44752075}" srcOrd="1" destOrd="0" presId="urn:microsoft.com/office/officeart/2005/8/layout/chevron2"/>
    <dgm:cxn modelId="{0FE2E4E5-701B-4D47-8D17-E61C8EC10F9A}" type="presParOf" srcId="{FB4FDFFA-26A2-48B1-9BF5-005808FCDCEB}" destId="{C6341AD0-7524-4E47-8CB4-6F608C99E85C}" srcOrd="2" destOrd="0" presId="urn:microsoft.com/office/officeart/2005/8/layout/chevron2"/>
    <dgm:cxn modelId="{532670EA-456B-474F-B26F-A345D0C2CA34}" type="presParOf" srcId="{C6341AD0-7524-4E47-8CB4-6F608C99E85C}" destId="{AD40B75F-EEDF-47A0-9699-684A13055D59}" srcOrd="0" destOrd="0" presId="urn:microsoft.com/office/officeart/2005/8/layout/chevron2"/>
    <dgm:cxn modelId="{3B9F70A9-819A-4526-A194-9CE0DC28088A}" type="presParOf" srcId="{C6341AD0-7524-4E47-8CB4-6F608C99E85C}" destId="{CA3C793A-9C70-4DA6-B5C5-79FE498CD9C2}" srcOrd="1" destOrd="0" presId="urn:microsoft.com/office/officeart/2005/8/layout/chevron2"/>
    <dgm:cxn modelId="{7ADB2342-95DA-46F6-9AC6-DD3900EF3BFB}" type="presParOf" srcId="{FB4FDFFA-26A2-48B1-9BF5-005808FCDCEB}" destId="{27C8320C-69BB-4178-A0AE-ECA35335DB00}" srcOrd="3" destOrd="0" presId="urn:microsoft.com/office/officeart/2005/8/layout/chevron2"/>
    <dgm:cxn modelId="{AD1A2397-8517-4106-A5F5-FE84029726E3}" type="presParOf" srcId="{FB4FDFFA-26A2-48B1-9BF5-005808FCDCEB}" destId="{55DD8377-EDA8-4841-911C-F8F651B6DD9B}" srcOrd="4" destOrd="0" presId="urn:microsoft.com/office/officeart/2005/8/layout/chevron2"/>
    <dgm:cxn modelId="{88EC3077-E591-4848-877B-7BFD577192C8}" type="presParOf" srcId="{55DD8377-EDA8-4841-911C-F8F651B6DD9B}" destId="{71803633-8D58-45CD-81A9-560ED84F0D84}" srcOrd="0" destOrd="0" presId="urn:microsoft.com/office/officeart/2005/8/layout/chevron2"/>
    <dgm:cxn modelId="{88658978-5CC6-4470-91FE-08422ECB2914}" type="presParOf" srcId="{55DD8377-EDA8-4841-911C-F8F651B6DD9B}" destId="{9FEBA5F4-3316-4C8C-B150-B911410EFB3D}" srcOrd="1" destOrd="0" presId="urn:microsoft.com/office/officeart/2005/8/layout/chevron2"/>
    <dgm:cxn modelId="{8B59813A-0719-4452-8B88-51CB806143EF}" type="presParOf" srcId="{FB4FDFFA-26A2-48B1-9BF5-005808FCDCEB}" destId="{C19960FF-468D-42C0-9120-86CFF965D61C}" srcOrd="5" destOrd="0" presId="urn:microsoft.com/office/officeart/2005/8/layout/chevron2"/>
    <dgm:cxn modelId="{35B20AD2-CDC4-4B34-B81C-06245ACE9DE7}" type="presParOf" srcId="{FB4FDFFA-26A2-48B1-9BF5-005808FCDCEB}" destId="{49BBB745-D184-495C-B813-F33E11F47B3C}" srcOrd="6" destOrd="0" presId="urn:microsoft.com/office/officeart/2005/8/layout/chevron2"/>
    <dgm:cxn modelId="{87BE567F-EAD0-44BD-8551-A6DBB848BDC7}" type="presParOf" srcId="{49BBB745-D184-495C-B813-F33E11F47B3C}" destId="{7DDEF25B-1E04-49F9-8EE7-94244A15EEE9}" srcOrd="0" destOrd="0" presId="urn:microsoft.com/office/officeart/2005/8/layout/chevron2"/>
    <dgm:cxn modelId="{DFFC9CD4-6E2F-4C7F-8000-C502DEF216B6}" type="presParOf" srcId="{49BBB745-D184-495C-B813-F33E11F47B3C}" destId="{08707A94-E224-4976-8F92-16F590F2611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BA6331-E478-4E8D-B42C-66AF7A12AAA6}">
      <dsp:nvSpPr>
        <dsp:cNvPr id="0" name=""/>
        <dsp:cNvSpPr/>
      </dsp:nvSpPr>
      <dsp:spPr>
        <a:xfrm rot="5400000">
          <a:off x="-144519" y="146163"/>
          <a:ext cx="963461" cy="6744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 dirty="0"/>
        </a:p>
      </dsp:txBody>
      <dsp:txXfrm rot="-5400000">
        <a:off x="1" y="338854"/>
        <a:ext cx="674422" cy="289039"/>
      </dsp:txXfrm>
    </dsp:sp>
    <dsp:sp modelId="{248DF170-912D-490D-AE35-2BD2F9B5EDC4}">
      <dsp:nvSpPr>
        <dsp:cNvPr id="0" name=""/>
        <dsp:cNvSpPr/>
      </dsp:nvSpPr>
      <dsp:spPr>
        <a:xfrm rot="5400000">
          <a:off x="3403089" y="-2727022"/>
          <a:ext cx="626249" cy="60835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900" kern="1200" dirty="0" smtClean="0">
              <a:solidFill>
                <a:srgbClr val="054692"/>
              </a:solidFill>
            </a:rPr>
            <a:t>CHEERS</a:t>
          </a:r>
          <a:endParaRPr lang="es-ES" sz="3900" kern="1200" dirty="0">
            <a:solidFill>
              <a:srgbClr val="054692"/>
            </a:solidFill>
          </a:endParaRPr>
        </a:p>
      </dsp:txBody>
      <dsp:txXfrm rot="-5400000">
        <a:off x="674423" y="32215"/>
        <a:ext cx="6053012" cy="565107"/>
      </dsp:txXfrm>
    </dsp:sp>
    <dsp:sp modelId="{AD40B75F-EEDF-47A0-9699-684A13055D59}">
      <dsp:nvSpPr>
        <dsp:cNvPr id="0" name=""/>
        <dsp:cNvSpPr/>
      </dsp:nvSpPr>
      <dsp:spPr>
        <a:xfrm rot="5400000">
          <a:off x="-144519" y="957918"/>
          <a:ext cx="963461" cy="6744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 rot="-5400000">
        <a:off x="1" y="1150609"/>
        <a:ext cx="674422" cy="289039"/>
      </dsp:txXfrm>
    </dsp:sp>
    <dsp:sp modelId="{CA3C793A-9C70-4DA6-B5C5-79FE498CD9C2}">
      <dsp:nvSpPr>
        <dsp:cNvPr id="0" name=""/>
        <dsp:cNvSpPr/>
      </dsp:nvSpPr>
      <dsp:spPr>
        <a:xfrm rot="5400000">
          <a:off x="3403089" y="-1915267"/>
          <a:ext cx="626249" cy="60835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900" kern="1200" dirty="0" smtClean="0">
              <a:solidFill>
                <a:srgbClr val="054692"/>
              </a:solidFill>
            </a:rPr>
            <a:t>REFLEX</a:t>
          </a:r>
          <a:endParaRPr lang="es-ES" sz="3900" kern="1200" dirty="0">
            <a:solidFill>
              <a:srgbClr val="054692"/>
            </a:solidFill>
          </a:endParaRPr>
        </a:p>
      </dsp:txBody>
      <dsp:txXfrm rot="-5400000">
        <a:off x="674423" y="843970"/>
        <a:ext cx="6053012" cy="565107"/>
      </dsp:txXfrm>
    </dsp:sp>
    <dsp:sp modelId="{71803633-8D58-45CD-81A9-560ED84F0D84}">
      <dsp:nvSpPr>
        <dsp:cNvPr id="0" name=""/>
        <dsp:cNvSpPr/>
      </dsp:nvSpPr>
      <dsp:spPr>
        <a:xfrm rot="5400000">
          <a:off x="-144519" y="1769673"/>
          <a:ext cx="963461" cy="6744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700" kern="1200"/>
        </a:p>
      </dsp:txBody>
      <dsp:txXfrm rot="-5400000">
        <a:off x="1" y="1962364"/>
        <a:ext cx="674422" cy="289039"/>
      </dsp:txXfrm>
    </dsp:sp>
    <dsp:sp modelId="{9FEBA5F4-3316-4C8C-B150-B911410EFB3D}">
      <dsp:nvSpPr>
        <dsp:cNvPr id="0" name=""/>
        <dsp:cNvSpPr/>
      </dsp:nvSpPr>
      <dsp:spPr>
        <a:xfrm rot="5400000">
          <a:off x="3403089" y="-1103512"/>
          <a:ext cx="626249" cy="60835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3900" kern="1200" dirty="0" smtClean="0">
              <a:solidFill>
                <a:srgbClr val="054692"/>
              </a:solidFill>
            </a:rPr>
            <a:t>PROFLEX</a:t>
          </a:r>
          <a:endParaRPr lang="es-ES" sz="3900" kern="1200" dirty="0">
            <a:solidFill>
              <a:srgbClr val="054692"/>
            </a:solidFill>
          </a:endParaRPr>
        </a:p>
      </dsp:txBody>
      <dsp:txXfrm rot="-5400000">
        <a:off x="674423" y="1655725"/>
        <a:ext cx="6053012" cy="565107"/>
      </dsp:txXfrm>
    </dsp:sp>
    <dsp:sp modelId="{7DDEF25B-1E04-49F9-8EE7-94244A15EEE9}">
      <dsp:nvSpPr>
        <dsp:cNvPr id="0" name=""/>
        <dsp:cNvSpPr/>
      </dsp:nvSpPr>
      <dsp:spPr>
        <a:xfrm rot="5400000">
          <a:off x="-144519" y="2581428"/>
          <a:ext cx="963461" cy="67442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/>
        </a:p>
      </dsp:txBody>
      <dsp:txXfrm rot="-5400000">
        <a:off x="1" y="2774119"/>
        <a:ext cx="674422" cy="289039"/>
      </dsp:txXfrm>
    </dsp:sp>
    <dsp:sp modelId="{08707A94-E224-4976-8F92-16F590F2611C}">
      <dsp:nvSpPr>
        <dsp:cNvPr id="0" name=""/>
        <dsp:cNvSpPr/>
      </dsp:nvSpPr>
      <dsp:spPr>
        <a:xfrm rot="5400000">
          <a:off x="3403089" y="-291757"/>
          <a:ext cx="626249" cy="60835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noProof="0" dirty="0" smtClean="0">
              <a:solidFill>
                <a:srgbClr val="054692"/>
              </a:solidFill>
            </a:rPr>
            <a:t>PROFLEX-Phase</a:t>
          </a:r>
          <a:r>
            <a:rPr lang="es-ES" sz="3900" kern="1200" dirty="0" smtClean="0">
              <a:solidFill>
                <a:srgbClr val="054692"/>
              </a:solidFill>
            </a:rPr>
            <a:t> 2</a:t>
          </a:r>
          <a:endParaRPr lang="es-ES" sz="3900" kern="1200" dirty="0">
            <a:solidFill>
              <a:srgbClr val="054692"/>
            </a:solidFill>
          </a:endParaRPr>
        </a:p>
      </dsp:txBody>
      <dsp:txXfrm rot="-5400000">
        <a:off x="674423" y="2467480"/>
        <a:ext cx="6053012" cy="565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A60CC6A-AB6B-491A-AADC-6C7752AC3B9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644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C54D3E3-BEC1-4766-AEAB-11FB1C9A10E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397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1EC3C1-BF8A-45D4-80C4-1759A487FCD2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45D3FF-F8B1-4850-AE60-EC4237D3BEF6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FF33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FF33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FF33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FF33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FF33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9pPr>
          </a:lstStyle>
          <a:p>
            <a:pPr eaLnBrk="1" hangingPunct="1"/>
            <a:fld id="{1B8DB3DF-E7E4-47E5-BA76-6EEFBBE85357}" type="slidenum">
              <a:rPr lang="en-GB" sz="1200" smtClean="0">
                <a:solidFill>
                  <a:schemeClr val="tx1"/>
                </a:solidFill>
              </a:rPr>
              <a:pPr eaLnBrk="1" hangingPunct="1"/>
              <a:t>4</a:t>
            </a:fld>
            <a:endParaRPr lang="en-GB" sz="1200" smtClean="0">
              <a:solidFill>
                <a:schemeClr val="tx1"/>
              </a:solidFill>
            </a:endParaRPr>
          </a:p>
        </p:txBody>
      </p:sp>
      <p:sp>
        <p:nvSpPr>
          <p:cNvPr id="1433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40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1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rgbClr val="FF33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FF33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FF33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FF33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FF33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9pPr>
          </a:lstStyle>
          <a:p>
            <a:pPr algn="r" eaLnBrk="1" hangingPunct="1"/>
            <a:fld id="{4B515C8D-E80F-408D-BFAF-A20830EF47DF}" type="slidenum">
              <a:rPr lang="es-ES" sz="1200">
                <a:solidFill>
                  <a:schemeClr val="tx1"/>
                </a:solidFill>
                <a:latin typeface="Calibri" pitchFamily="34" charset="0"/>
              </a:rPr>
              <a:pPr algn="r" eaLnBrk="1" hangingPunct="1"/>
              <a:t>4</a:t>
            </a:fld>
            <a:endParaRPr lang="es-ES" sz="120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6D8AEF-D5A6-44C2-A2E0-B09D1FA07743}" type="slidenum">
              <a:rPr lang="es-ES" smtClean="0"/>
              <a:pPr/>
              <a:t>11</a:t>
            </a:fld>
            <a:endParaRPr lang="es-ES" smtClean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CFF765-2854-4D9E-BD93-3E4A6C828999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6D8AEF-D5A6-44C2-A2E0-B09D1FA07743}" type="slidenum">
              <a:rPr lang="es-ES" smtClean="0"/>
              <a:pPr/>
              <a:t>15</a:t>
            </a:fld>
            <a:endParaRPr lang="es-ES" smtClean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1582738"/>
            <a:ext cx="6694488" cy="5275262"/>
          </a:xfrm>
          <a:prstGeom prst="rect">
            <a:avLst/>
          </a:prstGeom>
          <a:solidFill>
            <a:srgbClr val="0D316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5" name="Picture 11" descr="Image"/>
          <p:cNvPicPr>
            <a:picLocks noChangeAspect="1" noChangeArrowheads="1"/>
          </p:cNvPicPr>
          <p:nvPr userDrawn="1"/>
        </p:nvPicPr>
        <p:blipFill>
          <a:blip r:embed="rId3"/>
          <a:srcRect l="9454" t="8730" r="21358" b="13664"/>
          <a:stretch>
            <a:fillRect/>
          </a:stretch>
        </p:blipFill>
        <p:spPr bwMode="auto">
          <a:xfrm>
            <a:off x="6729413" y="1582738"/>
            <a:ext cx="2414587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3"/>
          <p:cNvSpPr>
            <a:spLocks noChangeArrowheads="1"/>
          </p:cNvSpPr>
          <p:nvPr userDrawn="1"/>
        </p:nvSpPr>
        <p:spPr bwMode="auto">
          <a:xfrm>
            <a:off x="6732588" y="5684838"/>
            <a:ext cx="2411412" cy="1173162"/>
          </a:xfrm>
          <a:prstGeom prst="rect">
            <a:avLst/>
          </a:prstGeom>
          <a:solidFill>
            <a:srgbClr val="2EC8D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7" name="Picture 9" descr="PMS_C_A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358775"/>
            <a:ext cx="2025650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www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3D7E"/>
              </a:clrFrom>
              <a:clrTo>
                <a:srgbClr val="003D7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5684838"/>
            <a:ext cx="15763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1870075"/>
            <a:ext cx="6049963" cy="2711450"/>
          </a:xfrm>
        </p:spPr>
        <p:txBody>
          <a:bodyPr/>
          <a:lstStyle>
            <a:lvl1pPr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5110163"/>
            <a:ext cx="6049963" cy="766762"/>
          </a:xfrm>
        </p:spPr>
        <p:txBody>
          <a:bodyPr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ED0C1-35FD-47E0-B95E-1966DAF1662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1870075"/>
            <a:ext cx="2087562" cy="442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6725" y="1870075"/>
            <a:ext cx="6113463" cy="4427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9A65-FD2B-4E2B-93C9-DC155A92B8B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5915-5BE1-477D-8AFB-968D71910DB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98F3A-F5CA-43FF-B89C-6D5FC0A91ED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D79D9-5B80-41A4-92DE-D98F92C9BF6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6725" y="3068638"/>
            <a:ext cx="4100513" cy="322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8" y="3068638"/>
            <a:ext cx="4100512" cy="322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94040-DA04-47D1-AF5C-9D4341BBBCB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4A20C-A6CF-4C79-BE9E-1B49CDB9590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68AC8-D52A-4FCC-8829-7DBC8A090BC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C46AB-4AA5-4793-8028-446779C33384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48DC2-2271-491D-96F8-9ACD463B410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C8D96-F28A-4837-AC64-80642014EBF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1582738"/>
            <a:ext cx="9144000" cy="52752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1870075"/>
            <a:ext cx="8353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3068638"/>
            <a:ext cx="83534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6725" y="6440488"/>
            <a:ext cx="296863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fld id="{EF5DE494-CA50-4AD4-B761-1B80A2285674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  <p:pic>
        <p:nvPicPr>
          <p:cNvPr id="5126" name="Picture 9" descr="PMS_C_A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732588" y="358775"/>
            <a:ext cx="2025650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rgbClr val="05469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rgbClr val="05469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rgbClr val="05469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rgbClr val="05469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rgbClr val="05469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rgbClr val="05469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rgbClr val="05469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rgbClr val="05469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rgbClr val="05469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225425" indent="-223838" algn="l" rtl="0" eaLnBrk="0" fontAlgn="base" hangingPunct="0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</a:defRPr>
      </a:lvl2pPr>
      <a:lvl3pPr marL="485775" indent="-2587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>
          <a:solidFill>
            <a:schemeClr val="tx1"/>
          </a:solidFill>
          <a:latin typeface="+mn-lt"/>
        </a:defRPr>
      </a:lvl3pPr>
      <a:lvl4pPr marL="746125" indent="-2587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900">
          <a:solidFill>
            <a:schemeClr val="tx1"/>
          </a:solidFill>
          <a:latin typeface="+mn-lt"/>
        </a:defRPr>
      </a:lvl4pPr>
      <a:lvl5pPr marL="958850" indent="-211138" algn="l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5pPr>
      <a:lvl6pPr marL="1416050" indent="-211138" algn="l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6pPr>
      <a:lvl7pPr marL="1873250" indent="-211138" algn="l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7pPr>
      <a:lvl8pPr marL="2330450" indent="-211138" algn="l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8pPr>
      <a:lvl9pPr marL="2787650" indent="-211138" algn="l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oleObject" Target="../embeddings/Hoja_de_c_lculo_de_Microsoft_Excel_97-20032.xls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4" Type="http://schemas.openxmlformats.org/officeDocument/2006/relationships/hyperlink" Target="http://www.encuesta-proflex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oleObject" Target="../embeddings/Hoja_de_c_lculo_de_Microsoft_Excel_97-20031.xls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51520" y="2348880"/>
            <a:ext cx="6049963" cy="2206997"/>
          </a:xfrm>
        </p:spPr>
        <p:txBody>
          <a:bodyPr/>
          <a:lstStyle/>
          <a:p>
            <a:pPr eaLnBrk="1" hangingPunct="1"/>
            <a:r>
              <a:rPr lang="en-US" sz="4400" dirty="0"/>
              <a:t>The PROFLEX  Project: an overview</a:t>
            </a:r>
            <a:endParaRPr lang="en-GB" sz="4400" dirty="0" smtClean="0"/>
          </a:p>
        </p:txBody>
      </p:sp>
      <p:sp>
        <p:nvSpPr>
          <p:cNvPr id="81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876800"/>
            <a:ext cx="6049963" cy="766763"/>
          </a:xfrm>
        </p:spPr>
        <p:txBody>
          <a:bodyPr/>
          <a:lstStyle/>
          <a:p>
            <a:pPr marL="0" indent="0" eaLnBrk="1" hangingPunct="1"/>
            <a:r>
              <a:rPr lang="en-GB" dirty="0" err="1" smtClean="0"/>
              <a:t>Prof.</a:t>
            </a:r>
            <a:r>
              <a:rPr lang="en-GB" dirty="0" smtClean="0"/>
              <a:t> </a:t>
            </a:r>
            <a:r>
              <a:rPr lang="en-GB" dirty="0" err="1" smtClean="0"/>
              <a:t>Dr.</a:t>
            </a:r>
            <a:r>
              <a:rPr lang="en-GB" dirty="0" smtClean="0"/>
              <a:t> José-Ginés  MORA</a:t>
            </a:r>
          </a:p>
        </p:txBody>
      </p:sp>
      <p:sp>
        <p:nvSpPr>
          <p:cNvPr id="8196" name="Rectangle 9"/>
          <p:cNvSpPr>
            <a:spLocks noChangeArrowheads="1"/>
          </p:cNvSpPr>
          <p:nvPr/>
        </p:nvSpPr>
        <p:spPr bwMode="auto">
          <a:xfrm>
            <a:off x="6732588" y="5684838"/>
            <a:ext cx="2411412" cy="1173162"/>
          </a:xfrm>
          <a:prstGeom prst="rect">
            <a:avLst/>
          </a:prstGeom>
          <a:solidFill>
            <a:srgbClr val="2EC8D5"/>
          </a:solidFill>
          <a:ln w="9525">
            <a:noFill/>
            <a:miter lim="800000"/>
            <a:headEnd/>
            <a:tailEnd/>
          </a:ln>
        </p:spPr>
        <p:txBody>
          <a:bodyPr wrap="none" lIns="72000" rIns="72000"/>
          <a:lstStyle/>
          <a:p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107504" y="116632"/>
            <a:ext cx="662508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2400" b="1" dirty="0"/>
              <a:t>Experiences with Link and Match in Higher Education: Results of Tracer Studies </a:t>
            </a:r>
            <a:r>
              <a:rPr lang="en-US" sz="2400" b="1" dirty="0" smtClean="0"/>
              <a:t>Worldwide </a:t>
            </a:r>
          </a:p>
          <a:p>
            <a:r>
              <a:rPr lang="en-US" sz="2800" b="1" i="1" dirty="0" smtClean="0">
                <a:solidFill>
                  <a:srgbClr val="FF0000"/>
                </a:solidFill>
              </a:rPr>
              <a:t>Bali, Indonesia</a:t>
            </a:r>
            <a:r>
              <a:rPr lang="en-US" sz="2400" b="1" dirty="0" smtClean="0">
                <a:solidFill>
                  <a:srgbClr val="FF0000"/>
                </a:solidFill>
              </a:rPr>
              <a:t>. </a:t>
            </a:r>
            <a:r>
              <a:rPr lang="en-US" sz="2800" b="1" dirty="0" smtClean="0">
                <a:solidFill>
                  <a:srgbClr val="FF0000"/>
                </a:solidFill>
              </a:rPr>
              <a:t>22-23 </a:t>
            </a:r>
            <a:r>
              <a:rPr lang="en-US" sz="2800" b="1" dirty="0">
                <a:solidFill>
                  <a:srgbClr val="FF0000"/>
                </a:solidFill>
              </a:rPr>
              <a:t>October 2012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598F3A-F5CA-43FF-B89C-6D5FC0A91ED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6265391" cy="1143000"/>
          </a:xfrm>
        </p:spPr>
        <p:txBody>
          <a:bodyPr/>
          <a:lstStyle/>
          <a:p>
            <a:r>
              <a:rPr lang="en-US" b="1" dirty="0" smtClean="0"/>
              <a:t>Match between field of study and job (horizontal)</a:t>
            </a:r>
            <a:endParaRPr lang="en-US" b="1" dirty="0"/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950876458"/>
              </p:ext>
            </p:extLst>
          </p:nvPr>
        </p:nvGraphicFramePr>
        <p:xfrm>
          <a:off x="611560" y="1772816"/>
          <a:ext cx="7128792" cy="4502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917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4313" y="214313"/>
            <a:ext cx="6072187" cy="955675"/>
          </a:xfrm>
        </p:spPr>
        <p:txBody>
          <a:bodyPr/>
          <a:lstStyle/>
          <a:p>
            <a:pPr>
              <a:lnSpc>
                <a:spcPct val="190000"/>
              </a:lnSpc>
              <a:spcBef>
                <a:spcPct val="0"/>
              </a:spcBef>
            </a:pPr>
            <a:r>
              <a:rPr lang="en-US" sz="3600" dirty="0" smtClean="0">
                <a:solidFill>
                  <a:srgbClr val="054692"/>
                </a:solidFill>
              </a:rPr>
              <a:t>Competencies in the survey</a:t>
            </a:r>
          </a:p>
        </p:txBody>
      </p:sp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357188" y="1785938"/>
            <a:ext cx="8175625" cy="362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110000"/>
              </a:lnSpc>
              <a:spcBef>
                <a:spcPct val="105000"/>
              </a:spcBef>
              <a:buClr>
                <a:srgbClr val="CC0066"/>
              </a:buClr>
            </a:pPr>
            <a:r>
              <a:rPr lang="en-US" sz="2800" i="1" dirty="0">
                <a:solidFill>
                  <a:srgbClr val="CC0000"/>
                </a:solidFill>
              </a:rPr>
              <a:t>A.</a:t>
            </a:r>
            <a:r>
              <a:rPr lang="en-US" sz="2800" i="1" dirty="0">
                <a:solidFill>
                  <a:schemeClr val="accent2"/>
                </a:solidFill>
              </a:rPr>
              <a:t> </a:t>
            </a:r>
            <a:r>
              <a:rPr lang="en-US" sz="2400" i="1" dirty="0">
                <a:solidFill>
                  <a:schemeClr val="accent2"/>
                </a:solidFill>
              </a:rPr>
              <a:t>“</a:t>
            </a:r>
            <a:r>
              <a:rPr lang="en-US" sz="2400" i="1" dirty="0">
                <a:solidFill>
                  <a:srgbClr val="000099"/>
                </a:solidFill>
              </a:rPr>
              <a:t>How do you rate your own level of </a:t>
            </a:r>
            <a:r>
              <a:rPr lang="en-US" sz="2400" i="1" dirty="0" smtClean="0">
                <a:solidFill>
                  <a:srgbClr val="000099"/>
                </a:solidFill>
              </a:rPr>
              <a:t>competencies</a:t>
            </a:r>
            <a:r>
              <a:rPr lang="en-US" sz="2400" i="1" dirty="0">
                <a:solidFill>
                  <a:srgbClr val="000099"/>
                </a:solidFill>
              </a:rPr>
              <a:t>?”</a:t>
            </a:r>
          </a:p>
          <a:p>
            <a:pPr marL="342900" indent="-342900" algn="just">
              <a:lnSpc>
                <a:spcPct val="110000"/>
              </a:lnSpc>
              <a:spcBef>
                <a:spcPct val="105000"/>
              </a:spcBef>
              <a:buClr>
                <a:srgbClr val="CC0066"/>
              </a:buClr>
            </a:pPr>
            <a:r>
              <a:rPr lang="en-US" sz="2400" i="1" dirty="0">
                <a:solidFill>
                  <a:srgbClr val="CC0000"/>
                </a:solidFill>
              </a:rPr>
              <a:t>B.</a:t>
            </a:r>
            <a:r>
              <a:rPr lang="en-US" sz="2400" i="1" dirty="0">
                <a:solidFill>
                  <a:srgbClr val="000099"/>
                </a:solidFill>
              </a:rPr>
              <a:t> “What is the required level of </a:t>
            </a:r>
            <a:r>
              <a:rPr lang="en-US" sz="2400" i="1" dirty="0" smtClean="0">
                <a:solidFill>
                  <a:srgbClr val="000099"/>
                </a:solidFill>
              </a:rPr>
              <a:t>competencies </a:t>
            </a:r>
            <a:r>
              <a:rPr lang="en-US" sz="2400" i="1" dirty="0">
                <a:solidFill>
                  <a:srgbClr val="000099"/>
                </a:solidFill>
              </a:rPr>
              <a:t>in your current work?” </a:t>
            </a:r>
          </a:p>
          <a:p>
            <a:pPr marL="342900" indent="-342900" algn="just">
              <a:lnSpc>
                <a:spcPct val="110000"/>
              </a:lnSpc>
              <a:spcBef>
                <a:spcPct val="105000"/>
              </a:spcBef>
              <a:buClr>
                <a:srgbClr val="CC0066"/>
              </a:buClr>
            </a:pPr>
            <a:r>
              <a:rPr lang="en-US" sz="2400" i="1" dirty="0">
                <a:solidFill>
                  <a:srgbClr val="CC0000"/>
                </a:solidFill>
              </a:rPr>
              <a:t>C.</a:t>
            </a:r>
            <a:r>
              <a:rPr lang="en-US" sz="2400" i="1" dirty="0">
                <a:solidFill>
                  <a:srgbClr val="000099"/>
                </a:solidFill>
              </a:rPr>
              <a:t> “What was the contribution of the study </a:t>
            </a:r>
            <a:r>
              <a:rPr lang="en-GB" sz="2400" i="1" dirty="0">
                <a:solidFill>
                  <a:srgbClr val="000099"/>
                </a:solidFill>
              </a:rPr>
              <a:t>programme</a:t>
            </a:r>
            <a:r>
              <a:rPr lang="en-US" sz="2400" i="1" dirty="0">
                <a:solidFill>
                  <a:srgbClr val="000099"/>
                </a:solidFill>
              </a:rPr>
              <a:t> to your level of </a:t>
            </a:r>
            <a:r>
              <a:rPr lang="en-US" sz="2400" i="1" dirty="0" smtClean="0">
                <a:solidFill>
                  <a:srgbClr val="000099"/>
                </a:solidFill>
              </a:rPr>
              <a:t>competencies</a:t>
            </a:r>
            <a:r>
              <a:rPr lang="en-US" sz="2400" i="1" dirty="0">
                <a:solidFill>
                  <a:srgbClr val="000099"/>
                </a:solidFill>
              </a:rPr>
              <a:t>?” </a:t>
            </a:r>
            <a:r>
              <a:rPr lang="en-US" sz="2000" i="1" dirty="0">
                <a:solidFill>
                  <a:srgbClr val="000099"/>
                </a:solidFill>
              </a:rPr>
              <a:t>(Only in the Spanish </a:t>
            </a:r>
            <a:r>
              <a:rPr lang="en-US" sz="2000" i="1" dirty="0" smtClean="0">
                <a:solidFill>
                  <a:srgbClr val="000099"/>
                </a:solidFill>
              </a:rPr>
              <a:t>and LA version</a:t>
            </a:r>
            <a:r>
              <a:rPr lang="en-US" sz="2000" i="1" dirty="0">
                <a:solidFill>
                  <a:srgbClr val="000099"/>
                </a:solidFill>
              </a:rPr>
              <a:t>)</a:t>
            </a:r>
          </a:p>
          <a:p>
            <a:pPr marL="342900" indent="-342900" algn="just">
              <a:lnSpc>
                <a:spcPct val="110000"/>
              </a:lnSpc>
              <a:spcBef>
                <a:spcPct val="30000"/>
              </a:spcBef>
              <a:buClr>
                <a:srgbClr val="CC0066"/>
              </a:buClr>
            </a:pPr>
            <a:r>
              <a:rPr lang="en-US" sz="1600" dirty="0">
                <a:solidFill>
                  <a:srgbClr val="CC0066"/>
                </a:solidFill>
                <a:sym typeface="Symbol" pitchFamily="18" charset="2"/>
              </a:rPr>
              <a:t>		</a:t>
            </a:r>
            <a:endParaRPr lang="en-US" sz="2400" dirty="0">
              <a:solidFill>
                <a:srgbClr val="CC0000"/>
              </a:solidFill>
            </a:endParaRPr>
          </a:p>
        </p:txBody>
      </p:sp>
      <p:sp>
        <p:nvSpPr>
          <p:cNvPr id="26627" name="Rectangle 7"/>
          <p:cNvSpPr>
            <a:spLocks noChangeArrowheads="1"/>
          </p:cNvSpPr>
          <p:nvPr/>
        </p:nvSpPr>
        <p:spPr bwMode="auto">
          <a:xfrm>
            <a:off x="179388" y="3716338"/>
            <a:ext cx="8715375" cy="129698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75915-5BE1-477D-8AFB-968D71910DB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4" name="Gráfico 4"/>
          <p:cNvGraphicFramePr/>
          <p:nvPr>
            <p:extLst>
              <p:ext uri="{D42A27DB-BD31-4B8C-83A1-F6EECF244321}">
                <p14:modId xmlns:p14="http://schemas.microsoft.com/office/powerpoint/2010/main" val="707392210"/>
              </p:ext>
            </p:extLst>
          </p:nvPr>
        </p:nvGraphicFramePr>
        <p:xfrm>
          <a:off x="179513" y="1844826"/>
          <a:ext cx="4752528" cy="4464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5"/>
          <p:cNvGraphicFramePr/>
          <p:nvPr>
            <p:extLst>
              <p:ext uri="{D42A27DB-BD31-4B8C-83A1-F6EECF244321}">
                <p14:modId xmlns:p14="http://schemas.microsoft.com/office/powerpoint/2010/main" val="173252508"/>
              </p:ext>
            </p:extLst>
          </p:nvPr>
        </p:nvGraphicFramePr>
        <p:xfrm>
          <a:off x="4716017" y="1772816"/>
          <a:ext cx="442798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1 Título"/>
          <p:cNvSpPr>
            <a:spLocks/>
          </p:cNvSpPr>
          <p:nvPr/>
        </p:nvSpPr>
        <p:spPr bwMode="auto">
          <a:xfrm>
            <a:off x="179512" y="260350"/>
            <a:ext cx="604867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GB" sz="3600" b="1" dirty="0" smtClean="0">
                <a:solidFill>
                  <a:srgbClr val="054692"/>
                </a:solidFill>
              </a:rPr>
              <a:t>Competencies </a:t>
            </a:r>
            <a:r>
              <a:rPr lang="en-GB" sz="3600" b="1" dirty="0" smtClean="0">
                <a:solidFill>
                  <a:srgbClr val="054692"/>
                </a:solidFill>
              </a:rPr>
              <a:t>required by the LM</a:t>
            </a:r>
          </a:p>
        </p:txBody>
      </p:sp>
      <p:sp>
        <p:nvSpPr>
          <p:cNvPr id="7" name="1 Título"/>
          <p:cNvSpPr>
            <a:spLocks/>
          </p:cNvSpPr>
          <p:nvPr/>
        </p:nvSpPr>
        <p:spPr bwMode="auto">
          <a:xfrm>
            <a:off x="683568" y="1844825"/>
            <a:ext cx="756084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GB" sz="3200" dirty="0" smtClean="0">
                <a:solidFill>
                  <a:srgbClr val="054692"/>
                </a:solidFill>
              </a:rPr>
              <a:t>Europe				Latin America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82"/>
          <p:cNvSpPr>
            <a:spLocks noGrp="1" noChangeArrowheads="1"/>
          </p:cNvSpPr>
          <p:nvPr>
            <p:ph type="title"/>
          </p:nvPr>
        </p:nvSpPr>
        <p:spPr>
          <a:xfrm>
            <a:off x="179513" y="285750"/>
            <a:ext cx="6464176" cy="1143000"/>
          </a:xfrm>
        </p:spPr>
        <p:txBody>
          <a:bodyPr/>
          <a:lstStyle/>
          <a:p>
            <a:r>
              <a:rPr lang="en-GB" sz="3200" dirty="0" smtClean="0"/>
              <a:t>Contribution of HE to competencies</a:t>
            </a:r>
            <a:r>
              <a:rPr lang="en-GB" sz="3600" dirty="0" smtClean="0"/>
              <a:t/>
            </a:r>
            <a:br>
              <a:rPr lang="en-GB" sz="3600" dirty="0" smtClean="0"/>
            </a:br>
            <a:endParaRPr lang="en-GB" sz="3600" dirty="0" smtClean="0"/>
          </a:p>
        </p:txBody>
      </p:sp>
      <p:graphicFrame>
        <p:nvGraphicFramePr>
          <p:cNvPr id="3074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0" y="1571625"/>
          <a:ext cx="9144000" cy="524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3" name="Gráfico" r:id="rId5" imgW="7820127" imgH="4543425" progId="Excel.Sheet.8">
                  <p:embed/>
                </p:oleObj>
              </mc:Choice>
              <mc:Fallback>
                <p:oleObj name="Gráfico" r:id="rId5" imgW="7820127" imgH="454342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71625"/>
                        <a:ext cx="9144000" cy="524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75915-5BE1-477D-8AFB-968D71910DB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54579"/>
              </p:ext>
            </p:extLst>
          </p:nvPr>
        </p:nvGraphicFramePr>
        <p:xfrm>
          <a:off x="683568" y="1556793"/>
          <a:ext cx="7272808" cy="4690762"/>
        </p:xfrm>
        <a:graphic>
          <a:graphicData uri="http://schemas.openxmlformats.org/drawingml/2006/table">
            <a:tbl>
              <a:tblPr/>
              <a:tblGrid>
                <a:gridCol w="4409798"/>
                <a:gridCol w="1032539"/>
                <a:gridCol w="1032539"/>
                <a:gridCol w="797932"/>
              </a:tblGrid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MX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Mastery of your own field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0.49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0.50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0.25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Knowledge of other fields  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-0.31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-0.24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-0.25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Analytical thinking                       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0.52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0.63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0.36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Rapidly acquire new knowledge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0.84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0.57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0.34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Negotiate effectively          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-0.74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-0.63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-0.22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Perform well under pressure    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0.04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0.32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0.16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Alertness to new opportunities            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-0.56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-0.29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-0.13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Coordinate activities          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0.08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-0.03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0.12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Use time efficiently           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0.32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0.09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0.09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Work productively with others  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0.70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0.47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0.45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Mobilize the capacities of others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-0.33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-0.20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-0.07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Make your meaning clear to others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0.38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0.34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0.25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Assert your authority                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-0.60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-0.38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-0.08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Use computers and the internet 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-0.41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-0.30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-0.16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Come up with new ideas and solutions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0.10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0.12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0.18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Question your own and others' ideas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0.16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0.08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0.01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Present products, ideas or reports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0.06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0.35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0.02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Write reports, memos or documents         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0.56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0.45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0.05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Write and speak in a foreign language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-1.36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-1.84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-1.38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06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4756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2388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1 Título"/>
          <p:cNvSpPr>
            <a:spLocks/>
          </p:cNvSpPr>
          <p:nvPr/>
        </p:nvSpPr>
        <p:spPr bwMode="auto">
          <a:xfrm>
            <a:off x="179512" y="260350"/>
            <a:ext cx="6480720" cy="115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/>
            <a:r>
              <a:rPr lang="en-GB" sz="3200" dirty="0" smtClean="0">
                <a:solidFill>
                  <a:srgbClr val="054692"/>
                </a:solidFill>
              </a:rPr>
              <a:t>Contribution of HE to competencies</a:t>
            </a:r>
          </a:p>
          <a:p>
            <a:pPr eaLnBrk="0" hangingPunct="0"/>
            <a:r>
              <a:rPr lang="en-GB" sz="2800" dirty="0" smtClean="0">
                <a:solidFill>
                  <a:srgbClr val="054692"/>
                </a:solidFill>
              </a:rPr>
              <a:t>(Value - mean of each country)</a:t>
            </a:r>
            <a:endParaRPr lang="en-GB" sz="2800" dirty="0">
              <a:solidFill>
                <a:srgbClr val="0546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4313" y="214313"/>
            <a:ext cx="6072187" cy="955675"/>
          </a:xfrm>
        </p:spPr>
        <p:txBody>
          <a:bodyPr/>
          <a:lstStyle/>
          <a:p>
            <a:pPr>
              <a:lnSpc>
                <a:spcPct val="190000"/>
              </a:lnSpc>
              <a:spcBef>
                <a:spcPct val="0"/>
              </a:spcBef>
            </a:pPr>
            <a:r>
              <a:rPr lang="en-US" sz="4400" dirty="0" smtClean="0">
                <a:solidFill>
                  <a:srgbClr val="054692"/>
                </a:solidFill>
              </a:rPr>
              <a:t>What is next?</a:t>
            </a:r>
          </a:p>
        </p:txBody>
      </p:sp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357188" y="1785938"/>
            <a:ext cx="8175625" cy="587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105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The INFOACES Project: a system of indicators for LA universities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44 basic indicators for main university activities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Around 100 LA universities in 17 countries involved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Some indicators related to employment and satisfaction of graduates</a:t>
            </a:r>
          </a:p>
          <a:p>
            <a:pPr marL="457200" indent="-457200">
              <a:spcBef>
                <a:spcPct val="105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PROFLEX-2: a survey for all universities participating in INFOACES (partners and invited universities)</a:t>
            </a:r>
          </a:p>
          <a:p>
            <a:pPr marL="457200" indent="-457200">
              <a:lnSpc>
                <a:spcPct val="110000"/>
              </a:lnSpc>
              <a:spcBef>
                <a:spcPct val="105000"/>
              </a:spcBef>
              <a:buClr>
                <a:schemeClr val="tx2">
                  <a:lumMod val="50000"/>
                </a:schemeClr>
              </a:buClr>
              <a:buFont typeface="Arial" pitchFamily="34" charset="0"/>
              <a:buChar char="•"/>
            </a:pP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0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1" descr="Image"/>
          <p:cNvPicPr>
            <a:picLocks noChangeAspect="1" noChangeArrowheads="1"/>
          </p:cNvPicPr>
          <p:nvPr/>
        </p:nvPicPr>
        <p:blipFill>
          <a:blip r:embed="rId2"/>
          <a:srcRect l="9454" t="8730" r="21358" b="8282"/>
          <a:stretch>
            <a:fillRect/>
          </a:stretch>
        </p:blipFill>
        <p:spPr bwMode="auto">
          <a:xfrm>
            <a:off x="6745288" y="1587500"/>
            <a:ext cx="2414587" cy="434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B1D28D-920A-444D-8C8C-645D5520C3BB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466725" y="1870075"/>
            <a:ext cx="5761038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Thanks for your attention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564904"/>
            <a:ext cx="5616623" cy="2592288"/>
          </a:xfrm>
        </p:spPr>
        <p:txBody>
          <a:bodyPr/>
          <a:lstStyle/>
          <a:p>
            <a:pPr marL="0" indent="0" eaLnBrk="1" hangingPunct="1"/>
            <a:endParaRPr lang="en-GB" dirty="0" smtClean="0"/>
          </a:p>
          <a:p>
            <a:pPr marL="0" indent="0" algn="ctr" eaLnBrk="1" hangingPunct="1"/>
            <a:r>
              <a:rPr lang="en-GB" dirty="0" smtClean="0"/>
              <a:t>More information on:</a:t>
            </a:r>
          </a:p>
          <a:p>
            <a:pPr marL="0" indent="0" algn="ctr" eaLnBrk="1" hangingPunct="1"/>
            <a:r>
              <a:rPr lang="en-GB" sz="2400" dirty="0" smtClean="0">
                <a:solidFill>
                  <a:srgbClr val="0070C0"/>
                </a:solidFill>
              </a:rPr>
              <a:t>www.seguimientoegresados.com</a:t>
            </a:r>
          </a:p>
          <a:p>
            <a:pPr marL="0" indent="0" eaLnBrk="1" hangingPunct="1"/>
            <a:endParaRPr lang="en-GB" dirty="0" smtClean="0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6732588" y="4941888"/>
            <a:ext cx="2411412" cy="1916112"/>
          </a:xfrm>
          <a:prstGeom prst="rect">
            <a:avLst/>
          </a:prstGeom>
          <a:solidFill>
            <a:schemeClr val="hlink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wrap="none" lIns="126000" rIns="126000"/>
          <a:lstStyle/>
          <a:p>
            <a:pPr>
              <a:lnSpc>
                <a:spcPct val="94000"/>
              </a:lnSpc>
            </a:pPr>
            <a:r>
              <a:rPr lang="en-GB" sz="1400" b="1">
                <a:solidFill>
                  <a:schemeClr val="bg1"/>
                </a:solidFill>
              </a:rPr>
              <a:t>Institute of Education</a:t>
            </a:r>
          </a:p>
          <a:p>
            <a:pPr>
              <a:lnSpc>
                <a:spcPct val="94000"/>
              </a:lnSpc>
            </a:pPr>
            <a:r>
              <a:rPr lang="en-GB" sz="1400">
                <a:solidFill>
                  <a:schemeClr val="bg1"/>
                </a:solidFill>
              </a:rPr>
              <a:t>University of London</a:t>
            </a:r>
          </a:p>
          <a:p>
            <a:pPr>
              <a:lnSpc>
                <a:spcPct val="94000"/>
              </a:lnSpc>
            </a:pPr>
            <a:r>
              <a:rPr lang="en-GB" sz="1400">
                <a:solidFill>
                  <a:schemeClr val="bg1"/>
                </a:solidFill>
              </a:rPr>
              <a:t>20 Bedford Way</a:t>
            </a:r>
          </a:p>
          <a:p>
            <a:pPr>
              <a:lnSpc>
                <a:spcPct val="94000"/>
              </a:lnSpc>
            </a:pPr>
            <a:r>
              <a:rPr lang="en-GB" sz="1400">
                <a:solidFill>
                  <a:schemeClr val="bg1"/>
                </a:solidFill>
              </a:rPr>
              <a:t>London WC1H 0AL</a:t>
            </a:r>
          </a:p>
          <a:p>
            <a:pPr>
              <a:lnSpc>
                <a:spcPct val="94000"/>
              </a:lnSpc>
            </a:pPr>
            <a:endParaRPr lang="en-GB" sz="1000">
              <a:solidFill>
                <a:schemeClr val="bg1"/>
              </a:solidFill>
            </a:endParaRPr>
          </a:p>
          <a:p>
            <a:pPr>
              <a:lnSpc>
                <a:spcPct val="94000"/>
              </a:lnSpc>
            </a:pPr>
            <a:r>
              <a:rPr lang="en-GB" sz="1400">
                <a:solidFill>
                  <a:schemeClr val="bg1"/>
                </a:solidFill>
              </a:rPr>
              <a:t>Tel +44 (0)20 7612 6000</a:t>
            </a:r>
          </a:p>
          <a:p>
            <a:pPr>
              <a:lnSpc>
                <a:spcPct val="94000"/>
              </a:lnSpc>
            </a:pPr>
            <a:r>
              <a:rPr lang="en-GB" sz="1400">
                <a:solidFill>
                  <a:schemeClr val="bg1"/>
                </a:solidFill>
              </a:rPr>
              <a:t>Fax +44 (0)20 7612 6126</a:t>
            </a:r>
          </a:p>
          <a:p>
            <a:pPr>
              <a:lnSpc>
                <a:spcPct val="94000"/>
              </a:lnSpc>
            </a:pPr>
            <a:r>
              <a:rPr lang="en-GB" sz="1400">
                <a:solidFill>
                  <a:schemeClr val="bg1"/>
                </a:solidFill>
              </a:rPr>
              <a:t>Email info@ioe.ac.uk</a:t>
            </a:r>
          </a:p>
          <a:p>
            <a:pPr>
              <a:lnSpc>
                <a:spcPct val="94000"/>
              </a:lnSpc>
            </a:pPr>
            <a:r>
              <a:rPr lang="en-GB" sz="1400">
                <a:solidFill>
                  <a:schemeClr val="bg1"/>
                </a:solidFill>
              </a:rPr>
              <a:t>Web www.ioe.ac.uk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1 Título"/>
          <p:cNvSpPr>
            <a:spLocks noGrp="1"/>
          </p:cNvSpPr>
          <p:nvPr>
            <p:ph type="title"/>
          </p:nvPr>
        </p:nvSpPr>
        <p:spPr>
          <a:xfrm>
            <a:off x="285751" y="631825"/>
            <a:ext cx="901874" cy="7254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600" dirty="0" smtClean="0"/>
              <a:t>The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</p:txBody>
      </p:sp>
      <p:sp>
        <p:nvSpPr>
          <p:cNvPr id="1028" name="2 Marcador de contenido"/>
          <p:cNvSpPr>
            <a:spLocks noGrp="1"/>
          </p:cNvSpPr>
          <p:nvPr>
            <p:ph sz="quarter" idx="1"/>
          </p:nvPr>
        </p:nvSpPr>
        <p:spPr>
          <a:xfrm>
            <a:off x="357188" y="1785938"/>
            <a:ext cx="8215312" cy="4357687"/>
          </a:xfrm>
        </p:spPr>
        <p:txBody>
          <a:bodyPr>
            <a:noAutofit/>
          </a:bodyPr>
          <a:lstStyle/>
          <a:p>
            <a:pPr marL="273050" indent="-273050" eaLnBrk="1" hangingPunct="1">
              <a:buFont typeface="Wingdings" pitchFamily="2" charset="2"/>
              <a:buChar char="§"/>
              <a:defRPr/>
            </a:pPr>
            <a:r>
              <a:rPr lang="en-GB" sz="2400" dirty="0" smtClean="0">
                <a:solidFill>
                  <a:srgbClr val="008FE0"/>
                </a:solidFill>
              </a:rPr>
              <a:t>ALFA Project coordinated by the Technical University of Valencia in 2007-2010</a:t>
            </a:r>
          </a:p>
          <a:p>
            <a:pPr marL="273050" indent="-273050" eaLnBrk="1" hangingPunct="1"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-GB" sz="2400" dirty="0" smtClean="0">
                <a:solidFill>
                  <a:srgbClr val="008FE0"/>
                </a:solidFill>
              </a:rPr>
              <a:t>9 countries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endParaRPr lang="en-GB" sz="2400" dirty="0" smtClean="0">
              <a:solidFill>
                <a:srgbClr val="008FE0"/>
              </a:solidFill>
            </a:endParaRPr>
          </a:p>
          <a:p>
            <a:pPr lvl="1" eaLnBrk="1" hangingPunct="1">
              <a:buFont typeface="Wingdings" pitchFamily="2" charset="2"/>
              <a:buChar char="§"/>
              <a:defRPr/>
            </a:pPr>
            <a:endParaRPr lang="en-GB" sz="2400" dirty="0" smtClean="0">
              <a:solidFill>
                <a:srgbClr val="008FE0"/>
              </a:solidFill>
            </a:endParaRPr>
          </a:p>
          <a:p>
            <a:pPr lvl="1" eaLnBrk="1" hangingPunct="1">
              <a:buFont typeface="Wingdings" pitchFamily="2" charset="2"/>
              <a:buChar char="§"/>
              <a:defRPr/>
            </a:pPr>
            <a:endParaRPr lang="en-GB" sz="2400" dirty="0" smtClean="0">
              <a:solidFill>
                <a:srgbClr val="008FE0"/>
              </a:solidFill>
            </a:endParaRPr>
          </a:p>
          <a:p>
            <a:pPr marL="273050" indent="-273050" eaLnBrk="1" hangingPunct="1"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-GB" sz="2400" dirty="0" smtClean="0">
                <a:solidFill>
                  <a:srgbClr val="008FE0"/>
                </a:solidFill>
              </a:rPr>
              <a:t>66 universities</a:t>
            </a:r>
          </a:p>
          <a:p>
            <a:pPr marL="273050" indent="-273050" eaLnBrk="1" hangingPunct="1"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-GB" sz="2400" dirty="0" smtClean="0">
                <a:solidFill>
                  <a:srgbClr val="008FE0"/>
                </a:solidFill>
              </a:rPr>
              <a:t>More than 9000 answers</a:t>
            </a:r>
          </a:p>
          <a:p>
            <a:pPr marL="273050" indent="-273050" eaLnBrk="1" hangingPunct="1"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-GB" sz="2400" dirty="0" smtClean="0">
                <a:solidFill>
                  <a:srgbClr val="008FE0"/>
                </a:solidFill>
              </a:rPr>
              <a:t>More information:</a:t>
            </a:r>
          </a:p>
          <a:p>
            <a:pPr marL="793750" lvl="3" indent="-273050" eaLnBrk="1" hangingPunct="1">
              <a:defRPr/>
            </a:pPr>
            <a:r>
              <a:rPr lang="en-US" sz="2400" b="1" dirty="0" smtClean="0">
                <a:solidFill>
                  <a:srgbClr val="008FE0"/>
                </a:solidFill>
                <a:hlinkClick r:id="rId4"/>
              </a:rPr>
              <a:t>www.seguimientoegresados.com</a:t>
            </a:r>
          </a:p>
          <a:p>
            <a:pPr marL="793750" lvl="3" indent="-273050" eaLnBrk="1" hangingPunct="1">
              <a:buFont typeface="Wingdings" pitchFamily="2" charset="2"/>
              <a:buNone/>
              <a:defRPr/>
            </a:pPr>
            <a:endParaRPr lang="en-US" sz="2000" b="1" dirty="0" smtClean="0">
              <a:solidFill>
                <a:srgbClr val="002060"/>
              </a:solidFill>
            </a:endParaRPr>
          </a:p>
        </p:txBody>
      </p:sp>
      <p:sp>
        <p:nvSpPr>
          <p:cNvPr id="1029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8129588" y="5734050"/>
            <a:ext cx="609600" cy="520700"/>
          </a:xfrm>
          <a:noFill/>
        </p:spPr>
        <p:txBody>
          <a:bodyPr lIns="91440" tIns="45720" rIns="91440" bIns="45720"/>
          <a:lstStyle/>
          <a:p>
            <a:fld id="{EF64A4F5-0C7B-4967-92A2-ED48084A624A}" type="slidenum">
              <a:rPr lang="es-ES" smtClean="0"/>
              <a:pPr/>
              <a:t>2</a:t>
            </a:fld>
            <a:endParaRPr lang="es-ES" dirty="0" smtClean="0"/>
          </a:p>
        </p:txBody>
      </p:sp>
      <p:sp>
        <p:nvSpPr>
          <p:cNvPr id="1030" name="7 Rectángulo"/>
          <p:cNvSpPr>
            <a:spLocks noChangeArrowheads="1"/>
          </p:cNvSpPr>
          <p:nvPr/>
        </p:nvSpPr>
        <p:spPr bwMode="auto">
          <a:xfrm>
            <a:off x="594986" y="3178248"/>
            <a:ext cx="200025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s-ES" sz="1700" dirty="0">
                <a:latin typeface="Century Schoolbook" pitchFamily="18" charset="0"/>
              </a:rPr>
              <a:t> </a:t>
            </a:r>
            <a:r>
              <a:rPr lang="es-ES" sz="1700" dirty="0">
                <a:latin typeface="+mj-lt"/>
              </a:rPr>
              <a:t>Argentina</a:t>
            </a:r>
          </a:p>
          <a:p>
            <a:pPr lvl="1"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s-ES" sz="1700" dirty="0">
                <a:latin typeface="+mj-lt"/>
              </a:rPr>
              <a:t> Bolivia</a:t>
            </a:r>
          </a:p>
          <a:p>
            <a:pPr lvl="1"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s-ES" sz="1700" dirty="0">
                <a:latin typeface="+mj-lt"/>
              </a:rPr>
              <a:t> Brasil</a:t>
            </a:r>
          </a:p>
        </p:txBody>
      </p:sp>
      <p:sp>
        <p:nvSpPr>
          <p:cNvPr id="1031" name="8 Rectángulo"/>
          <p:cNvSpPr>
            <a:spLocks noChangeArrowheads="1"/>
          </p:cNvSpPr>
          <p:nvPr/>
        </p:nvSpPr>
        <p:spPr bwMode="auto">
          <a:xfrm>
            <a:off x="2157336" y="3178248"/>
            <a:ext cx="228600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s-ES" sz="1700" dirty="0">
                <a:latin typeface="Century Schoolbook" pitchFamily="18" charset="0"/>
              </a:rPr>
              <a:t> </a:t>
            </a:r>
            <a:r>
              <a:rPr lang="es-ES" sz="1700" b="1" dirty="0">
                <a:solidFill>
                  <a:srgbClr val="FF0000"/>
                </a:solidFill>
                <a:latin typeface="+mj-lt"/>
              </a:rPr>
              <a:t>Chile</a:t>
            </a:r>
          </a:p>
          <a:p>
            <a:pPr lvl="1"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s-ES" sz="1700" dirty="0">
                <a:latin typeface="+mj-lt"/>
              </a:rPr>
              <a:t> Colombia</a:t>
            </a:r>
          </a:p>
          <a:p>
            <a:pPr lvl="1"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s-ES" sz="1700" dirty="0">
                <a:latin typeface="+mj-lt"/>
              </a:rPr>
              <a:t> Honduras </a:t>
            </a:r>
          </a:p>
        </p:txBody>
      </p:sp>
      <p:sp>
        <p:nvSpPr>
          <p:cNvPr id="1032" name="9 Rectángulo"/>
          <p:cNvSpPr>
            <a:spLocks noChangeArrowheads="1"/>
          </p:cNvSpPr>
          <p:nvPr/>
        </p:nvSpPr>
        <p:spPr bwMode="auto">
          <a:xfrm>
            <a:off x="4132078" y="3178249"/>
            <a:ext cx="228600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s-ES" sz="1700" dirty="0">
                <a:latin typeface="Century Schoolbook" pitchFamily="18" charset="0"/>
              </a:rPr>
              <a:t> </a:t>
            </a:r>
            <a:r>
              <a:rPr lang="es-ES" sz="1700" b="1" dirty="0">
                <a:solidFill>
                  <a:srgbClr val="FF0000"/>
                </a:solidFill>
                <a:latin typeface="+mj-lt"/>
              </a:rPr>
              <a:t>México</a:t>
            </a:r>
          </a:p>
          <a:p>
            <a:pPr lvl="1"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s-ES" sz="1700" dirty="0">
                <a:latin typeface="+mj-lt"/>
              </a:rPr>
              <a:t> Puerto Rico</a:t>
            </a:r>
          </a:p>
          <a:p>
            <a:pPr lvl="1">
              <a:buClr>
                <a:schemeClr val="accent1"/>
              </a:buClr>
              <a:buFont typeface="Arial" charset="0"/>
              <a:buChar char="•"/>
              <a:defRPr/>
            </a:pPr>
            <a:r>
              <a:rPr lang="es-ES" sz="1700" dirty="0">
                <a:latin typeface="+mj-lt"/>
              </a:rPr>
              <a:t> </a:t>
            </a:r>
            <a:r>
              <a:rPr lang="es-ES" sz="1700" b="1" dirty="0">
                <a:solidFill>
                  <a:srgbClr val="FF0000"/>
                </a:solidFill>
                <a:latin typeface="+mj-lt"/>
              </a:rPr>
              <a:t>Uruguay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59632" y="404664"/>
          <a:ext cx="265112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2" r:id="rId5" imgW="2553056" imgH="838095" progId="">
                  <p:embed/>
                </p:oleObj>
              </mc:Choice>
              <mc:Fallback>
                <p:oleObj r:id="rId5" imgW="2553056" imgH="83809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04664"/>
                        <a:ext cx="2651125" cy="87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1 Título"/>
          <p:cNvSpPr txBox="1">
            <a:spLocks/>
          </p:cNvSpPr>
          <p:nvPr/>
        </p:nvSpPr>
        <p:spPr bwMode="auto">
          <a:xfrm>
            <a:off x="4211960" y="764704"/>
            <a:ext cx="216024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45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6200" kern="0" dirty="0" smtClean="0">
                <a:solidFill>
                  <a:srgbClr val="054692"/>
                </a:solidFill>
                <a:latin typeface="+mj-lt"/>
                <a:ea typeface="+mj-ea"/>
                <a:cs typeface="+mj-cs"/>
              </a:rPr>
              <a:t>project</a:t>
            </a:r>
            <a:r>
              <a:rPr kumimoji="0" lang="es-ES" sz="3900" b="0" i="0" u="none" strike="noStrike" kern="0" cap="none" spc="0" normalizeH="0" baseline="0" noProof="0" dirty="0" smtClean="0">
                <a:ln>
                  <a:noFill/>
                </a:ln>
                <a:solidFill>
                  <a:srgbClr val="054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3900" b="0" i="0" u="none" strike="noStrike" kern="0" cap="none" spc="0" normalizeH="0" baseline="0" noProof="0" dirty="0" smtClean="0">
                <a:ln>
                  <a:noFill/>
                </a:ln>
                <a:solidFill>
                  <a:srgbClr val="05469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s-ES" sz="3900" b="0" i="0" u="none" strike="noStrike" kern="0" cap="none" spc="0" normalizeH="0" baseline="0" noProof="0" dirty="0" smtClean="0">
              <a:ln>
                <a:noFill/>
              </a:ln>
              <a:solidFill>
                <a:srgbClr val="05469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1089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>
          <a:xfrm>
            <a:off x="251521" y="1700808"/>
            <a:ext cx="3312368" cy="2223120"/>
          </a:xfrm>
        </p:spPr>
        <p:txBody>
          <a:bodyPr>
            <a:normAutofit/>
          </a:bodyPr>
          <a:lstStyle/>
          <a:p>
            <a:pPr eaLnBrk="1" hangingPunct="1"/>
            <a:r>
              <a:rPr lang="es-ES" sz="3600" dirty="0" smtClean="0"/>
              <a:t>PROFLEX </a:t>
            </a:r>
            <a:r>
              <a:rPr lang="en-US" dirty="0" smtClean="0"/>
              <a:t>countries</a:t>
            </a:r>
          </a:p>
        </p:txBody>
      </p:sp>
      <p:sp>
        <p:nvSpPr>
          <p:cNvPr id="7171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fld id="{DE652BDE-82C9-480F-9B8D-5F6E32BDA635}" type="slidenum">
              <a:rPr lang="es-ES" smtClean="0"/>
              <a:pPr/>
              <a:t>3</a:t>
            </a:fld>
            <a:endParaRPr lang="es-ES" smtClean="0"/>
          </a:p>
        </p:txBody>
      </p:sp>
      <p:pic>
        <p:nvPicPr>
          <p:cNvPr id="7172" name="4 Imagen" descr="Mapa Latinoamércia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60648"/>
            <a:ext cx="54006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349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225435" y="188640"/>
            <a:ext cx="6290782" cy="1143000"/>
          </a:xfrm>
        </p:spPr>
        <p:txBody>
          <a:bodyPr anchor="b" anchorCtr="0">
            <a:noAutofit/>
          </a:bodyPr>
          <a:lstStyle/>
          <a:p>
            <a:pPr algn="l" eaLnBrk="1" hangingPunct="1">
              <a:defRPr/>
            </a:pPr>
            <a:r>
              <a:rPr lang="en-US" sz="4000" b="1" dirty="0" smtClean="0"/>
              <a:t>Previous and present experiences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75976801"/>
              </p:ext>
            </p:extLst>
          </p:nvPr>
        </p:nvGraphicFramePr>
        <p:xfrm>
          <a:off x="928662" y="2344725"/>
          <a:ext cx="6758006" cy="3402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76" name="3 Marcador de número de diapositiva"/>
          <p:cNvSpPr txBox="1">
            <a:spLocks noGrp="1"/>
          </p:cNvSpPr>
          <p:nvPr/>
        </p:nvSpPr>
        <p:spPr bwMode="auto">
          <a:xfrm>
            <a:off x="8283575" y="6165850"/>
            <a:ext cx="6096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rgbClr val="FF33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FF33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FF33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FF33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FF33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3300"/>
                </a:solidFill>
                <a:latin typeface="Arial" charset="0"/>
              </a:defRPr>
            </a:lvl9pPr>
          </a:lstStyle>
          <a:p>
            <a:pPr eaLnBrk="1" hangingPunct="1"/>
            <a:fld id="{37DA7FE5-107F-4A2A-8B1E-53A61B3F0A12}" type="slidenum">
              <a:rPr lang="es-ES" sz="1400" b="1">
                <a:solidFill>
                  <a:srgbClr val="FFFFFF"/>
                </a:solidFill>
                <a:latin typeface="Century Schoolbook" pitchFamily="18" charset="0"/>
              </a:rPr>
              <a:pPr eaLnBrk="1" hangingPunct="1"/>
              <a:t>4</a:t>
            </a:fld>
            <a:endParaRPr lang="es-ES" sz="1400" b="1">
              <a:solidFill>
                <a:srgbClr val="FFFFFF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65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1 Título"/>
          <p:cNvSpPr>
            <a:spLocks noGrp="1"/>
          </p:cNvSpPr>
          <p:nvPr>
            <p:ph type="title"/>
          </p:nvPr>
        </p:nvSpPr>
        <p:spPr>
          <a:xfrm>
            <a:off x="179512" y="214313"/>
            <a:ext cx="6552728" cy="1126455"/>
          </a:xfrm>
        </p:spPr>
        <p:txBody>
          <a:bodyPr/>
          <a:lstStyle/>
          <a:p>
            <a:r>
              <a:rPr lang="en-GB" b="1" dirty="0" smtClean="0"/>
              <a:t>Ways of teaching and learning</a:t>
            </a:r>
            <a:endParaRPr lang="es-ES" b="1" dirty="0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4588398-FE6B-497F-B489-C18879B1EEB2}" type="slidenum">
              <a:rPr lang="en-GB" smtClean="0"/>
              <a:pPr/>
              <a:t>5</a:t>
            </a:fld>
            <a:endParaRPr lang="en-GB" smtClean="0"/>
          </a:p>
        </p:txBody>
      </p:sp>
      <p:graphicFrame>
        <p:nvGraphicFramePr>
          <p:cNvPr id="4098" name="Object 1"/>
          <p:cNvGraphicFramePr>
            <a:graphicFrameLocks noChangeAspect="1"/>
          </p:cNvGraphicFramePr>
          <p:nvPr/>
        </p:nvGraphicFramePr>
        <p:xfrm>
          <a:off x="357188" y="1643063"/>
          <a:ext cx="8501062" cy="4929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1" r:id="rId4" imgW="8498561" imgH="4925995" progId="Excel.Sheet.8">
                  <p:embed/>
                </p:oleObj>
              </mc:Choice>
              <mc:Fallback>
                <p:oleObj r:id="rId4" imgW="8498561" imgH="4925995" progId="Excel.Shee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1643063"/>
                        <a:ext cx="8501062" cy="4929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5328592" cy="1139825"/>
          </a:xfrm>
          <a:noFill/>
        </p:spPr>
        <p:txBody>
          <a:bodyPr/>
          <a:lstStyle/>
          <a:p>
            <a:pPr algn="l" eaLnBrk="1" hangingPunct="1"/>
            <a:r>
              <a:rPr lang="es-ES" sz="4000" b="1" dirty="0" err="1" smtClean="0"/>
              <a:t>Self</a:t>
            </a:r>
            <a:r>
              <a:rPr lang="es-ES" sz="4000" b="1" dirty="0" smtClean="0"/>
              <a:t> </a:t>
            </a:r>
            <a:r>
              <a:rPr lang="es-ES" sz="4000" b="1" dirty="0" err="1" smtClean="0"/>
              <a:t>employed</a:t>
            </a:r>
            <a:r>
              <a:rPr lang="es-ES" sz="4000" b="1" dirty="0" smtClean="0"/>
              <a:t> (%)</a:t>
            </a:r>
            <a:r>
              <a:rPr lang="es-ES" sz="3200" b="0" i="1" dirty="0" smtClean="0"/>
              <a:t/>
            </a:r>
            <a:br>
              <a:rPr lang="es-ES" sz="3200" b="0" i="1" dirty="0" smtClean="0"/>
            </a:br>
            <a:endParaRPr lang="en-US" sz="3200" b="0" i="1" dirty="0" smtClean="0"/>
          </a:p>
        </p:txBody>
      </p:sp>
      <p:pic>
        <p:nvPicPr>
          <p:cNvPr id="614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628800"/>
            <a:ext cx="7991475" cy="503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314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179512" y="273050"/>
            <a:ext cx="6408712" cy="1139825"/>
          </a:xfrm>
          <a:noFill/>
        </p:spPr>
        <p:txBody>
          <a:bodyPr/>
          <a:lstStyle/>
          <a:p>
            <a:pPr algn="l" eaLnBrk="1" hangingPunct="1"/>
            <a:r>
              <a:rPr lang="en-US" sz="3600" b="1" dirty="0" smtClean="0"/>
              <a:t>Graduates with a permanent position (percentage)</a:t>
            </a:r>
            <a:endParaRPr lang="en-US" sz="3200" b="1" i="1" dirty="0" smtClean="0"/>
          </a:p>
        </p:txBody>
      </p:sp>
      <p:pic>
        <p:nvPicPr>
          <p:cNvPr id="717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41475"/>
            <a:ext cx="8208963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4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3" y="188640"/>
            <a:ext cx="6264696" cy="504056"/>
          </a:xfrm>
        </p:spPr>
        <p:txBody>
          <a:bodyPr/>
          <a:lstStyle/>
          <a:p>
            <a:r>
              <a:rPr lang="es-ES" dirty="0"/>
              <a:t>Salaries </a:t>
            </a:r>
            <a:r>
              <a:rPr lang="es-ES" sz="2000" dirty="0"/>
              <a:t>(€ </a:t>
            </a:r>
            <a:r>
              <a:rPr lang="es-ES" sz="2000" dirty="0" err="1"/>
              <a:t>ppp</a:t>
            </a:r>
            <a:r>
              <a:rPr lang="es-ES" sz="2000" dirty="0"/>
              <a:t>)</a:t>
            </a:r>
            <a:endParaRPr lang="en-GB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F94040-DA04-47D1-AF5C-9D4341BBBCB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graphicFrame>
        <p:nvGraphicFramePr>
          <p:cNvPr id="6" name="1 Gráfico"/>
          <p:cNvGraphicFramePr/>
          <p:nvPr>
            <p:extLst>
              <p:ext uri="{D42A27DB-BD31-4B8C-83A1-F6EECF244321}">
                <p14:modId xmlns:p14="http://schemas.microsoft.com/office/powerpoint/2010/main" val="3592376101"/>
              </p:ext>
            </p:extLst>
          </p:nvPr>
        </p:nvGraphicFramePr>
        <p:xfrm>
          <a:off x="179512" y="1039104"/>
          <a:ext cx="8208913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086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77813"/>
            <a:ext cx="5256584" cy="1139825"/>
          </a:xfrm>
        </p:spPr>
        <p:txBody>
          <a:bodyPr/>
          <a:lstStyle/>
          <a:p>
            <a:pPr algn="l" eaLnBrk="1" hangingPunct="1"/>
            <a:r>
              <a:rPr lang="en-US" sz="4400" b="1" dirty="0" smtClean="0"/>
              <a:t>Job satisfaction</a:t>
            </a:r>
            <a:endParaRPr lang="en-US" sz="4400" b="1" i="1" dirty="0" smtClean="0"/>
          </a:p>
        </p:txBody>
      </p:sp>
      <p:pic>
        <p:nvPicPr>
          <p:cNvPr id="10243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2775" y="1697038"/>
            <a:ext cx="7920038" cy="4900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52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8FE0"/>
      </a:dk2>
      <a:lt2>
        <a:srgbClr val="DDDDDD"/>
      </a:lt2>
      <a:accent1>
        <a:srgbClr val="D9F4F3"/>
      </a:accent1>
      <a:accent2>
        <a:srgbClr val="008FE0"/>
      </a:accent2>
      <a:accent3>
        <a:srgbClr val="FFFFFF"/>
      </a:accent3>
      <a:accent4>
        <a:srgbClr val="000000"/>
      </a:accent4>
      <a:accent5>
        <a:srgbClr val="E9F8F8"/>
      </a:accent5>
      <a:accent6>
        <a:srgbClr val="0081CB"/>
      </a:accent6>
      <a:hlink>
        <a:srgbClr val="0D3169"/>
      </a:hlink>
      <a:folHlink>
        <a:srgbClr val="008FE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8FE0"/>
        </a:dk2>
        <a:lt2>
          <a:srgbClr val="DDDDDD"/>
        </a:lt2>
        <a:accent1>
          <a:srgbClr val="D9F4F3"/>
        </a:accent1>
        <a:accent2>
          <a:srgbClr val="008FE0"/>
        </a:accent2>
        <a:accent3>
          <a:srgbClr val="FFFFFF"/>
        </a:accent3>
        <a:accent4>
          <a:srgbClr val="000000"/>
        </a:accent4>
        <a:accent5>
          <a:srgbClr val="E9F8F8"/>
        </a:accent5>
        <a:accent6>
          <a:srgbClr val="0081CB"/>
        </a:accent6>
        <a:hlink>
          <a:srgbClr val="0D3169"/>
        </a:hlink>
        <a:folHlink>
          <a:srgbClr val="008FE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B3AA"/>
    </a:dk2>
    <a:lt2>
      <a:srgbClr val="DDDDDD"/>
    </a:lt2>
    <a:accent1>
      <a:srgbClr val="D9F4F3"/>
    </a:accent1>
    <a:accent2>
      <a:srgbClr val="00B3AA"/>
    </a:accent2>
    <a:accent3>
      <a:srgbClr val="FFFFFF"/>
    </a:accent3>
    <a:accent4>
      <a:srgbClr val="000000"/>
    </a:accent4>
    <a:accent5>
      <a:srgbClr val="E9F8F8"/>
    </a:accent5>
    <a:accent6>
      <a:srgbClr val="00A29A"/>
    </a:accent6>
    <a:hlink>
      <a:srgbClr val="0D3169"/>
    </a:hlink>
    <a:folHlink>
      <a:srgbClr val="008FE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5433</TotalTime>
  <Words>481</Words>
  <Application>Microsoft Office PowerPoint</Application>
  <PresentationFormat>Presentación en pantalla (4:3)</PresentationFormat>
  <Paragraphs>165</Paragraphs>
  <Slides>16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Default Design</vt:lpstr>
      <vt:lpstr>Hoja de cálculo de Microsoft Excel 97-2003</vt:lpstr>
      <vt:lpstr>Gráfico</vt:lpstr>
      <vt:lpstr>The PROFLEX  Project: an overview</vt:lpstr>
      <vt:lpstr>The  </vt:lpstr>
      <vt:lpstr>PROFLEX countries</vt:lpstr>
      <vt:lpstr>Previous and present experiences</vt:lpstr>
      <vt:lpstr>Ways of teaching and learning</vt:lpstr>
      <vt:lpstr>Self employed (%) </vt:lpstr>
      <vt:lpstr>Graduates with a permanent position (percentage)</vt:lpstr>
      <vt:lpstr>Salaries (€ ppp)</vt:lpstr>
      <vt:lpstr>Job satisfaction</vt:lpstr>
      <vt:lpstr>Match between field of study and job (horizontal)</vt:lpstr>
      <vt:lpstr>Presentación de PowerPoint</vt:lpstr>
      <vt:lpstr>Presentación de PowerPoint</vt:lpstr>
      <vt:lpstr>Contribution of HE to competencies </vt:lpstr>
      <vt:lpstr>Presentación de PowerPoint</vt:lpstr>
      <vt:lpstr>Presentación de PowerPoint</vt:lpstr>
      <vt:lpstr>Thanks for your attention</vt:lpstr>
    </vt:vector>
  </TitlesOfParts>
  <Company>Hudson Fuggle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Pepe</dc:creator>
  <cp:lastModifiedBy>JoseGines</cp:lastModifiedBy>
  <cp:revision>68</cp:revision>
  <dcterms:modified xsi:type="dcterms:W3CDTF">2012-10-22T04:52:10Z</dcterms:modified>
</cp:coreProperties>
</file>