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14.xml" ContentType="application/vnd.openxmlformats-officedocument.drawingml.chart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72" r:id="rId2"/>
    <p:sldId id="274" r:id="rId3"/>
    <p:sldId id="287" r:id="rId4"/>
    <p:sldId id="280" r:id="rId5"/>
    <p:sldId id="286" r:id="rId6"/>
    <p:sldId id="281" r:id="rId7"/>
    <p:sldId id="282" r:id="rId8"/>
    <p:sldId id="283" r:id="rId9"/>
    <p:sldId id="289" r:id="rId10"/>
    <p:sldId id="299" r:id="rId11"/>
    <p:sldId id="290" r:id="rId12"/>
    <p:sldId id="308" r:id="rId13"/>
    <p:sldId id="293" r:id="rId14"/>
    <p:sldId id="300" r:id="rId15"/>
    <p:sldId id="294" r:id="rId16"/>
    <p:sldId id="285" r:id="rId17"/>
    <p:sldId id="301" r:id="rId18"/>
    <p:sldId id="303" r:id="rId19"/>
    <p:sldId id="295" r:id="rId20"/>
    <p:sldId id="304" r:id="rId21"/>
    <p:sldId id="296" r:id="rId22"/>
    <p:sldId id="305" r:id="rId23"/>
    <p:sldId id="306" r:id="rId24"/>
    <p:sldId id="307" r:id="rId25"/>
    <p:sldId id="297" r:id="rId26"/>
    <p:sldId id="292" r:id="rId27"/>
    <p:sldId id="302" r:id="rId28"/>
    <p:sldId id="309" r:id="rId29"/>
    <p:sldId id="288" r:id="rId30"/>
  </p:sldIdLst>
  <p:sldSz cx="9906000" cy="6858000" type="A4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Lucida San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7C8"/>
    <a:srgbClr val="8B1141"/>
    <a:srgbClr val="C5005A"/>
    <a:srgbClr val="D200D2"/>
    <a:srgbClr val="3399FF"/>
    <a:srgbClr val="4CAE89"/>
    <a:srgbClr val="65B76D"/>
    <a:srgbClr val="9FD5C0"/>
    <a:srgbClr val="99CC00"/>
    <a:srgbClr val="C3C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8" autoAdjust="0"/>
    <p:restoredTop sz="94660"/>
  </p:normalViewPr>
  <p:slideViewPr>
    <p:cSldViewPr showGuides="1">
      <p:cViewPr varScale="1">
        <p:scale>
          <a:sx n="70" d="100"/>
          <a:sy n="70" d="100"/>
        </p:scale>
        <p:origin x="-612" y="186"/>
      </p:cViewPr>
      <p:guideLst>
        <p:guide orient="horz" pos="2160"/>
        <p:guide orient="horz" pos="4247"/>
        <p:guide orient="horz" pos="210"/>
        <p:guide orient="horz" pos="1071"/>
        <p:guide pos="3120"/>
        <p:guide pos="807"/>
        <p:guide pos="5931"/>
        <p:guide pos="852"/>
        <p:guide pos="37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622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mara\Documents\term%20paper%2010\HE\GP\revised%20version\figures_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tx>
            <c:strRef>
              <c:f>Tabelle13!$C$10</c:f>
              <c:strCache>
                <c:ptCount val="1"/>
                <c:pt idx="0">
                  <c:v>Success</c:v>
                </c:pt>
              </c:strCache>
            </c:strRef>
          </c:tx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Tabelle13!$B$11:$B$14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Tabelle13!$C$11:$C$14</c:f>
              <c:numCache>
                <c:formatCode>General</c:formatCode>
                <c:ptCount val="4"/>
                <c:pt idx="0">
                  <c:v>82</c:v>
                </c:pt>
                <c:pt idx="1">
                  <c:v>89</c:v>
                </c:pt>
                <c:pt idx="2">
                  <c:v>74</c:v>
                </c:pt>
                <c:pt idx="3">
                  <c:v>67</c:v>
                </c:pt>
              </c:numCache>
            </c:numRef>
          </c:val>
        </c:ser>
        <c:ser>
          <c:idx val="1"/>
          <c:order val="1"/>
          <c:tx>
            <c:strRef>
              <c:f>Tabelle13!$D$10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Tabelle13!$B$11:$B$14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Tabelle13!$D$11:$D$14</c:f>
              <c:numCache>
                <c:formatCode>General</c:formatCode>
                <c:ptCount val="4"/>
              </c:numCache>
            </c:numRef>
          </c:val>
        </c:ser>
        <c:axId val="113877376"/>
        <c:axId val="113878912"/>
      </c:barChart>
      <c:catAx>
        <c:axId val="11387737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3878912"/>
        <c:crosses val="autoZero"/>
        <c:auto val="1"/>
        <c:lblAlgn val="ctr"/>
        <c:lblOffset val="100"/>
      </c:catAx>
      <c:valAx>
        <c:axId val="11387891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3877376"/>
        <c:crosses val="autoZero"/>
        <c:crossBetween val="between"/>
      </c:valAx>
    </c:plotArea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dLbl>
              <c:idx val="0"/>
              <c:layout>
                <c:manualLayout>
                  <c:x val="-2.7777777777777887E-3"/>
                  <c:y val="1.8518518518518545E-2"/>
                </c:manualLayout>
              </c:layout>
              <c:showVal val="1"/>
            </c:dLbl>
            <c:dLbl>
              <c:idx val="1"/>
              <c:layout>
                <c:manualLayout>
                  <c:x val="-2.0749328505982995E-3"/>
                  <c:y val="2.0722975224975012E-2"/>
                </c:manualLayout>
              </c:layout>
              <c:showVal val="1"/>
            </c:dLbl>
            <c:dLbl>
              <c:idx val="2"/>
              <c:layout>
                <c:manualLayout>
                  <c:x val="-3.4806590117437957E-3"/>
                  <c:y val="1.962087545828246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8518518518518545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Tabelle10!$B$28:$B$31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Tabelle10!$C$28:$C$31</c:f>
              <c:numCache>
                <c:formatCode>General</c:formatCode>
                <c:ptCount val="4"/>
                <c:pt idx="0">
                  <c:v>53</c:v>
                </c:pt>
                <c:pt idx="1">
                  <c:v>52</c:v>
                </c:pt>
                <c:pt idx="2">
                  <c:v>47</c:v>
                </c:pt>
                <c:pt idx="3">
                  <c:v>57</c:v>
                </c:pt>
              </c:numCache>
            </c:numRef>
          </c:val>
        </c:ser>
        <c:axId val="116439680"/>
        <c:axId val="116527488"/>
      </c:barChart>
      <c:catAx>
        <c:axId val="11643968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527488"/>
        <c:crosses val="autoZero"/>
        <c:auto val="1"/>
        <c:lblAlgn val="ctr"/>
        <c:lblOffset val="100"/>
      </c:catAx>
      <c:valAx>
        <c:axId val="116527488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439680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2.3148148148148147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2.3148148148148126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3148148148148126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7979483761063585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Tabelle11!$B$2:$B$5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Tabelle11!$C$2:$C$5</c:f>
              <c:numCache>
                <c:formatCode>General</c:formatCode>
                <c:ptCount val="4"/>
                <c:pt idx="0">
                  <c:v>63</c:v>
                </c:pt>
                <c:pt idx="1">
                  <c:v>78</c:v>
                </c:pt>
                <c:pt idx="2">
                  <c:v>76</c:v>
                </c:pt>
                <c:pt idx="3">
                  <c:v>64</c:v>
                </c:pt>
              </c:numCache>
            </c:numRef>
          </c:val>
        </c:ser>
        <c:axId val="116478720"/>
        <c:axId val="116480256"/>
      </c:barChart>
      <c:catAx>
        <c:axId val="116478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480256"/>
        <c:crosses val="autoZero"/>
        <c:auto val="1"/>
        <c:lblAlgn val="ctr"/>
        <c:lblOffset val="100"/>
      </c:catAx>
      <c:valAx>
        <c:axId val="116480256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478720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Tabelle11!$B$13:$B$16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Tabelle11!$C$13:$C$16</c:f>
              <c:numCache>
                <c:formatCode>General</c:formatCode>
                <c:ptCount val="4"/>
                <c:pt idx="0">
                  <c:v>86</c:v>
                </c:pt>
                <c:pt idx="1">
                  <c:v>87</c:v>
                </c:pt>
                <c:pt idx="2">
                  <c:v>79</c:v>
                </c:pt>
                <c:pt idx="3">
                  <c:v>89</c:v>
                </c:pt>
              </c:numCache>
            </c:numRef>
          </c:val>
        </c:ser>
        <c:axId val="116670848"/>
        <c:axId val="116672384"/>
      </c:barChart>
      <c:catAx>
        <c:axId val="1166708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672384"/>
        <c:crosses val="autoZero"/>
        <c:auto val="1"/>
        <c:lblAlgn val="ctr"/>
        <c:lblOffset val="100"/>
      </c:catAx>
      <c:valAx>
        <c:axId val="116672384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670848"/>
        <c:crosses val="autoZero"/>
        <c:crossBetween val="between"/>
      </c:valAx>
    </c:plotArea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dLbl>
              <c:idx val="3"/>
              <c:layout>
                <c:manualLayout>
                  <c:x val="0"/>
                  <c:y val="6.7834343192636802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Tabelle12!$B$14:$B$17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Tabelle12!$C$14:$C$17</c:f>
              <c:numCache>
                <c:formatCode>General</c:formatCode>
                <c:ptCount val="4"/>
                <c:pt idx="0">
                  <c:v>55</c:v>
                </c:pt>
                <c:pt idx="1">
                  <c:v>63</c:v>
                </c:pt>
                <c:pt idx="2">
                  <c:v>61</c:v>
                </c:pt>
                <c:pt idx="3">
                  <c:v>45</c:v>
                </c:pt>
              </c:numCache>
            </c:numRef>
          </c:val>
        </c:ser>
        <c:axId val="116697728"/>
        <c:axId val="118169984"/>
      </c:barChart>
      <c:catAx>
        <c:axId val="11669772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8169984"/>
        <c:crosses val="autoZero"/>
        <c:auto val="1"/>
        <c:lblAlgn val="ctr"/>
        <c:lblOffset val="100"/>
      </c:catAx>
      <c:valAx>
        <c:axId val="118169984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697728"/>
        <c:crosses val="autoZero"/>
        <c:crossBetween val="between"/>
      </c:valAx>
    </c:plotArea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Tabelle12!$B$4:$B$7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Tabelle12!$C$4:$C$7</c:f>
              <c:numCache>
                <c:formatCode>General</c:formatCode>
                <c:ptCount val="4"/>
                <c:pt idx="0">
                  <c:v>71</c:v>
                </c:pt>
                <c:pt idx="1">
                  <c:v>74</c:v>
                </c:pt>
                <c:pt idx="2">
                  <c:v>70</c:v>
                </c:pt>
                <c:pt idx="3">
                  <c:v>78</c:v>
                </c:pt>
              </c:numCache>
            </c:numRef>
          </c:val>
        </c:ser>
        <c:axId val="118323072"/>
        <c:axId val="118324608"/>
      </c:barChart>
      <c:catAx>
        <c:axId val="118323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8324608"/>
        <c:crosses val="autoZero"/>
        <c:auto val="1"/>
        <c:lblAlgn val="ctr"/>
        <c:lblOffset val="100"/>
      </c:catAx>
      <c:valAx>
        <c:axId val="118324608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832307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tx>
            <c:strRef>
              <c:f>Tabelle13!$C$2</c:f>
              <c:strCache>
                <c:ptCount val="1"/>
                <c:pt idx="0">
                  <c:v>Success</c:v>
                </c:pt>
              </c:strCache>
            </c:strRef>
          </c:tx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Tabelle13!$B$3:$B$6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Tabelle13!$C$3:$C$6</c:f>
              <c:numCache>
                <c:formatCode>General</c:formatCode>
                <c:ptCount val="4"/>
                <c:pt idx="0">
                  <c:v>91</c:v>
                </c:pt>
                <c:pt idx="1">
                  <c:v>93</c:v>
                </c:pt>
                <c:pt idx="2">
                  <c:v>83</c:v>
                </c:pt>
                <c:pt idx="3">
                  <c:v>79</c:v>
                </c:pt>
              </c:numCache>
            </c:numRef>
          </c:val>
        </c:ser>
        <c:ser>
          <c:idx val="1"/>
          <c:order val="1"/>
          <c:tx>
            <c:strRef>
              <c:f>Tabelle13!$D$2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Tabelle13!$B$3:$B$6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Tabelle13!$D$3:$D$6</c:f>
              <c:numCache>
                <c:formatCode>General</c:formatCode>
                <c:ptCount val="4"/>
              </c:numCache>
            </c:numRef>
          </c:val>
        </c:ser>
        <c:axId val="113938816"/>
        <c:axId val="113940352"/>
      </c:barChart>
      <c:catAx>
        <c:axId val="113938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3940352"/>
        <c:crosses val="autoZero"/>
        <c:auto val="1"/>
        <c:lblAlgn val="ctr"/>
        <c:lblOffset val="100"/>
      </c:catAx>
      <c:valAx>
        <c:axId val="113940352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>
            <c:manualLayout>
              <c:xMode val="edge"/>
              <c:yMode val="edge"/>
              <c:x val="1.5677270426742707E-2"/>
              <c:y val="0.21459662078363176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393881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C5005A"/>
              </a:solidFill>
            </c:spPr>
          </c:dPt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Lbls>
            <c:txPr>
              <a:bodyPr/>
              <a:lstStyle/>
              <a:p>
                <a:pPr>
                  <a:defRPr sz="1400" baseline="0"/>
                </a:pPr>
                <a:endParaRPr lang="de-DE"/>
              </a:p>
            </c:txPr>
            <c:showVal val="1"/>
          </c:dLbls>
          <c:cat>
            <c:strRef>
              <c:f>Tabelle1!$B$48:$B$51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Tabelle1!$C$48:$C$51</c:f>
              <c:numCache>
                <c:formatCode>General</c:formatCode>
                <c:ptCount val="4"/>
                <c:pt idx="0">
                  <c:v>59</c:v>
                </c:pt>
                <c:pt idx="1">
                  <c:v>49</c:v>
                </c:pt>
                <c:pt idx="2">
                  <c:v>37</c:v>
                </c:pt>
                <c:pt idx="3">
                  <c:v>60</c:v>
                </c:pt>
              </c:numCache>
            </c:numRef>
          </c:val>
        </c:ser>
        <c:axId val="115637632"/>
        <c:axId val="115643520"/>
      </c:barChart>
      <c:catAx>
        <c:axId val="11563763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5643520"/>
        <c:crosses val="autoZero"/>
        <c:auto val="1"/>
        <c:lblAlgn val="ctr"/>
        <c:lblOffset val="100"/>
      </c:catAx>
      <c:valAx>
        <c:axId val="115643520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de-DE" sz="14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5637632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solidFill>
                <a:srgbClr val="C5005A"/>
              </a:solidFill>
            </c:spPr>
          </c:dPt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Pt>
            <c:idx val="5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6"/>
            <c:spPr>
              <a:solidFill>
                <a:srgbClr val="B5CD85"/>
              </a:solidFill>
            </c:spPr>
          </c:dPt>
          <c:dPt>
            <c:idx val="7"/>
            <c:spPr>
              <a:solidFill>
                <a:srgbClr val="8064A2">
                  <a:lumMod val="75000"/>
                </a:srgbClr>
              </a:solidFill>
            </c:spPr>
          </c:dPt>
          <c:dPt>
            <c:idx val="8"/>
            <c:spPr>
              <a:solidFill>
                <a:prstClr val="white">
                  <a:lumMod val="65000"/>
                </a:prstClr>
              </a:solidFill>
            </c:spPr>
          </c:dPt>
          <c:dPt>
            <c:idx val="10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11"/>
            <c:spPr>
              <a:solidFill>
                <a:srgbClr val="B5CD85"/>
              </a:solidFill>
            </c:spPr>
          </c:dPt>
          <c:dPt>
            <c:idx val="12"/>
            <c:spPr>
              <a:solidFill>
                <a:srgbClr val="8064A2">
                  <a:lumMod val="75000"/>
                </a:srgbClr>
              </a:solidFill>
            </c:spPr>
          </c:dPt>
          <c:dPt>
            <c:idx val="13"/>
            <c:spPr>
              <a:solidFill>
                <a:prstClr val="white">
                  <a:lumMod val="65000"/>
                </a:prstClr>
              </a:solidFill>
            </c:spPr>
          </c:dPt>
          <c:dPt>
            <c:idx val="15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16"/>
            <c:spPr>
              <a:solidFill>
                <a:srgbClr val="B5CD85"/>
              </a:solidFill>
            </c:spPr>
          </c:dPt>
          <c:dPt>
            <c:idx val="17"/>
            <c:spPr>
              <a:solidFill>
                <a:srgbClr val="8064A2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1.795735129068466E-2"/>
                </c:manualLayout>
              </c:layout>
              <c:showVal val="1"/>
            </c:dLbl>
            <c:dLbl>
              <c:idx val="1"/>
              <c:layout>
                <c:manualLayout>
                  <c:x val="2.306053024848932E-17"/>
                  <c:y val="1.795735129068466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1.7957351290684681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2.2446689113355792E-2"/>
                </c:manualLayout>
              </c:layout>
              <c:showVal val="1"/>
            </c:dLbl>
            <c:dLbl>
              <c:idx val="5"/>
              <c:layout>
                <c:manualLayout>
                  <c:x val="-4.6121060496978615E-17"/>
                  <c:y val="2.2446689113355792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2.2446689113355792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2.693602693602694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1.795735129068466E-2"/>
                </c:manualLayout>
              </c:layout>
              <c:showVal val="1"/>
            </c:dLbl>
            <c:dLbl>
              <c:idx val="10"/>
              <c:layout>
                <c:manualLayout>
                  <c:x val="0"/>
                  <c:y val="2.2446689113355792E-2"/>
                </c:manualLayout>
              </c:layout>
              <c:showVal val="1"/>
            </c:dLbl>
            <c:dLbl>
              <c:idx val="11"/>
              <c:layout>
                <c:manualLayout>
                  <c:x val="0"/>
                  <c:y val="2.2446689113355792E-2"/>
                </c:manualLayout>
              </c:layout>
              <c:showVal val="1"/>
            </c:dLbl>
            <c:dLbl>
              <c:idx val="12"/>
              <c:layout>
                <c:manualLayout>
                  <c:x val="-2.5157232704402601E-3"/>
                  <c:y val="1.3468013468013481E-2"/>
                </c:manualLayout>
              </c:layout>
              <c:showVal val="1"/>
            </c:dLbl>
            <c:dLbl>
              <c:idx val="13"/>
              <c:layout>
                <c:manualLayout>
                  <c:x val="-2.5159213588867601E-3"/>
                  <c:y val="1.795735129068466E-2"/>
                </c:manualLayout>
              </c:layout>
              <c:showVal val="1"/>
            </c:dLbl>
            <c:dLbl>
              <c:idx val="15"/>
              <c:layout>
                <c:manualLayout>
                  <c:x val="0"/>
                  <c:y val="2.6936026936026956E-2"/>
                </c:manualLayout>
              </c:layout>
              <c:showVal val="1"/>
            </c:dLbl>
            <c:dLbl>
              <c:idx val="16"/>
              <c:layout>
                <c:manualLayout>
                  <c:x val="0"/>
                  <c:y val="1.795735129068466E-2"/>
                </c:manualLayout>
              </c:layout>
              <c:showVal val="1"/>
            </c:dLbl>
            <c:dLbl>
              <c:idx val="17"/>
              <c:layout>
                <c:manualLayout>
                  <c:x val="0"/>
                  <c:y val="1.3468013468013481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de-DE"/>
              </a:p>
            </c:txPr>
            <c:showVal val="1"/>
          </c:dLbls>
          <c:cat>
            <c:strRef>
              <c:f>Tabelle1!$A$43:$B$46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Tabelle1!$C$43:$C$46</c:f>
              <c:numCache>
                <c:formatCode>General</c:formatCode>
                <c:ptCount val="4"/>
                <c:pt idx="0">
                  <c:v>73</c:v>
                </c:pt>
                <c:pt idx="1">
                  <c:v>72</c:v>
                </c:pt>
                <c:pt idx="2">
                  <c:v>49</c:v>
                </c:pt>
                <c:pt idx="3">
                  <c:v>60</c:v>
                </c:pt>
              </c:numCache>
            </c:numRef>
          </c:val>
        </c:ser>
        <c:axId val="114359680"/>
        <c:axId val="115938432"/>
      </c:barChart>
      <c:catAx>
        <c:axId val="114359680"/>
        <c:scaling>
          <c:orientation val="minMax"/>
        </c:scaling>
        <c:axPos val="b"/>
        <c:tickLblPos val="nextTo"/>
        <c:spPr>
          <a:ln>
            <a:noFill/>
          </a:ln>
        </c:spPr>
        <c:txPr>
          <a:bodyPr/>
          <a:lstStyle/>
          <a:p>
            <a:pPr>
              <a:defRPr sz="1400" baseline="0"/>
            </a:pPr>
            <a:endParaRPr lang="de-DE"/>
          </a:p>
        </c:txPr>
        <c:crossAx val="115938432"/>
        <c:crosses val="autoZero"/>
        <c:auto val="1"/>
        <c:lblAlgn val="ctr"/>
        <c:lblOffset val="100"/>
      </c:catAx>
      <c:valAx>
        <c:axId val="115938432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en-US" sz="1400" baseline="0"/>
                  <a:t>Per 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4359680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rgbClr val="9EBD5F"/>
              </a:solidFill>
            </c:spPr>
          </c:dPt>
          <c:dPt>
            <c:idx val="2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3"/>
            <c:spPr>
              <a:solidFill>
                <a:schemeClr val="bg1">
                  <a:lumMod val="75000"/>
                </a:schemeClr>
              </a:solidFill>
            </c:spPr>
          </c:dPt>
          <c:dPt>
            <c:idx val="5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6"/>
            <c:spPr>
              <a:solidFill>
                <a:srgbClr val="9EBD5F"/>
              </a:solidFill>
            </c:spPr>
          </c:dPt>
          <c:dPt>
            <c:idx val="7"/>
            <c:spPr>
              <a:solidFill>
                <a:srgbClr val="8064A2">
                  <a:lumMod val="75000"/>
                </a:srgbClr>
              </a:solidFill>
            </c:spPr>
          </c:dPt>
          <c:dPt>
            <c:idx val="8"/>
            <c:spPr>
              <a:solidFill>
                <a:prstClr val="white">
                  <a:lumMod val="75000"/>
                </a:prstClr>
              </a:solidFill>
            </c:spPr>
          </c:dPt>
          <c:dPt>
            <c:idx val="10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11"/>
            <c:spPr>
              <a:solidFill>
                <a:srgbClr val="9EBD5F"/>
              </a:solidFill>
            </c:spPr>
          </c:dPt>
          <c:dPt>
            <c:idx val="12"/>
            <c:spPr>
              <a:solidFill>
                <a:srgbClr val="8064A2">
                  <a:lumMod val="75000"/>
                </a:srgbClr>
              </a:solidFill>
            </c:spPr>
          </c:dPt>
          <c:dPt>
            <c:idx val="13"/>
            <c:spPr>
              <a:solidFill>
                <a:prstClr val="white">
                  <a:lumMod val="75000"/>
                </a:prstClr>
              </a:solidFill>
            </c:spPr>
          </c:dPt>
          <c:dPt>
            <c:idx val="15"/>
            <c:spPr>
              <a:solidFill>
                <a:srgbClr val="1F497D">
                  <a:lumMod val="40000"/>
                  <a:lumOff val="60000"/>
                </a:srgbClr>
              </a:solidFill>
            </c:spPr>
          </c:dPt>
          <c:dPt>
            <c:idx val="16"/>
            <c:spPr>
              <a:solidFill>
                <a:srgbClr val="9EBD5F"/>
              </a:solidFill>
            </c:spPr>
          </c:dPt>
          <c:dPt>
            <c:idx val="17"/>
            <c:spPr>
              <a:solidFill>
                <a:srgbClr val="8064A2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1.5151510632453263E-2"/>
                </c:manualLayout>
              </c:layout>
              <c:showVal val="1"/>
            </c:dLbl>
            <c:dLbl>
              <c:idx val="1"/>
              <c:layout>
                <c:manualLayout>
                  <c:x val="1.1357183418512294E-2"/>
                  <c:y val="1.8939388290566683E-2"/>
                </c:manualLayout>
              </c:layout>
              <c:showVal val="1"/>
            </c:dLbl>
            <c:dLbl>
              <c:idx val="2"/>
              <c:layout>
                <c:manualLayout>
                  <c:x val="-2.2714366837024492E-3"/>
                  <c:y val="2.2727265948680006E-2"/>
                </c:manualLayout>
              </c:layout>
              <c:showVal val="1"/>
            </c:dLbl>
            <c:dLbl>
              <c:idx val="3"/>
              <c:layout>
                <c:manualLayout>
                  <c:x val="2.2714366837024492E-3"/>
                  <c:y val="1.5151510632453263E-2"/>
                </c:manualLayout>
              </c:layout>
              <c:showVal val="1"/>
            </c:dLbl>
            <c:dLbl>
              <c:idx val="5"/>
              <c:layout>
                <c:manualLayout>
                  <c:x val="-2.2714366837024492E-3"/>
                  <c:y val="1.8939388290566704E-2"/>
                </c:manualLayout>
              </c:layout>
              <c:showVal val="1"/>
            </c:dLbl>
            <c:dLbl>
              <c:idx val="6"/>
              <c:layout>
                <c:manualLayout>
                  <c:x val="-2.2714366837024492E-3"/>
                  <c:y val="1.1363632974339958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1.8939388290566683E-2"/>
                </c:manualLayout>
              </c:layout>
              <c:showVal val="1"/>
            </c:dLbl>
            <c:dLbl>
              <c:idx val="8"/>
              <c:layout>
                <c:manualLayout>
                  <c:x val="2.2714366837024492E-3"/>
                  <c:y val="1.8939388290566704E-2"/>
                </c:manualLayout>
              </c:layout>
              <c:showVal val="1"/>
            </c:dLbl>
            <c:dLbl>
              <c:idx val="10"/>
              <c:layout>
                <c:manualLayout>
                  <c:x val="-6.8143100511073263E-3"/>
                  <c:y val="1.5151510632453303E-2"/>
                </c:manualLayout>
              </c:layout>
              <c:showVal val="1"/>
            </c:dLbl>
            <c:dLbl>
              <c:idx val="11"/>
              <c:layout>
                <c:manualLayout>
                  <c:x val="2.2714366837024492E-3"/>
                  <c:y val="2.2727265948680006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1.8939388290566704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2.2727265948680006E-2"/>
                </c:manualLayout>
              </c:layout>
              <c:showVal val="1"/>
            </c:dLbl>
            <c:dLbl>
              <c:idx val="15"/>
              <c:layout>
                <c:manualLayout>
                  <c:x val="-6.8143100511073263E-3"/>
                  <c:y val="2.2727265948680006E-2"/>
                </c:manualLayout>
              </c:layout>
              <c:showVal val="1"/>
            </c:dLbl>
            <c:dLbl>
              <c:idx val="16"/>
              <c:layout>
                <c:manualLayout>
                  <c:x val="1.1357183418512294E-2"/>
                  <c:y val="2.2726967690596608E-2"/>
                </c:manualLayout>
              </c:layout>
              <c:showVal val="1"/>
            </c:dLbl>
            <c:dLbl>
              <c:idx val="17"/>
              <c:layout>
                <c:manualLayout>
                  <c:x val="4.5428733674048923E-3"/>
                  <c:y val="1.515151063245330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de-DE"/>
              </a:p>
            </c:txPr>
            <c:showVal val="1"/>
          </c:dLbls>
          <c:cat>
            <c:strRef>
              <c:f>Tabelle1!$A$29:$B$32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Tabelle1!$C$29:$C$32</c:f>
              <c:numCache>
                <c:formatCode>General</c:formatCode>
                <c:ptCount val="4"/>
                <c:pt idx="0">
                  <c:v>31599</c:v>
                </c:pt>
                <c:pt idx="1">
                  <c:v>32612</c:v>
                </c:pt>
                <c:pt idx="2">
                  <c:v>27651</c:v>
                </c:pt>
                <c:pt idx="3">
                  <c:v>24839</c:v>
                </c:pt>
              </c:numCache>
            </c:numRef>
          </c:val>
        </c:ser>
        <c:axId val="115678208"/>
        <c:axId val="115680000"/>
      </c:barChart>
      <c:catAx>
        <c:axId val="115678208"/>
        <c:scaling>
          <c:orientation val="minMax"/>
        </c:scaling>
        <c:axPos val="b"/>
        <c:tickLblPos val="nextTo"/>
        <c:spPr>
          <a:ln>
            <a:noFill/>
          </a:ln>
        </c:spPr>
        <c:txPr>
          <a:bodyPr/>
          <a:lstStyle/>
          <a:p>
            <a:pPr>
              <a:defRPr sz="1400" baseline="0"/>
            </a:pPr>
            <a:endParaRPr lang="de-DE"/>
          </a:p>
        </c:txPr>
        <c:crossAx val="115680000"/>
        <c:crosses val="autoZero"/>
        <c:auto val="1"/>
        <c:lblAlgn val="ctr"/>
        <c:lblOffset val="100"/>
      </c:catAx>
      <c:valAx>
        <c:axId val="115680000"/>
        <c:scaling>
          <c:orientation val="minMax"/>
          <c:max val="45000"/>
        </c:scaling>
        <c:axPos val="l"/>
        <c:majorGridlines>
          <c:spPr>
            <a:ln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en-US" sz="1400" baseline="0"/>
                  <a:t>Thousand of Euros</a:t>
                </a:r>
              </a:p>
            </c:rich>
          </c:tx>
          <c:layout>
            <c:manualLayout>
              <c:xMode val="edge"/>
              <c:yMode val="edge"/>
              <c:x val="8.7311530842007629E-3"/>
              <c:y val="0.30116950943072601"/>
            </c:manualLayout>
          </c:layout>
        </c:title>
        <c:numFmt formatCode="#," sourceLinked="0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5678208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</c:spPr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Lbls>
            <c:dLbl>
              <c:idx val="0"/>
              <c:layout>
                <c:manualLayout>
                  <c:x val="0"/>
                  <c:y val="2.7777777777777891E-2"/>
                </c:manualLayout>
              </c:layout>
              <c:showVal val="1"/>
            </c:dLbl>
            <c:dLbl>
              <c:idx val="1"/>
              <c:layout>
                <c:manualLayout>
                  <c:x val="-2.7777777777777415E-3"/>
                  <c:y val="2.3148148148148147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1.8518518518518552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3888888888888926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de-DE"/>
              </a:p>
            </c:txPr>
            <c:showVal val="1"/>
          </c:dLbls>
          <c:cat>
            <c:strRef>
              <c:f>Tabelle1!$B$35:$B$38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Tabelle1!$C$35:$C$38</c:f>
              <c:numCache>
                <c:formatCode>General</c:formatCode>
                <c:ptCount val="4"/>
                <c:pt idx="0">
                  <c:v>41434</c:v>
                </c:pt>
                <c:pt idx="1">
                  <c:v>40285</c:v>
                </c:pt>
                <c:pt idx="2">
                  <c:v>35441</c:v>
                </c:pt>
                <c:pt idx="3">
                  <c:v>40356</c:v>
                </c:pt>
              </c:numCache>
            </c:numRef>
          </c:val>
        </c:ser>
        <c:axId val="115734016"/>
        <c:axId val="115735552"/>
      </c:barChart>
      <c:catAx>
        <c:axId val="1157340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5735552"/>
        <c:crosses val="autoZero"/>
        <c:auto val="1"/>
        <c:lblAlgn val="ctr"/>
        <c:lblOffset val="100"/>
      </c:catAx>
      <c:valAx>
        <c:axId val="115735552"/>
        <c:scaling>
          <c:orientation val="minMax"/>
          <c:max val="45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 baseline="0"/>
                </a:pPr>
                <a:r>
                  <a:rPr lang="en-US" sz="1400" baseline="0"/>
                  <a:t>Thousand of Euros</a:t>
                </a:r>
              </a:p>
            </c:rich>
          </c:tx>
          <c:layout>
            <c:manualLayout>
              <c:xMode val="edge"/>
              <c:yMode val="edge"/>
              <c:x val="8.5616161311095149E-3"/>
              <c:y val="0.17975154176769054"/>
            </c:manualLayout>
          </c:layout>
        </c:title>
        <c:numFmt formatCode="#," sourceLinked="0"/>
        <c:tickLblPos val="nextTo"/>
        <c:txPr>
          <a:bodyPr/>
          <a:lstStyle/>
          <a:p>
            <a:pPr>
              <a:defRPr sz="1400" baseline="0"/>
            </a:pPr>
            <a:endParaRPr lang="de-DE"/>
          </a:p>
        </c:txPr>
        <c:crossAx val="11573401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chemeClr val="bg1">
                  <a:lumMod val="65000"/>
                </a:schemeClr>
              </a:solidFill>
            </c:spPr>
          </c:dPt>
          <c:dLbls>
            <c:showVal val="1"/>
          </c:dLbls>
          <c:cat>
            <c:strRef>
              <c:f>Tabelle10!$B$52:$B$55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Tabelle10!$C$52:$C$55</c:f>
              <c:numCache>
                <c:formatCode>General</c:formatCode>
                <c:ptCount val="4"/>
                <c:pt idx="0">
                  <c:v>66</c:v>
                </c:pt>
                <c:pt idx="1">
                  <c:v>77</c:v>
                </c:pt>
                <c:pt idx="2">
                  <c:v>78</c:v>
                </c:pt>
                <c:pt idx="3">
                  <c:v>52</c:v>
                </c:pt>
              </c:numCache>
            </c:numRef>
          </c:val>
        </c:ser>
        <c:axId val="116227072"/>
        <c:axId val="116232960"/>
      </c:barChart>
      <c:catAx>
        <c:axId val="11622707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232960"/>
        <c:crosses val="autoZero"/>
        <c:auto val="1"/>
        <c:lblAlgn val="ctr"/>
        <c:lblOffset val="100"/>
      </c:catAx>
      <c:valAx>
        <c:axId val="116232960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227072"/>
        <c:crosses val="autoZero"/>
        <c:crossBetween val="between"/>
      </c:valAx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dLbl>
              <c:idx val="0"/>
              <c:layout>
                <c:manualLayout>
                  <c:x val="0"/>
                  <c:y val="1.3888888888888919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1.8518518518518545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2.3148148148148147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1.8518518518518545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Tabelle10!$B$3:$B$6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Tabelle10!$C$3:$C$6</c:f>
              <c:numCache>
                <c:formatCode>General</c:formatCode>
                <c:ptCount val="4"/>
                <c:pt idx="0">
                  <c:v>83</c:v>
                </c:pt>
                <c:pt idx="1">
                  <c:v>85</c:v>
                </c:pt>
                <c:pt idx="2">
                  <c:v>87</c:v>
                </c:pt>
                <c:pt idx="3">
                  <c:v>87</c:v>
                </c:pt>
              </c:numCache>
            </c:numRef>
          </c:val>
        </c:ser>
        <c:axId val="116033408"/>
        <c:axId val="116034944"/>
      </c:barChart>
      <c:catAx>
        <c:axId val="11603340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034944"/>
        <c:crosses val="autoZero"/>
        <c:auto val="1"/>
        <c:lblAlgn val="ctr"/>
        <c:lblOffset val="100"/>
      </c:catAx>
      <c:valAx>
        <c:axId val="116034944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033408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plotArea>
      <c:layout/>
      <c:barChart>
        <c:barDir val="col"/>
        <c:grouping val="clustered"/>
        <c:ser>
          <c:idx val="0"/>
          <c:order val="0"/>
          <c:dPt>
            <c:idx val="1"/>
            <c:spPr>
              <a:solidFill>
                <a:srgbClr val="4CAE89"/>
              </a:solidFill>
            </c:spPr>
          </c:dPt>
          <c:dPt>
            <c:idx val="2"/>
            <c:spPr>
              <a:solidFill>
                <a:srgbClr val="8B1141"/>
              </a:solidFill>
            </c:spPr>
          </c:dPt>
          <c:dPt>
            <c:idx val="3"/>
            <c:spPr>
              <a:solidFill>
                <a:srgbClr val="FFFFFF">
                  <a:lumMod val="65000"/>
                </a:srgbClr>
              </a:solidFill>
            </c:spPr>
          </c:dPt>
          <c:dLbls>
            <c:dLbl>
              <c:idx val="0"/>
              <c:layout>
                <c:manualLayout>
                  <c:x val="-4.781981295007634E-3"/>
                  <c:y val="2.0861244175483806E-2"/>
                </c:manualLayout>
              </c:layout>
              <c:showVal val="1"/>
            </c:dLbl>
            <c:dLbl>
              <c:idx val="1"/>
              <c:layout>
                <c:manualLayout>
                  <c:x val="-2.0041965034188142E-3"/>
                  <c:y val="7.028358504828509E-3"/>
                </c:manualLayout>
              </c:layout>
              <c:showVal val="1"/>
            </c:dLbl>
            <c:dLbl>
              <c:idx val="2"/>
              <c:layout>
                <c:manualLayout>
                  <c:x val="-2.0043543141671158E-3"/>
                  <c:y val="1.2773090571635832E-2"/>
                </c:manualLayout>
              </c:layout>
              <c:showVal val="1"/>
            </c:dLbl>
            <c:dLbl>
              <c:idx val="3"/>
              <c:layout>
                <c:manualLayout>
                  <c:x val="-5.5555555555556555E-3"/>
                  <c:y val="1.8518518518518545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aseline="0"/>
                </a:pPr>
                <a:endParaRPr lang="de-DE"/>
              </a:p>
            </c:txPr>
            <c:showVal val="1"/>
          </c:dLbls>
          <c:cat>
            <c:strRef>
              <c:f>Tabelle10!$B$37:$B$40</c:f>
              <c:strCache>
                <c:ptCount val="4"/>
                <c:pt idx="0">
                  <c:v>No internship</c:v>
                </c:pt>
                <c:pt idx="1">
                  <c:v>Internship only during study</c:v>
                </c:pt>
                <c:pt idx="2">
                  <c:v>Internship during and after study</c:v>
                </c:pt>
                <c:pt idx="3">
                  <c:v>Internship only after graduation</c:v>
                </c:pt>
              </c:strCache>
            </c:strRef>
          </c:cat>
          <c:val>
            <c:numRef>
              <c:f>Tabelle10!$C$37:$C$40</c:f>
              <c:numCache>
                <c:formatCode>General</c:formatCode>
                <c:ptCount val="4"/>
                <c:pt idx="0">
                  <c:v>39</c:v>
                </c:pt>
                <c:pt idx="1">
                  <c:v>42</c:v>
                </c:pt>
                <c:pt idx="2">
                  <c:v>40</c:v>
                </c:pt>
                <c:pt idx="3">
                  <c:v>30</c:v>
                </c:pt>
              </c:numCache>
            </c:numRef>
          </c:val>
        </c:ser>
        <c:axId val="116310016"/>
        <c:axId val="116311552"/>
      </c:barChart>
      <c:catAx>
        <c:axId val="11631001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311552"/>
        <c:crosses val="autoZero"/>
        <c:auto val="1"/>
        <c:lblAlgn val="ctr"/>
        <c:lblOffset val="100"/>
      </c:catAx>
      <c:valAx>
        <c:axId val="116311552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 baseline="0"/>
                </a:pPr>
                <a:r>
                  <a:rPr lang="de-DE" sz="1200" baseline="0"/>
                  <a:t>Percent of graduates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 baseline="0"/>
            </a:pPr>
            <a:endParaRPr lang="de-DE"/>
          </a:p>
        </c:txPr>
        <c:crossAx val="116310016"/>
        <c:crosses val="autoZero"/>
        <c:crossBetween val="between"/>
      </c:valAx>
    </c:plotArea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D5E7486-1DA3-4F56-BFF0-F4CF2AB176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665557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743075" y="858838"/>
            <a:ext cx="3311525" cy="2293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3451151"/>
            <a:ext cx="5438775" cy="573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28EA220-72ED-4DC2-AADB-B1D18EEE854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665498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Lucida Sans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Lucida Sans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Lucida Sans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Lucida Sans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Sans" pitchFamily="34" charset="0"/>
        <a:ea typeface="+mn-ea"/>
        <a:cs typeface="Lucida Sans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EA220-72ED-4DC2-AADB-B1D18EEE854E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2" descr="RGB_2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945" y="908053"/>
            <a:ext cx="4608512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169513" y="4726087"/>
            <a:ext cx="8245953" cy="7191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+mn-lt"/>
              </a:defRPr>
            </a:lvl1pPr>
          </a:lstStyle>
          <a:p>
            <a:r>
              <a:rPr lang="de-DE" dirty="0" smtClean="0"/>
              <a:t>Untertitel </a:t>
            </a:r>
            <a:r>
              <a:rPr lang="de-DE" dirty="0"/>
              <a:t>durch Klicken </a:t>
            </a:r>
            <a:r>
              <a:rPr lang="de-DE" dirty="0" smtClean="0"/>
              <a:t>bearbeiten </a:t>
            </a:r>
          </a:p>
        </p:txBody>
      </p:sp>
      <p:grpSp>
        <p:nvGrpSpPr>
          <p:cNvPr id="20" name="Gruppieren 19"/>
          <p:cNvGrpSpPr/>
          <p:nvPr userDrawn="1"/>
        </p:nvGrpSpPr>
        <p:grpSpPr>
          <a:xfrm>
            <a:off x="201614" y="333377"/>
            <a:ext cx="9215437" cy="6132513"/>
            <a:chOff x="201613" y="333375"/>
            <a:chExt cx="9215437" cy="6132513"/>
          </a:xfrm>
        </p:grpSpPr>
        <p:cxnSp>
          <p:nvCxnSpPr>
            <p:cNvPr id="21" name="Gerade Verbindung 21"/>
            <p:cNvCxnSpPr>
              <a:cxnSpLocks noChangeShapeType="1"/>
            </p:cNvCxnSpPr>
            <p:nvPr userDrawn="1"/>
          </p:nvCxnSpPr>
          <p:spPr bwMode="auto">
            <a:xfrm>
              <a:off x="284163" y="333375"/>
              <a:ext cx="996950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22" name="Gerade Verbindung 23"/>
            <p:cNvCxnSpPr>
              <a:cxnSpLocks noChangeShapeType="1"/>
            </p:cNvCxnSpPr>
            <p:nvPr userDrawn="1"/>
          </p:nvCxnSpPr>
          <p:spPr bwMode="auto">
            <a:xfrm rot="5400000">
              <a:off x="-2667794" y="3285332"/>
              <a:ext cx="5903913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23" name="Gerade Verbindung 25"/>
            <p:cNvCxnSpPr>
              <a:cxnSpLocks noChangeShapeType="1"/>
            </p:cNvCxnSpPr>
            <p:nvPr userDrawn="1"/>
          </p:nvCxnSpPr>
          <p:spPr bwMode="auto">
            <a:xfrm rot="10800000">
              <a:off x="415925" y="404813"/>
              <a:ext cx="865188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24" name="Gerade Verbindung 27"/>
            <p:cNvCxnSpPr>
              <a:cxnSpLocks noChangeShapeType="1"/>
            </p:cNvCxnSpPr>
            <p:nvPr userDrawn="1"/>
          </p:nvCxnSpPr>
          <p:spPr bwMode="auto">
            <a:xfrm rot="5400000">
              <a:off x="-2527300" y="3348038"/>
              <a:ext cx="5886450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25" name="Gerade Verbindung 31"/>
            <p:cNvCxnSpPr>
              <a:cxnSpLocks noChangeShapeType="1"/>
            </p:cNvCxnSpPr>
            <p:nvPr userDrawn="1"/>
          </p:nvCxnSpPr>
          <p:spPr bwMode="auto">
            <a:xfrm rot="10800000">
              <a:off x="207963" y="511175"/>
              <a:ext cx="1073150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  <p:cxnSp>
          <p:nvCxnSpPr>
            <p:cNvPr id="26" name="Gerade Verbindung 33"/>
            <p:cNvCxnSpPr>
              <a:cxnSpLocks noChangeShapeType="1"/>
            </p:cNvCxnSpPr>
            <p:nvPr userDrawn="1"/>
          </p:nvCxnSpPr>
          <p:spPr bwMode="auto">
            <a:xfrm rot="5400000">
              <a:off x="-2712244" y="3431382"/>
              <a:ext cx="5840413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  <p:cxnSp>
          <p:nvCxnSpPr>
            <p:cNvPr id="27" name="Gerade Verbindung 35"/>
            <p:cNvCxnSpPr>
              <a:cxnSpLocks noChangeShapeType="1"/>
            </p:cNvCxnSpPr>
            <p:nvPr userDrawn="1"/>
          </p:nvCxnSpPr>
          <p:spPr bwMode="auto">
            <a:xfrm rot="10800000">
              <a:off x="484188" y="571500"/>
              <a:ext cx="796925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28" name="Gerade Verbindung 37"/>
            <p:cNvCxnSpPr>
              <a:cxnSpLocks noChangeShapeType="1"/>
            </p:cNvCxnSpPr>
            <p:nvPr userDrawn="1"/>
          </p:nvCxnSpPr>
          <p:spPr bwMode="auto">
            <a:xfrm rot="5400000">
              <a:off x="-2437606" y="3493294"/>
              <a:ext cx="5843588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29" name="Gerade Verbindung 39"/>
            <p:cNvCxnSpPr>
              <a:cxnSpLocks noChangeShapeType="1"/>
            </p:cNvCxnSpPr>
            <p:nvPr userDrawn="1"/>
          </p:nvCxnSpPr>
          <p:spPr bwMode="auto">
            <a:xfrm rot="10800000">
              <a:off x="357188" y="635000"/>
              <a:ext cx="923925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30" name="Gerade Verbindung 41"/>
            <p:cNvCxnSpPr>
              <a:cxnSpLocks noChangeShapeType="1"/>
            </p:cNvCxnSpPr>
            <p:nvPr userDrawn="1"/>
          </p:nvCxnSpPr>
          <p:spPr bwMode="auto">
            <a:xfrm rot="5400000">
              <a:off x="-2558256" y="3550444"/>
              <a:ext cx="5830888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31" name="Gerade Verbindung 56"/>
            <p:cNvCxnSpPr>
              <a:cxnSpLocks noChangeShapeType="1"/>
            </p:cNvCxnSpPr>
            <p:nvPr userDrawn="1"/>
          </p:nvCxnSpPr>
          <p:spPr bwMode="auto">
            <a:xfrm>
              <a:off x="488950" y="6408738"/>
              <a:ext cx="8928100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32" name="Gerade Verbindung 57"/>
            <p:cNvCxnSpPr>
              <a:cxnSpLocks noChangeShapeType="1"/>
            </p:cNvCxnSpPr>
            <p:nvPr userDrawn="1"/>
          </p:nvCxnSpPr>
          <p:spPr bwMode="auto">
            <a:xfrm rot="10800000">
              <a:off x="409575" y="6292850"/>
              <a:ext cx="9007475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33" name="Gerade Verbindung 58"/>
            <p:cNvCxnSpPr>
              <a:cxnSpLocks noChangeShapeType="1"/>
            </p:cNvCxnSpPr>
            <p:nvPr userDrawn="1"/>
          </p:nvCxnSpPr>
          <p:spPr bwMode="auto">
            <a:xfrm rot="10800000">
              <a:off x="352425" y="6465888"/>
              <a:ext cx="9064625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34" name="Gerade Verbindung 59"/>
            <p:cNvCxnSpPr>
              <a:cxnSpLocks noChangeShapeType="1"/>
            </p:cNvCxnSpPr>
            <p:nvPr userDrawn="1"/>
          </p:nvCxnSpPr>
          <p:spPr bwMode="auto">
            <a:xfrm rot="10800000">
              <a:off x="285750" y="6237288"/>
              <a:ext cx="9131300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35" name="Gerade Verbindung 60"/>
            <p:cNvCxnSpPr>
              <a:cxnSpLocks noChangeShapeType="1"/>
            </p:cNvCxnSpPr>
            <p:nvPr userDrawn="1"/>
          </p:nvCxnSpPr>
          <p:spPr bwMode="auto">
            <a:xfrm rot="10800000">
              <a:off x="201613" y="6351588"/>
              <a:ext cx="9215437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</p:grpSp>
      <p:sp>
        <p:nvSpPr>
          <p:cNvPr id="36" name="Titel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87251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 Faz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6" y="219146"/>
            <a:ext cx="6408193" cy="861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sz="2800" b="1"/>
            </a:lvl1pPr>
          </a:lstStyle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1" hasCustomPrompt="1"/>
          </p:nvPr>
        </p:nvSpPr>
        <p:spPr>
          <a:xfrm>
            <a:off x="1281118" y="1340769"/>
            <a:ext cx="8229599" cy="4525963"/>
          </a:xfrm>
          <a:prstGeom prst="rect">
            <a:avLst/>
          </a:prstGeom>
        </p:spPr>
        <p:txBody>
          <a:bodyPr/>
          <a:lstStyle>
            <a:lvl1pPr marL="358775" indent="-358775">
              <a:lnSpc>
                <a:spcPct val="100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Lucida Sans" pitchFamily="34" charset="0"/>
              <a:buChar char="•"/>
              <a:tabLst>
                <a:tab pos="358775" algn="l"/>
              </a:tabLst>
              <a:defRPr sz="2400"/>
            </a:lvl1pPr>
            <a:lvl2pPr marL="648000" indent="-288000">
              <a:lnSpc>
                <a:spcPct val="100000"/>
              </a:lnSpc>
              <a:spcAft>
                <a:spcPts val="600"/>
              </a:spcAft>
              <a:buClr>
                <a:srgbClr val="C5005A"/>
              </a:buClr>
              <a:buSzPct val="100000"/>
              <a:buFont typeface="Arial" pitchFamily="34" charset="0"/>
              <a:buChar char="–"/>
              <a:tabLst/>
              <a:defRPr sz="2000">
                <a:latin typeface="+mn-lt"/>
              </a:defRPr>
            </a:lvl2pPr>
            <a:lvl3pPr marL="625475" indent="179388">
              <a:tabLst/>
              <a:defRPr sz="1800">
                <a:latin typeface="+mn-lt"/>
              </a:defRPr>
            </a:lvl3pPr>
            <a:lvl4pPr marL="984250" indent="-180975">
              <a:buClr>
                <a:srgbClr val="C5005A"/>
              </a:buClr>
              <a:buFont typeface="Lucida Sans" pitchFamily="34" charset="0"/>
              <a:buChar char="–"/>
              <a:defRPr sz="1600" i="0">
                <a:latin typeface="+mn-lt"/>
              </a:defRPr>
            </a:lvl4pPr>
            <a:lvl5pPr marL="1165225" indent="-180975">
              <a:buClr>
                <a:srgbClr val="C5005A"/>
              </a:buClr>
              <a:buFont typeface="Lucida Sans" pitchFamily="34" charset="0"/>
              <a:buChar char="–"/>
              <a:defRPr sz="1400">
                <a:latin typeface="+mn-lt"/>
              </a:defRPr>
            </a:lvl5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Rechteck 5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902526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6" y="219146"/>
            <a:ext cx="6408193" cy="8611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7" name="Inhaltsplatzhalter 2"/>
          <p:cNvSpPr>
            <a:spLocks noGrp="1"/>
          </p:cNvSpPr>
          <p:nvPr>
            <p:ph idx="11" hasCustomPrompt="1"/>
          </p:nvPr>
        </p:nvSpPr>
        <p:spPr>
          <a:xfrm>
            <a:off x="1281118" y="1340769"/>
            <a:ext cx="8229599" cy="4525963"/>
          </a:xfrm>
          <a:prstGeom prst="rect">
            <a:avLst/>
          </a:prstGeom>
        </p:spPr>
        <p:txBody>
          <a:bodyPr/>
          <a:lstStyle>
            <a:lvl1pPr marL="358775" indent="-358775">
              <a:lnSpc>
                <a:spcPct val="100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Lucida Sans" pitchFamily="34" charset="0"/>
              <a:buChar char="•"/>
              <a:tabLst>
                <a:tab pos="358775" algn="l"/>
              </a:tabLst>
              <a:defRPr sz="2400"/>
            </a:lvl1pPr>
            <a:lvl2pPr marL="648000" indent="-288000">
              <a:lnSpc>
                <a:spcPct val="100000"/>
              </a:lnSpc>
              <a:spcAft>
                <a:spcPts val="600"/>
              </a:spcAft>
              <a:buClr>
                <a:srgbClr val="C5005A"/>
              </a:buClr>
              <a:buSzPct val="100000"/>
              <a:buFont typeface="Arial" pitchFamily="34" charset="0"/>
              <a:buChar char="–"/>
              <a:tabLst/>
              <a:defRPr sz="2000">
                <a:latin typeface="+mn-lt"/>
              </a:defRPr>
            </a:lvl2pPr>
            <a:lvl3pPr marL="628650" indent="176213">
              <a:buFont typeface="Lucida Sans" pitchFamily="34" charset="0"/>
              <a:buChar char="–"/>
              <a:tabLst/>
              <a:defRPr sz="1800" baseline="0">
                <a:latin typeface="+mn-lt"/>
              </a:defRPr>
            </a:lvl3pPr>
            <a:lvl4pPr marL="984250" indent="-180975">
              <a:buFont typeface="Lucida Sans Unicode" pitchFamily="34" charset="0"/>
              <a:buChar char="–"/>
              <a:defRPr sz="1800" i="0">
                <a:latin typeface="+mn-lt"/>
              </a:defRPr>
            </a:lvl4pPr>
            <a:lvl5pPr marL="1165225" indent="-177800">
              <a:buClr>
                <a:srgbClr val="C5005A"/>
              </a:buClr>
              <a:buFont typeface="Lucida Sans Unicode" pitchFamily="34" charset="0"/>
              <a:buChar char="–"/>
              <a:defRPr sz="1800">
                <a:latin typeface="+mn-lt"/>
              </a:defRPr>
            </a:lvl5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" name="Rechteck 7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1" hasCustomPrompt="1"/>
          </p:nvPr>
        </p:nvSpPr>
        <p:spPr>
          <a:xfrm>
            <a:off x="1281114" y="1340769"/>
            <a:ext cx="3959999" cy="4525963"/>
          </a:xfrm>
          <a:prstGeom prst="rect">
            <a:avLst/>
          </a:prstGeom>
        </p:spPr>
        <p:txBody>
          <a:bodyPr/>
          <a:lstStyle>
            <a:lvl1pPr marL="358775" indent="-358775">
              <a:lnSpc>
                <a:spcPct val="100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Lucida Sans" pitchFamily="34" charset="0"/>
              <a:buChar char="•"/>
              <a:tabLst>
                <a:tab pos="358775" algn="l"/>
              </a:tabLst>
              <a:defRPr sz="2400"/>
            </a:lvl1pPr>
            <a:lvl2pPr marL="648000" indent="-288000">
              <a:lnSpc>
                <a:spcPct val="100000"/>
              </a:lnSpc>
              <a:spcAft>
                <a:spcPts val="600"/>
              </a:spcAft>
              <a:buClr>
                <a:srgbClr val="C5005A"/>
              </a:buClr>
              <a:buSzPct val="100000"/>
              <a:buFont typeface="Arial" pitchFamily="34" charset="0"/>
              <a:buChar char="–"/>
              <a:tabLst/>
              <a:defRPr sz="2000">
                <a:latin typeface="+mn-lt"/>
              </a:defRPr>
            </a:lvl2pPr>
            <a:lvl3pPr marL="625475" indent="179388">
              <a:tabLst/>
              <a:defRPr sz="1800">
                <a:latin typeface="+mn-lt"/>
              </a:defRPr>
            </a:lvl3pPr>
            <a:lvl4pPr marL="984250" indent="-180975">
              <a:buFont typeface="Lucida Sans" pitchFamily="34" charset="0"/>
              <a:buChar char="–"/>
              <a:defRPr lang="de-DE" sz="1800" i="0" dirty="0" smtClean="0">
                <a:solidFill>
                  <a:schemeClr val="tx1"/>
                </a:solidFill>
                <a:latin typeface="+mn-lt"/>
                <a:cs typeface="Arial" pitchFamily="34" charset="0"/>
              </a:defRPr>
            </a:lvl4pPr>
            <a:lvl5pPr marL="1165225" indent="-180975">
              <a:buClr>
                <a:srgbClr val="C5005A"/>
              </a:buClr>
              <a:buFont typeface="Lucida Sans" pitchFamily="34" charset="0"/>
              <a:buChar char="–"/>
              <a:defRPr sz="1800">
                <a:latin typeface="+mn-lt"/>
              </a:defRPr>
            </a:lvl5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1" name="Inhaltsplatzhalter 2"/>
          <p:cNvSpPr>
            <a:spLocks noGrp="1"/>
          </p:cNvSpPr>
          <p:nvPr>
            <p:ph idx="12" hasCustomPrompt="1"/>
          </p:nvPr>
        </p:nvSpPr>
        <p:spPr>
          <a:xfrm>
            <a:off x="5457056" y="1340769"/>
            <a:ext cx="3959999" cy="4525963"/>
          </a:xfrm>
          <a:prstGeom prst="rect">
            <a:avLst/>
          </a:prstGeom>
        </p:spPr>
        <p:txBody>
          <a:bodyPr/>
          <a:lstStyle>
            <a:lvl1pPr marL="358775" indent="-358775">
              <a:lnSpc>
                <a:spcPct val="100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Lucida Sans" pitchFamily="34" charset="0"/>
              <a:buChar char="•"/>
              <a:tabLst>
                <a:tab pos="358775" algn="l"/>
              </a:tabLst>
              <a:defRPr sz="2400"/>
            </a:lvl1pPr>
            <a:lvl2pPr marL="648000" indent="-288000">
              <a:lnSpc>
                <a:spcPct val="100000"/>
              </a:lnSpc>
              <a:spcAft>
                <a:spcPts val="600"/>
              </a:spcAft>
              <a:buClr>
                <a:srgbClr val="C5005A"/>
              </a:buClr>
              <a:buSzPct val="100000"/>
              <a:buFont typeface="Arial" pitchFamily="34" charset="0"/>
              <a:buChar char="–"/>
              <a:tabLst/>
              <a:defRPr sz="2000">
                <a:latin typeface="+mn-lt"/>
              </a:defRPr>
            </a:lvl2pPr>
            <a:lvl3pPr marL="625475" indent="179388">
              <a:tabLst/>
              <a:defRPr sz="1800">
                <a:latin typeface="+mn-lt"/>
              </a:defRPr>
            </a:lvl3pPr>
            <a:lvl4pPr marL="984250" indent="-180975">
              <a:buFont typeface="Lucida Sans" pitchFamily="34" charset="0"/>
              <a:buChar char="–"/>
              <a:defRPr lang="de-DE" sz="1800" i="0" dirty="0" smtClean="0">
                <a:solidFill>
                  <a:schemeClr val="tx1"/>
                </a:solidFill>
                <a:latin typeface="+mn-lt"/>
                <a:cs typeface="Arial" pitchFamily="34" charset="0"/>
              </a:defRPr>
            </a:lvl4pPr>
            <a:lvl5pPr marL="1165225" indent="-180975">
              <a:buClr>
                <a:srgbClr val="C5005A"/>
              </a:buClr>
              <a:buFont typeface="Lucida Sans" pitchFamily="34" charset="0"/>
              <a:buChar char="–"/>
              <a:defRPr sz="1800">
                <a:latin typeface="+mn-lt"/>
              </a:defRPr>
            </a:lvl5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Rechteck 5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3627" y="1124744"/>
            <a:ext cx="878391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Titel bearbeiten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1" hasCustomPrompt="1"/>
          </p:nvPr>
        </p:nvSpPr>
        <p:spPr>
          <a:xfrm>
            <a:off x="513626" y="3068960"/>
            <a:ext cx="8782943" cy="2952328"/>
          </a:xfrm>
          <a:prstGeom prst="rect">
            <a:avLst/>
          </a:prstGeom>
        </p:spPr>
        <p:txBody>
          <a:bodyPr/>
          <a:lstStyle>
            <a:lvl1pPr marL="358775" indent="-358775">
              <a:lnSpc>
                <a:spcPct val="100000"/>
              </a:lnSpc>
              <a:spcAft>
                <a:spcPts val="1200"/>
              </a:spcAft>
              <a:buClr>
                <a:srgbClr val="C00000"/>
              </a:buClr>
              <a:buSzPct val="100000"/>
              <a:buFont typeface="Lucida Sans" pitchFamily="34" charset="0"/>
              <a:buChar char="•"/>
              <a:tabLst>
                <a:tab pos="358775" algn="l"/>
              </a:tabLst>
              <a:defRPr sz="2400"/>
            </a:lvl1pPr>
            <a:lvl2pPr marL="648000" indent="-288000">
              <a:lnSpc>
                <a:spcPct val="100000"/>
              </a:lnSpc>
              <a:spcAft>
                <a:spcPts val="600"/>
              </a:spcAft>
              <a:buClr>
                <a:srgbClr val="C5005A"/>
              </a:buClr>
              <a:buSzPct val="100000"/>
              <a:buFont typeface="Arial" pitchFamily="34" charset="0"/>
              <a:buChar char="–"/>
              <a:tabLst/>
              <a:defRPr sz="2000">
                <a:latin typeface="+mn-lt"/>
              </a:defRPr>
            </a:lvl2pPr>
            <a:lvl3pPr marL="625475" indent="179388">
              <a:tabLst/>
              <a:defRPr sz="1800">
                <a:latin typeface="+mn-lt"/>
              </a:defRPr>
            </a:lvl3pPr>
            <a:lvl4pPr marL="984250" indent="-180975">
              <a:buClr>
                <a:srgbClr val="C5005A"/>
              </a:buClr>
              <a:buFont typeface="Lucida Sans" pitchFamily="34" charset="0"/>
              <a:buChar char="–"/>
              <a:defRPr sz="1800" i="0">
                <a:latin typeface="+mn-lt"/>
              </a:defRPr>
            </a:lvl4pPr>
            <a:lvl5pPr marL="1165225" indent="-180975">
              <a:buClr>
                <a:srgbClr val="C5005A"/>
              </a:buClr>
              <a:buFont typeface="Lucida Sans" pitchFamily="34" charset="0"/>
              <a:buChar char="–"/>
              <a:defRPr sz="1800">
                <a:latin typeface="+mn-lt"/>
              </a:defRPr>
            </a:lvl5pPr>
          </a:lstStyle>
          <a:p>
            <a:pPr lvl="0"/>
            <a:r>
              <a:rPr lang="de-DE" dirty="0" smtClean="0"/>
              <a:t>Erste Ebene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8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513627" y="1916832"/>
            <a:ext cx="8783919" cy="93610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bearbeiten</a:t>
            </a: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131756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3627" y="1124744"/>
            <a:ext cx="878391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Titel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513627" y="1916832"/>
            <a:ext cx="8783919" cy="93610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523875" y="3068638"/>
            <a:ext cx="8750300" cy="2881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Bild durch Klick auf das Symbol hinzufügen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423863" y="5876255"/>
            <a:ext cx="4792662" cy="2159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dirty="0" smtClean="0"/>
              <a:t>Bildunterschrift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142455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mehrer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3627" y="1124744"/>
            <a:ext cx="878391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Titel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513627" y="1916832"/>
            <a:ext cx="8783919" cy="93610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 hasCustomPrompt="1"/>
          </p:nvPr>
        </p:nvSpPr>
        <p:spPr>
          <a:xfrm>
            <a:off x="523877" y="3068638"/>
            <a:ext cx="2412900" cy="1512490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de-DE" dirty="0" smtClean="0"/>
              <a:t>Bild durch Klick auf das Symbol hinzufügen</a:t>
            </a:r>
            <a:endParaRPr lang="de-DE" dirty="0"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4" hasCustomPrompt="1"/>
          </p:nvPr>
        </p:nvSpPr>
        <p:spPr>
          <a:xfrm>
            <a:off x="3710547" y="3068638"/>
            <a:ext cx="2412900" cy="1512490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de-DE" dirty="0" smtClean="0"/>
              <a:t>Bild durch Klick auf das Symbol hinzufügen</a:t>
            </a:r>
            <a:endParaRPr lang="de-DE" dirty="0"/>
          </a:p>
        </p:txBody>
      </p:sp>
      <p:sp>
        <p:nvSpPr>
          <p:cNvPr id="8" name="Bildplatzhalter 4"/>
          <p:cNvSpPr>
            <a:spLocks noGrp="1"/>
          </p:cNvSpPr>
          <p:nvPr>
            <p:ph type="pic" sz="quarter" idx="15" hasCustomPrompt="1"/>
          </p:nvPr>
        </p:nvSpPr>
        <p:spPr>
          <a:xfrm>
            <a:off x="6897218" y="3068638"/>
            <a:ext cx="2412900" cy="1512490"/>
          </a:xfrm>
          <a:prstGeom prst="rect">
            <a:avLst/>
          </a:prstGeom>
        </p:spPr>
        <p:txBody>
          <a:bodyPr/>
          <a:lstStyle>
            <a:lvl1pPr>
              <a:defRPr sz="1000" baseline="0"/>
            </a:lvl1pPr>
          </a:lstStyle>
          <a:p>
            <a:r>
              <a:rPr lang="de-DE" dirty="0" smtClean="0"/>
              <a:t>Bild durch Klick auf das Symbol hinzufügen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21258" y="4509120"/>
            <a:ext cx="2448272" cy="36004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dirty="0" smtClean="0"/>
              <a:t>Bildunterschrift bearbeiten</a:t>
            </a:r>
            <a:endParaRPr lang="de-DE" dirty="0"/>
          </a:p>
        </p:txBody>
      </p:sp>
      <p:sp>
        <p:nvSpPr>
          <p:cNvPr id="16" name="Textplatzhalt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3623923" y="4509120"/>
            <a:ext cx="2448272" cy="36004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dirty="0" smtClean="0"/>
              <a:t>Bildunterschrift bearbeiten</a:t>
            </a:r>
            <a:endParaRPr lang="de-DE" dirty="0"/>
          </a:p>
        </p:txBody>
      </p:sp>
      <p:sp>
        <p:nvSpPr>
          <p:cNvPr id="17" name="Textplatzhalt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6819066" y="4509120"/>
            <a:ext cx="2448272" cy="36004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dirty="0" smtClean="0"/>
              <a:t>Bildunterschrift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521856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3627" y="1124744"/>
            <a:ext cx="878391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Titel bearbeiten</a:t>
            </a:r>
          </a:p>
        </p:txBody>
      </p:sp>
      <p:sp>
        <p:nvSpPr>
          <p:cNvPr id="8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513627" y="1916832"/>
            <a:ext cx="8783919" cy="93610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bearbeiten</a:t>
            </a:r>
          </a:p>
        </p:txBody>
      </p:sp>
      <p:sp>
        <p:nvSpPr>
          <p:cNvPr id="12" name="Diagrammplatzhalter 11"/>
          <p:cNvSpPr>
            <a:spLocks noGrp="1"/>
          </p:cNvSpPr>
          <p:nvPr>
            <p:ph type="chart" sz="quarter" idx="13" hasCustomPrompt="1"/>
          </p:nvPr>
        </p:nvSpPr>
        <p:spPr>
          <a:xfrm>
            <a:off x="526604" y="3064768"/>
            <a:ext cx="8746877" cy="273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Diagramm durch Klick auf das Symbol hinzufügen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621364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513627" y="1124744"/>
            <a:ext cx="8783919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Titel bearbeiten</a:t>
            </a:r>
          </a:p>
        </p:txBody>
      </p:sp>
      <p:sp>
        <p:nvSpPr>
          <p:cNvPr id="8" name="Titelplatzhalter 5"/>
          <p:cNvSpPr>
            <a:spLocks noGrp="1"/>
          </p:cNvSpPr>
          <p:nvPr>
            <p:ph type="title" hasCustomPrompt="1"/>
          </p:nvPr>
        </p:nvSpPr>
        <p:spPr>
          <a:xfrm>
            <a:off x="1281113" y="222696"/>
            <a:ext cx="6408000" cy="860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sz="2800" b="1"/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513627" y="1916832"/>
            <a:ext cx="8783919" cy="936104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 bearbeiten</a:t>
            </a:r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4" hasCustomPrompt="1"/>
          </p:nvPr>
        </p:nvSpPr>
        <p:spPr>
          <a:xfrm>
            <a:off x="526608" y="3068638"/>
            <a:ext cx="8785225" cy="295275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Tabelle durch Klick auf das Symbol hinzufügen</a:t>
            </a:r>
            <a:endParaRPr lang="de-DE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7833322" y="188643"/>
            <a:ext cx="1582143" cy="5760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9449937" y="6553243"/>
            <a:ext cx="448170" cy="183363"/>
          </a:xfrm>
          <a:prstGeom prst="rect">
            <a:avLst/>
          </a:prstGeom>
        </p:spPr>
        <p:txBody>
          <a:bodyPr/>
          <a:lstStyle>
            <a:lvl1pPr algn="l">
              <a:defRPr sz="900"/>
            </a:lvl1pPr>
          </a:lstStyle>
          <a:p>
            <a:fld id="{E2CB72F8-9B87-44F4-84C4-665517EADDE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33799" y="5908532"/>
            <a:ext cx="2808312" cy="36004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lvl="0"/>
            <a:r>
              <a:rPr lang="de-DE" dirty="0" smtClean="0"/>
              <a:t>Tabellenunterschrift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1221269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201614" y="333377"/>
            <a:ext cx="9215437" cy="6132513"/>
            <a:chOff x="201613" y="333375"/>
            <a:chExt cx="9215437" cy="6132513"/>
          </a:xfrm>
        </p:grpSpPr>
        <p:cxnSp>
          <p:nvCxnSpPr>
            <p:cNvPr id="1029" name="Gerade Verbindung 21"/>
            <p:cNvCxnSpPr>
              <a:cxnSpLocks noChangeShapeType="1"/>
            </p:cNvCxnSpPr>
            <p:nvPr userDrawn="1"/>
          </p:nvCxnSpPr>
          <p:spPr bwMode="auto">
            <a:xfrm>
              <a:off x="284163" y="333375"/>
              <a:ext cx="996950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1030" name="Gerade Verbindung 23"/>
            <p:cNvCxnSpPr>
              <a:cxnSpLocks noChangeShapeType="1"/>
            </p:cNvCxnSpPr>
            <p:nvPr userDrawn="1"/>
          </p:nvCxnSpPr>
          <p:spPr bwMode="auto">
            <a:xfrm rot="5400000">
              <a:off x="-2667794" y="3285332"/>
              <a:ext cx="5903913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2" name="Gerade Verbindung 25"/>
            <p:cNvCxnSpPr>
              <a:cxnSpLocks noChangeShapeType="1"/>
            </p:cNvCxnSpPr>
            <p:nvPr userDrawn="1"/>
          </p:nvCxnSpPr>
          <p:spPr bwMode="auto">
            <a:xfrm rot="10800000">
              <a:off x="415925" y="404813"/>
              <a:ext cx="865188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1032" name="Gerade Verbindung 27"/>
            <p:cNvCxnSpPr>
              <a:cxnSpLocks noChangeShapeType="1"/>
            </p:cNvCxnSpPr>
            <p:nvPr userDrawn="1"/>
          </p:nvCxnSpPr>
          <p:spPr bwMode="auto">
            <a:xfrm rot="5400000">
              <a:off x="-2527300" y="3348038"/>
              <a:ext cx="5886450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1033" name="Gerade Verbindung 31"/>
            <p:cNvCxnSpPr>
              <a:cxnSpLocks noChangeShapeType="1"/>
            </p:cNvCxnSpPr>
            <p:nvPr userDrawn="1"/>
          </p:nvCxnSpPr>
          <p:spPr bwMode="auto">
            <a:xfrm rot="10800000">
              <a:off x="207963" y="511175"/>
              <a:ext cx="1073150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  <p:cxnSp>
          <p:nvCxnSpPr>
            <p:cNvPr id="3" name="Gerade Verbindung 33"/>
            <p:cNvCxnSpPr>
              <a:cxnSpLocks noChangeShapeType="1"/>
            </p:cNvCxnSpPr>
            <p:nvPr userDrawn="1"/>
          </p:nvCxnSpPr>
          <p:spPr bwMode="auto">
            <a:xfrm rot="5400000">
              <a:off x="-2712244" y="3431382"/>
              <a:ext cx="5840413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  <p:cxnSp>
          <p:nvCxnSpPr>
            <p:cNvPr id="1035" name="Gerade Verbindung 35"/>
            <p:cNvCxnSpPr>
              <a:cxnSpLocks noChangeShapeType="1"/>
            </p:cNvCxnSpPr>
            <p:nvPr userDrawn="1"/>
          </p:nvCxnSpPr>
          <p:spPr bwMode="auto">
            <a:xfrm rot="10800000">
              <a:off x="484188" y="571500"/>
              <a:ext cx="796925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1036" name="Gerade Verbindung 37"/>
            <p:cNvCxnSpPr>
              <a:cxnSpLocks noChangeShapeType="1"/>
            </p:cNvCxnSpPr>
            <p:nvPr userDrawn="1"/>
          </p:nvCxnSpPr>
          <p:spPr bwMode="auto">
            <a:xfrm rot="5400000">
              <a:off x="-2437606" y="3493294"/>
              <a:ext cx="5843588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1037" name="Gerade Verbindung 39"/>
            <p:cNvCxnSpPr>
              <a:cxnSpLocks noChangeShapeType="1"/>
            </p:cNvCxnSpPr>
            <p:nvPr userDrawn="1"/>
          </p:nvCxnSpPr>
          <p:spPr bwMode="auto">
            <a:xfrm rot="10800000">
              <a:off x="357188" y="635000"/>
              <a:ext cx="923925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1038" name="Gerade Verbindung 41"/>
            <p:cNvCxnSpPr>
              <a:cxnSpLocks noChangeShapeType="1"/>
            </p:cNvCxnSpPr>
            <p:nvPr userDrawn="1"/>
          </p:nvCxnSpPr>
          <p:spPr bwMode="auto">
            <a:xfrm rot="5400000">
              <a:off x="-2558256" y="3550444"/>
              <a:ext cx="5830888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1040" name="Gerade Verbindung 56"/>
            <p:cNvCxnSpPr>
              <a:cxnSpLocks noChangeShapeType="1"/>
            </p:cNvCxnSpPr>
            <p:nvPr userDrawn="1"/>
          </p:nvCxnSpPr>
          <p:spPr bwMode="auto">
            <a:xfrm>
              <a:off x="488950" y="6408738"/>
              <a:ext cx="8928100" cy="0"/>
            </a:xfrm>
            <a:prstGeom prst="line">
              <a:avLst/>
            </a:prstGeom>
            <a:noFill/>
            <a:ln w="15875" algn="ctr">
              <a:solidFill>
                <a:srgbClr val="C5C7C8"/>
              </a:solidFill>
              <a:round/>
              <a:headEnd/>
              <a:tailEnd/>
            </a:ln>
          </p:spPr>
        </p:cxnSp>
        <p:cxnSp>
          <p:nvCxnSpPr>
            <p:cNvPr id="1041" name="Gerade Verbindung 57"/>
            <p:cNvCxnSpPr>
              <a:cxnSpLocks noChangeShapeType="1"/>
            </p:cNvCxnSpPr>
            <p:nvPr userDrawn="1"/>
          </p:nvCxnSpPr>
          <p:spPr bwMode="auto">
            <a:xfrm rot="10800000">
              <a:off x="409575" y="6292850"/>
              <a:ext cx="9007475" cy="0"/>
            </a:xfrm>
            <a:prstGeom prst="line">
              <a:avLst/>
            </a:prstGeom>
            <a:noFill/>
            <a:ln w="15875" algn="ctr">
              <a:solidFill>
                <a:srgbClr val="E6ABB6"/>
              </a:solidFill>
              <a:round/>
              <a:headEnd/>
              <a:tailEnd/>
            </a:ln>
          </p:spPr>
        </p:cxnSp>
        <p:cxnSp>
          <p:nvCxnSpPr>
            <p:cNvPr id="1042" name="Gerade Verbindung 58"/>
            <p:cNvCxnSpPr>
              <a:cxnSpLocks noChangeShapeType="1"/>
            </p:cNvCxnSpPr>
            <p:nvPr userDrawn="1"/>
          </p:nvCxnSpPr>
          <p:spPr bwMode="auto">
            <a:xfrm rot="10800000">
              <a:off x="352425" y="6465888"/>
              <a:ext cx="9064625" cy="0"/>
            </a:xfrm>
            <a:prstGeom prst="line">
              <a:avLst/>
            </a:prstGeom>
            <a:noFill/>
            <a:ln w="15875" algn="ctr">
              <a:solidFill>
                <a:srgbClr val="C5005A"/>
              </a:solidFill>
              <a:round/>
              <a:headEnd/>
              <a:tailEnd/>
            </a:ln>
          </p:spPr>
        </p:cxnSp>
        <p:cxnSp>
          <p:nvCxnSpPr>
            <p:cNvPr id="1043" name="Gerade Verbindung 59"/>
            <p:cNvCxnSpPr>
              <a:cxnSpLocks noChangeShapeType="1"/>
            </p:cNvCxnSpPr>
            <p:nvPr userDrawn="1"/>
          </p:nvCxnSpPr>
          <p:spPr bwMode="auto">
            <a:xfrm rot="10800000">
              <a:off x="285750" y="6237288"/>
              <a:ext cx="9131300" cy="0"/>
            </a:xfrm>
            <a:prstGeom prst="line">
              <a:avLst/>
            </a:prstGeom>
            <a:noFill/>
            <a:ln w="15875" algn="ctr">
              <a:solidFill>
                <a:srgbClr val="808992"/>
              </a:solidFill>
              <a:round/>
              <a:headEnd/>
              <a:tailEnd/>
            </a:ln>
          </p:spPr>
        </p:cxnSp>
        <p:cxnSp>
          <p:nvCxnSpPr>
            <p:cNvPr id="1044" name="Gerade Verbindung 60"/>
            <p:cNvCxnSpPr>
              <a:cxnSpLocks noChangeShapeType="1"/>
            </p:cNvCxnSpPr>
            <p:nvPr userDrawn="1"/>
          </p:nvCxnSpPr>
          <p:spPr bwMode="auto">
            <a:xfrm rot="10800000">
              <a:off x="201613" y="6351588"/>
              <a:ext cx="9215437" cy="0"/>
            </a:xfrm>
            <a:prstGeom prst="line">
              <a:avLst/>
            </a:prstGeom>
            <a:noFill/>
            <a:ln w="15875" algn="ctr">
              <a:solidFill>
                <a:srgbClr val="8B1141"/>
              </a:solidFill>
              <a:round/>
              <a:headEnd/>
              <a:tailEnd/>
            </a:ln>
          </p:spPr>
        </p:cxnSp>
      </p:grp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493712" y="6595802"/>
            <a:ext cx="670247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0" bIns="0" anchor="b">
            <a:spAutoFit/>
          </a:bodyPr>
          <a:lstStyle/>
          <a:p>
            <a:pPr algn="l">
              <a:defRPr/>
            </a:pPr>
            <a:r>
              <a:rPr lang="de-DE" sz="900" dirty="0" err="1" smtClean="0"/>
              <a:t>Employment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success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of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higher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education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graduates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entering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the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workforce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through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internships</a:t>
            </a:r>
            <a:r>
              <a:rPr lang="de-DE" sz="900" baseline="0" dirty="0" smtClean="0"/>
              <a:t>: </a:t>
            </a:r>
            <a:r>
              <a:rPr lang="de-DE" sz="900" baseline="0" dirty="0" err="1" smtClean="0"/>
              <a:t>the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case</a:t>
            </a:r>
            <a:r>
              <a:rPr lang="de-DE" sz="900" baseline="0" dirty="0" smtClean="0"/>
              <a:t> </a:t>
            </a:r>
            <a:r>
              <a:rPr lang="de-DE" sz="900" baseline="0" dirty="0" err="1" smtClean="0"/>
              <a:t>of</a:t>
            </a:r>
            <a:r>
              <a:rPr lang="de-DE" sz="900" baseline="0" dirty="0" smtClean="0"/>
              <a:t> Germany</a:t>
            </a:r>
            <a:endParaRPr lang="de-DE" sz="900" dirty="0"/>
          </a:p>
        </p:txBody>
      </p:sp>
      <p:pic>
        <p:nvPicPr>
          <p:cNvPr id="1045" name="Picture 12" descr="RGB_2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56564" y="339728"/>
            <a:ext cx="1366837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platzhalter 5"/>
          <p:cNvSpPr>
            <a:spLocks noGrp="1"/>
          </p:cNvSpPr>
          <p:nvPr>
            <p:ph type="title"/>
          </p:nvPr>
        </p:nvSpPr>
        <p:spPr>
          <a:xfrm>
            <a:off x="1281112" y="22853"/>
            <a:ext cx="8129588" cy="7919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22" name="Rectangle 7"/>
          <p:cNvSpPr txBox="1">
            <a:spLocks noChangeArrowheads="1"/>
          </p:cNvSpPr>
          <p:nvPr/>
        </p:nvSpPr>
        <p:spPr bwMode="auto">
          <a:xfrm>
            <a:off x="8529955" y="6576268"/>
            <a:ext cx="943324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0" rIns="3600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Lucida Sans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6FD3266-5040-4661-AAF4-C309985A471D}" type="datetime1">
              <a:rPr lang="de-DE" smtClean="0"/>
              <a:pPr>
                <a:defRPr/>
              </a:pPr>
              <a:t>22.10.2012</a:t>
            </a:fld>
            <a:r>
              <a:rPr lang="de-DE" dirty="0" smtClean="0"/>
              <a:t>   | 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72" r:id="rId3"/>
    <p:sldLayoutId id="2147483662" r:id="rId4"/>
    <p:sldLayoutId id="2147483665" r:id="rId5"/>
    <p:sldLayoutId id="2147483666" r:id="rId6"/>
    <p:sldLayoutId id="2147483669" r:id="rId7"/>
    <p:sldLayoutId id="2147483667" r:id="rId8"/>
    <p:sldLayoutId id="2147483668" r:id="rId9"/>
    <p:sldLayoutId id="2147483664" r:id="rId10"/>
    <p:sldLayoutId id="214748367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2pPr>
      <a:lvl3pPr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3pPr>
      <a:lvl4pPr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4pPr>
      <a:lvl5pPr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5pPr>
      <a:lvl6pPr marL="457200"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6pPr>
      <a:lvl7pPr marL="914400"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7pPr>
      <a:lvl8pPr marL="1371600"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8pPr>
      <a:lvl9pPr marL="1828800" algn="l" defTabSz="957263" rtl="0" eaLnBrk="1" fontAlgn="base" hangingPunct="1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9pPr>
    </p:titleStyle>
    <p:bodyStyle>
      <a:lvl1pPr marL="342900" indent="-3429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rgbClr val="C2284E"/>
        </a:buClr>
        <a:buFont typeface="Wingdings" pitchFamily="2" charset="2"/>
        <a:tabLst>
          <a:tab pos="268288" algn="l"/>
        </a:tabLst>
        <a:defRPr sz="16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357188" indent="-355600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rgbClr val="B2B2B2"/>
        </a:buClr>
        <a:buSzPct val="120000"/>
        <a:buFont typeface="Arial" pitchFamily="34" charset="0"/>
        <a:buChar char="•"/>
        <a:tabLst>
          <a:tab pos="268288" algn="l"/>
        </a:tabLst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365125" indent="179388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rgbClr val="C5005A"/>
        </a:buClr>
        <a:buFont typeface="Lucida Sans" pitchFamily="34" charset="0"/>
        <a:buChar char="–"/>
        <a:tabLst>
          <a:tab pos="268288" algn="l"/>
        </a:tabLst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806450" indent="-3175" algn="l" defTabSz="957263" rtl="0" eaLnBrk="1" fontAlgn="base" hangingPunct="1">
        <a:lnSpc>
          <a:spcPts val="2400"/>
        </a:lnSpc>
        <a:spcBef>
          <a:spcPct val="0"/>
        </a:spcBef>
        <a:spcAft>
          <a:spcPct val="0"/>
        </a:spcAft>
        <a:buClr>
          <a:srgbClr val="C5005A"/>
        </a:buClr>
        <a:buSzPct val="130000"/>
        <a:buFont typeface="Lucida Sans" pitchFamily="34" charset="0"/>
        <a:buChar char="&gt;"/>
        <a:tabLst>
          <a:tab pos="268288" algn="l"/>
        </a:tabLst>
        <a:defRPr sz="1400" i="1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525588" indent="303213" algn="l" defTabSz="957263" rtl="0" eaLnBrk="1" fontAlgn="base" hangingPunct="1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  <a:cs typeface="Arial" charset="0"/>
        </a:defRPr>
      </a:lvl5pPr>
      <a:lvl6pPr marL="1982788" algn="l" defTabSz="957263" rtl="0" eaLnBrk="1" fontAlgn="base" hangingPunct="1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6pPr>
      <a:lvl7pPr marL="2439988" algn="l" defTabSz="957263" rtl="0" eaLnBrk="1" fontAlgn="base" hangingPunct="1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7pPr>
      <a:lvl8pPr marL="2897188" algn="l" defTabSz="957263" rtl="0" eaLnBrk="1" fontAlgn="base" hangingPunct="1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8pPr>
      <a:lvl9pPr marL="3354388" algn="l" defTabSz="957263" rtl="0" eaLnBrk="1" fontAlgn="base" hangingPunct="1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 bwMode="auto">
          <a:xfrm>
            <a:off x="1136576" y="2852936"/>
            <a:ext cx="7921625" cy="15841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57263" rtl="0" eaLnBrk="1" fontAlgn="base" latinLnBrk="0" hangingPunct="1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7963" algn="l"/>
              </a:tabLst>
              <a:defRPr/>
            </a:pP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Employment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lang="de-DE" sz="3400" kern="0" dirty="0" err="1" smtClean="0">
                <a:latin typeface="Calibri" pitchFamily="34" charset="0"/>
                <a:ea typeface="+mj-ea"/>
                <a:cs typeface="Arial" charset="0"/>
              </a:rPr>
              <a:t>S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uccess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of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Higher </a:t>
            </a:r>
            <a:r>
              <a:rPr lang="de-DE" sz="3400" kern="0" dirty="0" smtClean="0">
                <a:latin typeface="Calibri" pitchFamily="34" charset="0"/>
                <a:ea typeface="+mj-ea"/>
                <a:cs typeface="Arial" charset="0"/>
              </a:rPr>
              <a:t>E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ducation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lang="de-DE" sz="3400" kern="0" dirty="0" smtClean="0">
                <a:latin typeface="Calibri" pitchFamily="34" charset="0"/>
                <a:ea typeface="+mj-ea"/>
                <a:cs typeface="Arial" charset="0"/>
              </a:rPr>
              <a:t>G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raduates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lang="de-DE" sz="3400" kern="0" dirty="0" err="1" smtClean="0">
                <a:latin typeface="Calibri" pitchFamily="34" charset="0"/>
                <a:ea typeface="+mj-ea"/>
                <a:cs typeface="Arial" charset="0"/>
              </a:rPr>
              <a:t>E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ntering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the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lang="de-DE" sz="3400" kern="0" dirty="0" smtClean="0">
                <a:latin typeface="Calibri" pitchFamily="34" charset="0"/>
                <a:ea typeface="+mj-ea"/>
                <a:cs typeface="Arial" charset="0"/>
              </a:rPr>
              <a:t>W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orkforce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through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</a:t>
            </a:r>
            <a:r>
              <a:rPr lang="de-DE" sz="3400" kern="0" dirty="0" err="1" smtClean="0">
                <a:latin typeface="Calibri" pitchFamily="34" charset="0"/>
                <a:ea typeface="+mj-ea"/>
                <a:cs typeface="Arial" charset="0"/>
              </a:rPr>
              <a:t>I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nternships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: </a:t>
            </a:r>
            <a:r>
              <a:rPr lang="de-DE" sz="3400" kern="0" noProof="0" dirty="0" err="1" smtClean="0">
                <a:latin typeface="Calibri" pitchFamily="34" charset="0"/>
                <a:ea typeface="+mj-ea"/>
                <a:cs typeface="Arial" charset="0"/>
              </a:rPr>
              <a:t>t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he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Case </a:t>
            </a:r>
            <a:r>
              <a:rPr kumimoji="0" lang="de-DE" sz="3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of</a:t>
            </a:r>
            <a:r>
              <a:rPr kumimoji="0" lang="de-DE" sz="3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Arial" charset="0"/>
              </a:rPr>
              <a:t> Germany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/>
          </p:nvPr>
        </p:nvSpPr>
        <p:spPr>
          <a:xfrm>
            <a:off x="1280592" y="4653136"/>
            <a:ext cx="7921625" cy="1512168"/>
          </a:xfrm>
        </p:spPr>
        <p:txBody>
          <a:bodyPr/>
          <a:lstStyle/>
          <a:p>
            <a:pPr algn="ctr"/>
            <a:r>
              <a:rPr lang="de-DE" sz="1400" dirty="0" smtClean="0">
                <a:latin typeface="Arial" pitchFamily="34" charset="0"/>
              </a:rPr>
              <a:t>Tamara </a:t>
            </a:r>
            <a:r>
              <a:rPr lang="de-DE" sz="1400" dirty="0" err="1" smtClean="0">
                <a:latin typeface="Arial" pitchFamily="34" charset="0"/>
              </a:rPr>
              <a:t>Arutyunyants</a:t>
            </a:r>
            <a:endParaRPr lang="de-DE" sz="1400" dirty="0" smtClean="0">
              <a:latin typeface="Arial" pitchFamily="34" charset="0"/>
            </a:endParaRPr>
          </a:p>
          <a:p>
            <a:pPr algn="ctr"/>
            <a:r>
              <a:rPr lang="de-DE" sz="1400" dirty="0" smtClean="0">
                <a:latin typeface="Arial" pitchFamily="34" charset="0"/>
              </a:rPr>
              <a:t>International </a:t>
            </a:r>
            <a:r>
              <a:rPr lang="de-DE" sz="1400" dirty="0" err="1" smtClean="0">
                <a:latin typeface="Arial" pitchFamily="34" charset="0"/>
              </a:rPr>
              <a:t>Centre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for</a:t>
            </a:r>
            <a:r>
              <a:rPr lang="de-DE" sz="1400" dirty="0" smtClean="0">
                <a:latin typeface="Arial" pitchFamily="34" charset="0"/>
              </a:rPr>
              <a:t> Higher Education Research (INCHER-Kassel), Germany </a:t>
            </a:r>
          </a:p>
          <a:p>
            <a:pPr marL="0" indent="0" algn="ctr">
              <a:buNone/>
            </a:pPr>
            <a:endParaRPr lang="de-DE" sz="1400" dirty="0" smtClean="0">
              <a:latin typeface="Arial" pitchFamily="34" charset="0"/>
            </a:endParaRPr>
          </a:p>
          <a:p>
            <a:pPr marL="0" indent="0" algn="ctr">
              <a:buNone/>
            </a:pPr>
            <a:r>
              <a:rPr lang="de-DE" sz="1400" dirty="0" smtClean="0">
                <a:latin typeface="Arial" pitchFamily="34" charset="0"/>
              </a:rPr>
              <a:t>International Conference „Link </a:t>
            </a:r>
            <a:r>
              <a:rPr lang="de-DE" sz="1400" dirty="0" err="1" smtClean="0">
                <a:latin typeface="Arial" pitchFamily="34" charset="0"/>
              </a:rPr>
              <a:t>and</a:t>
            </a:r>
            <a:r>
              <a:rPr lang="de-DE" sz="1400" dirty="0" smtClean="0">
                <a:latin typeface="Arial" pitchFamily="34" charset="0"/>
              </a:rPr>
              <a:t> Match in Higher Education.</a:t>
            </a:r>
          </a:p>
          <a:p>
            <a:pPr marL="0" indent="0" algn="ctr">
              <a:buNone/>
            </a:pP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Results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</a:rPr>
              <a:t> Tracer Studies Worldwide (EXLIMA)“</a:t>
            </a:r>
            <a:r>
              <a:rPr lang="en-US" sz="1400" dirty="0" smtClean="0">
                <a:latin typeface="Arial" pitchFamily="34" charset="0"/>
              </a:rPr>
              <a:t/>
            </a:r>
            <a:br>
              <a:rPr lang="en-US" sz="1400" dirty="0" smtClean="0">
                <a:latin typeface="Arial" pitchFamily="34" charset="0"/>
              </a:rPr>
            </a:br>
            <a:r>
              <a:rPr lang="en-US" sz="1400" dirty="0" smtClean="0">
                <a:latin typeface="Arial" pitchFamily="34" charset="0"/>
              </a:rPr>
              <a:t>22 – 23 October 2012, Bali, Indonesia</a:t>
            </a:r>
            <a:endParaRPr lang="de-DE" sz="14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sz="2700" dirty="0" err="1" smtClean="0">
                <a:latin typeface="Arial" pitchFamily="34" charset="0"/>
                <a:cs typeface="Arial" pitchFamily="34" charset="0"/>
              </a:rPr>
              <a:t>Internships</a:t>
            </a:r>
            <a:r>
              <a:rPr lang="de-DE" sz="2700" dirty="0" smtClean="0">
                <a:latin typeface="Arial" pitchFamily="34" charset="0"/>
                <a:cs typeface="Arial" pitchFamily="34" charset="0"/>
              </a:rPr>
              <a:t> after </a:t>
            </a:r>
            <a:r>
              <a:rPr lang="de-DE" sz="2700" dirty="0" err="1" smtClean="0">
                <a:latin typeface="Arial" pitchFamily="34" charset="0"/>
                <a:cs typeface="Arial" pitchFamily="34" charset="0"/>
              </a:rPr>
              <a:t>graduation</a:t>
            </a:r>
            <a:endParaRPr lang="de-DE" sz="2700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848544" y="980728"/>
            <a:ext cx="8662173" cy="4886005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Number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who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did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right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as</a:t>
            </a:r>
            <a:r>
              <a:rPr lang="de-DE" dirty="0" smtClean="0">
                <a:latin typeface="Calibri" pitchFamily="34" charset="0"/>
              </a:rPr>
              <a:t> a </a:t>
            </a:r>
            <a:r>
              <a:rPr lang="de-DE" dirty="0" err="1" smtClean="0">
                <a:latin typeface="Calibri" pitchFamily="34" charset="0"/>
              </a:rPr>
              <a:t>first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Arial" pitchFamily="34" charset="0"/>
            </a:endParaRPr>
          </a:p>
          <a:p>
            <a:endParaRPr lang="de-DE" dirty="0" smtClean="0">
              <a:latin typeface="Arial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776536" y="1916832"/>
          <a:ext cx="8568949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6467"/>
                <a:gridCol w="1321925"/>
                <a:gridCol w="1512168"/>
                <a:gridCol w="1224136"/>
                <a:gridCol w="1440160"/>
                <a:gridCol w="864093"/>
              </a:tblGrid>
              <a:tr h="881037">
                <a:tc>
                  <a:txBody>
                    <a:bodyPr/>
                    <a:lstStyle/>
                    <a:p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Hum.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&amp; </a:t>
                      </a:r>
                      <a:r>
                        <a:rPr lang="de-DE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Soc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. </a:t>
                      </a:r>
                      <a:r>
                        <a:rPr lang="de-DE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Sciences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Economics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Math. &amp;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Natur. </a:t>
                      </a:r>
                      <a:r>
                        <a:rPr lang="de-DE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Sciences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Enginee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ring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57310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internship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14.9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39.9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14.4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20.4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6726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Internship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only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during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study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60.4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70.8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49.4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65.1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6726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Internship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during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and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after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study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21.3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10.8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6.8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5.1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11.9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6726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Internship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Arial" pitchFamily="34" charset="0"/>
                          <a:cs typeface="Arial" pitchFamily="34" charset="0"/>
                        </a:rPr>
                        <a:t>only</a:t>
                      </a:r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 after</a:t>
                      </a:r>
                      <a:r>
                        <a:rPr lang="de-DE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study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3.4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2.4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3.9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.6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2.6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31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5731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Count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3310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2638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2248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2444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latin typeface="Arial" pitchFamily="34" charset="0"/>
                          <a:cs typeface="Arial" pitchFamily="34" charset="0"/>
                        </a:rPr>
                        <a:t>10640</a:t>
                      </a:r>
                      <a:endParaRPr lang="de-DE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 bwMode="auto">
          <a:xfrm>
            <a:off x="848544" y="5877272"/>
            <a:ext cx="7272808" cy="360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dirty="0" smtClean="0">
                <a:latin typeface="Arial" pitchFamily="34" charset="0"/>
                <a:cs typeface="Arial" pitchFamily="34" charset="0"/>
              </a:rPr>
              <a:t>Source: INCHER-Kassel KOAB graduate survey 2010/11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560512" y="3645024"/>
            <a:ext cx="2376264" cy="165618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: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836712"/>
            <a:ext cx="8806189" cy="5328591"/>
          </a:xfrm>
        </p:spPr>
        <p:txBody>
          <a:bodyPr/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b="1" i="1" dirty="0" err="1" smtClean="0">
                <a:latin typeface="Calibri" pitchFamily="34" charset="0"/>
              </a:rPr>
              <a:t>Employment</a:t>
            </a:r>
            <a:r>
              <a:rPr lang="de-DE" b="1" i="1" dirty="0" smtClean="0">
                <a:latin typeface="Calibri" pitchFamily="34" charset="0"/>
              </a:rPr>
              <a:t> </a:t>
            </a:r>
            <a:r>
              <a:rPr lang="de-DE" b="1" i="1" dirty="0" err="1" smtClean="0">
                <a:latin typeface="Calibri" pitchFamily="34" charset="0"/>
              </a:rPr>
              <a:t>situation</a:t>
            </a:r>
            <a:r>
              <a:rPr lang="de-DE" b="1" i="1" dirty="0" smtClean="0">
                <a:latin typeface="Calibri" pitchFamily="34" charset="0"/>
              </a:rPr>
              <a:t> 1,5 </a:t>
            </a:r>
            <a:r>
              <a:rPr lang="de-DE" b="1" i="1" dirty="0" err="1" smtClean="0">
                <a:latin typeface="Calibri" pitchFamily="34" charset="0"/>
              </a:rPr>
              <a:t>years</a:t>
            </a:r>
            <a:r>
              <a:rPr lang="de-DE" b="1" i="1" dirty="0" smtClean="0">
                <a:latin typeface="Calibri" pitchFamily="34" charset="0"/>
              </a:rPr>
              <a:t> after </a:t>
            </a:r>
            <a:r>
              <a:rPr lang="de-DE" b="1" i="1" dirty="0" err="1" smtClean="0">
                <a:latin typeface="Calibri" pitchFamily="34" charset="0"/>
              </a:rPr>
              <a:t>graduation</a:t>
            </a:r>
            <a:r>
              <a:rPr lang="de-DE" b="1" i="1" dirty="0" smtClean="0">
                <a:latin typeface="Calibri" pitchFamily="34" charset="0"/>
              </a:rPr>
              <a:t>:</a:t>
            </a: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de-DE" b="1" i="1" dirty="0" smtClean="0">
              <a:latin typeface="Calibri" pitchFamily="34" charset="0"/>
            </a:endParaRPr>
          </a:p>
          <a:p>
            <a:pPr marL="621348" lvl="1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sz="2400" dirty="0" smtClean="0">
                <a:latin typeface="Calibri" pitchFamily="34" charset="0"/>
              </a:rPr>
              <a:t>Regular </a:t>
            </a:r>
            <a:r>
              <a:rPr lang="de-DE" sz="2400" dirty="0" err="1" smtClean="0">
                <a:latin typeface="Calibri" pitchFamily="34" charset="0"/>
              </a:rPr>
              <a:t>employment</a:t>
            </a:r>
            <a:endParaRPr lang="de-DE" sz="2400" dirty="0" smtClean="0">
              <a:latin typeface="Calibri" pitchFamily="34" charset="0"/>
            </a:endParaRPr>
          </a:p>
          <a:p>
            <a:pPr marL="621348" lvl="1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sz="2400" dirty="0" smtClean="0">
                <a:latin typeface="Calibri" pitchFamily="34" charset="0"/>
              </a:rPr>
              <a:t>Further </a:t>
            </a:r>
            <a:r>
              <a:rPr lang="de-DE" sz="2400" dirty="0" err="1" smtClean="0">
                <a:latin typeface="Calibri" pitchFamily="34" charset="0"/>
              </a:rPr>
              <a:t>study</a:t>
            </a:r>
            <a:endParaRPr lang="de-DE" sz="2400" dirty="0" smtClean="0">
              <a:latin typeface="Calibri" pitchFamily="34" charset="0"/>
            </a:endParaRPr>
          </a:p>
          <a:p>
            <a:pPr marL="621348" lvl="1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sz="2400" dirty="0" smtClean="0">
                <a:latin typeface="Calibri" pitchFamily="34" charset="0"/>
              </a:rPr>
              <a:t>Professional </a:t>
            </a:r>
            <a:r>
              <a:rPr lang="de-DE" sz="2400" dirty="0" err="1" smtClean="0">
                <a:latin typeface="Calibri" pitchFamily="34" charset="0"/>
              </a:rPr>
              <a:t>training</a:t>
            </a:r>
            <a:endParaRPr lang="de-DE" sz="2400" dirty="0" smtClean="0">
              <a:latin typeface="Calibri" pitchFamily="34" charset="0"/>
            </a:endParaRPr>
          </a:p>
          <a:p>
            <a:pPr marL="621348" lvl="1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de-DE" sz="2400" dirty="0" smtClean="0">
                <a:latin typeface="Calibri" pitchFamily="34" charset="0"/>
              </a:rPr>
              <a:t>Work </a:t>
            </a:r>
            <a:r>
              <a:rPr lang="de-DE" sz="2400" dirty="0" err="1" smtClean="0">
                <a:latin typeface="Calibri" pitchFamily="34" charset="0"/>
              </a:rPr>
              <a:t>and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study</a:t>
            </a:r>
            <a:endParaRPr lang="de-DE" sz="2400" dirty="0" smtClean="0">
              <a:latin typeface="Calibri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de-DE" dirty="0" smtClean="0">
              <a:latin typeface="Calibri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de-DE" sz="1500" dirty="0" smtClean="0">
              <a:latin typeface="Calibri" pitchFamily="34" charset="0"/>
            </a:endParaRPr>
          </a:p>
          <a:p>
            <a:pPr marL="627063" indent="-271463" fontAlgn="auto">
              <a:spcAft>
                <a:spcPts val="0"/>
              </a:spcAft>
              <a:buFont typeface="Wingdings 3"/>
              <a:buChar char=""/>
              <a:tabLst>
                <a:tab pos="627063" algn="l"/>
              </a:tabLst>
              <a:defRPr/>
            </a:pPr>
            <a:r>
              <a:rPr lang="de-DE" dirty="0" err="1" smtClean="0">
                <a:latin typeface="Calibri" pitchFamily="34" charset="0"/>
              </a:rPr>
              <a:t>Unemployment</a:t>
            </a:r>
            <a:endParaRPr lang="de-DE" dirty="0" smtClean="0">
              <a:latin typeface="Calibri" pitchFamily="34" charset="0"/>
            </a:endParaRPr>
          </a:p>
          <a:p>
            <a:pPr marL="627063" indent="-271463" fontAlgn="auto">
              <a:spcAft>
                <a:spcPts val="0"/>
              </a:spcAft>
              <a:buFont typeface="Wingdings 3"/>
              <a:buChar char=""/>
              <a:tabLst>
                <a:tab pos="627063" algn="l"/>
              </a:tabLst>
              <a:defRPr/>
            </a:pPr>
            <a:r>
              <a:rPr lang="de-DE" dirty="0" err="1" smtClean="0">
                <a:latin typeface="Calibri" pitchFamily="34" charset="0"/>
              </a:rPr>
              <a:t>Internships</a:t>
            </a:r>
            <a:endParaRPr lang="de-DE" dirty="0" smtClean="0">
              <a:latin typeface="Calibri" pitchFamily="34" charset="0"/>
            </a:endParaRPr>
          </a:p>
          <a:p>
            <a:pPr marL="627063" indent="-271463" fontAlgn="auto">
              <a:spcAft>
                <a:spcPts val="0"/>
              </a:spcAft>
              <a:buFont typeface="Wingdings 3"/>
              <a:buChar char=""/>
              <a:tabLst>
                <a:tab pos="627063" algn="l"/>
              </a:tabLst>
              <a:defRPr/>
            </a:pPr>
            <a:r>
              <a:rPr lang="de-DE" dirty="0" err="1" smtClean="0">
                <a:latin typeface="Calibri" pitchFamily="34" charset="0"/>
              </a:rPr>
              <a:t>Others</a:t>
            </a:r>
            <a:endParaRPr lang="de-DE" dirty="0" smtClean="0">
              <a:latin typeface="Calibri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de-DE" u="sng" dirty="0" smtClean="0">
              <a:latin typeface="Calibri" pitchFamily="34" charset="0"/>
            </a:endParaRPr>
          </a:p>
          <a:p>
            <a:pPr marL="365760" indent="-256032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800" b="1" dirty="0" smtClean="0">
              <a:solidFill>
                <a:schemeClr val="accent2">
                  <a:lumMod val="75000"/>
                </a:schemeClr>
              </a:solidFill>
              <a:latin typeface="Gill Sans MT" pitchFamily="34" charset="0"/>
            </a:endParaRPr>
          </a:p>
          <a:p>
            <a:pPr marL="355600" indent="0" algn="just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Gill Sans MT" pitchFamily="34" charset="0"/>
            </a:endParaRPr>
          </a:p>
          <a:p>
            <a:pPr marL="355600" indent="0" algn="just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Gill Sans MT" pitchFamily="34" charset="0"/>
            </a:endParaRPr>
          </a:p>
          <a:p>
            <a:pPr marL="355600" indent="0" algn="just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Gill Sans MT" pitchFamily="34" charset="0"/>
            </a:endParaRPr>
          </a:p>
          <a:p>
            <a:pPr marL="355600" indent="0" algn="just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Gill Sans MT" pitchFamily="34" charset="0"/>
            </a:endParaRPr>
          </a:p>
          <a:p>
            <a:pPr marL="355600" indent="0" fontAlgn="auto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800" dirty="0" smtClean="0">
              <a:latin typeface="Gill Sans MT" pitchFamily="34" charset="0"/>
            </a:endParaRPr>
          </a:p>
          <a:p>
            <a:pPr marL="365760" indent="-256032" fontAlgn="auto">
              <a:spcAft>
                <a:spcPts val="0"/>
              </a:spcAft>
              <a:buNone/>
              <a:defRPr/>
            </a:pPr>
            <a:endParaRPr lang="de-DE" b="1" dirty="0" smtClean="0">
              <a:latin typeface="Gill Sans M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Geschweifte Klammer rechts 4"/>
          <p:cNvSpPr/>
          <p:nvPr/>
        </p:nvSpPr>
        <p:spPr>
          <a:xfrm>
            <a:off x="4304928" y="1814463"/>
            <a:ext cx="216024" cy="118248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4520952" y="2138437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400" b="1" i="1" dirty="0" err="1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Success</a:t>
            </a:r>
            <a:endParaRPr lang="de-DE" sz="2400" b="1" i="1" dirty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Geschweifte Klammer rechts 6"/>
          <p:cNvSpPr/>
          <p:nvPr/>
        </p:nvSpPr>
        <p:spPr>
          <a:xfrm>
            <a:off x="4304928" y="3686671"/>
            <a:ext cx="216024" cy="118248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448944" y="3789040"/>
            <a:ext cx="208823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2400" b="1" i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Not </a:t>
            </a:r>
            <a:r>
              <a:rPr lang="de-DE" sz="2400" b="1" i="1" dirty="0" err="1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Success</a:t>
            </a:r>
            <a:endParaRPr lang="de-DE" sz="2400" b="1" i="1" dirty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>
                <a:latin typeface="Calibri" pitchFamily="34" charset="0"/>
              </a:rPr>
              <a:t>Employment</a:t>
            </a:r>
            <a:r>
              <a:rPr lang="de-DE" sz="3600" dirty="0" smtClean="0">
                <a:latin typeface="Calibri" pitchFamily="34" charset="0"/>
              </a:rPr>
              <a:t> </a:t>
            </a:r>
            <a:r>
              <a:rPr lang="de-DE" sz="3600" dirty="0" err="1" smtClean="0">
                <a:latin typeface="Calibri" pitchFamily="34" charset="0"/>
              </a:rPr>
              <a:t>situation</a:t>
            </a:r>
            <a:r>
              <a:rPr lang="de-DE" sz="3600" dirty="0" smtClean="0">
                <a:latin typeface="Calibri" pitchFamily="34" charset="0"/>
              </a:rPr>
              <a:t>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848544" y="980729"/>
            <a:ext cx="8662173" cy="4886004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situation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humanities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social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sciences</a:t>
            </a:r>
            <a:r>
              <a:rPr lang="de-DE" dirty="0" smtClean="0">
                <a:latin typeface="Calibri" pitchFamily="34" charset="0"/>
              </a:rPr>
              <a:t> 1,5 </a:t>
            </a:r>
            <a:r>
              <a:rPr lang="de-DE" dirty="0" err="1" smtClean="0">
                <a:latin typeface="Calibri" pitchFamily="34" charset="0"/>
              </a:rPr>
              <a:t>years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endParaRPr lang="de-DE" dirty="0" smtClean="0">
              <a:latin typeface="Calibri" pitchFamily="34" charset="0"/>
            </a:endParaRPr>
          </a:p>
          <a:p>
            <a:pPr marL="627063" indent="-271463">
              <a:buFont typeface="Wingdings" pitchFamily="2" charset="2"/>
              <a:buChar char="§"/>
              <a:tabLst>
                <a:tab pos="627063" algn="l"/>
              </a:tabLst>
            </a:pPr>
            <a:r>
              <a:rPr lang="de-DE" dirty="0" err="1" smtClean="0">
                <a:latin typeface="Calibri" pitchFamily="34" charset="0"/>
              </a:rPr>
              <a:t>less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success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main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groups</a:t>
            </a:r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Diagramm 5"/>
          <p:cNvGraphicFramePr/>
          <p:nvPr/>
        </p:nvGraphicFramePr>
        <p:xfrm>
          <a:off x="1064568" y="2348880"/>
          <a:ext cx="662473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5169024" y="2348880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116632"/>
            <a:ext cx="6408193" cy="861151"/>
          </a:xfrm>
        </p:spPr>
        <p:txBody>
          <a:bodyPr/>
          <a:lstStyle/>
          <a:p>
            <a:r>
              <a:rPr lang="de-DE" sz="3600" dirty="0" err="1" smtClean="0">
                <a:latin typeface="Calibri" pitchFamily="34" charset="0"/>
              </a:rPr>
              <a:t>Employment</a:t>
            </a:r>
            <a:r>
              <a:rPr lang="de-DE" sz="3600" dirty="0" smtClean="0">
                <a:latin typeface="Calibri" pitchFamily="34" charset="0"/>
              </a:rPr>
              <a:t> </a:t>
            </a:r>
            <a:r>
              <a:rPr lang="de-DE" sz="3600" dirty="0" err="1" smtClean="0">
                <a:latin typeface="Calibri" pitchFamily="34" charset="0"/>
              </a:rPr>
              <a:t>situation</a:t>
            </a:r>
            <a:r>
              <a:rPr lang="de-DE" sz="3600" dirty="0" smtClean="0">
                <a:latin typeface="Calibri" pitchFamily="34" charset="0"/>
              </a:rPr>
              <a:t> </a:t>
            </a:r>
            <a:endParaRPr lang="de-DE" sz="3600" dirty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1"/>
          </p:nvPr>
        </p:nvSpPr>
        <p:spPr>
          <a:xfrm>
            <a:off x="704528" y="836713"/>
            <a:ext cx="8806189" cy="5030020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situation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mathematics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natural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sciences</a:t>
            </a:r>
            <a:r>
              <a:rPr lang="de-DE" dirty="0" smtClean="0">
                <a:latin typeface="Calibri" pitchFamily="34" charset="0"/>
              </a:rPr>
              <a:t> 1,5 </a:t>
            </a:r>
            <a:r>
              <a:rPr lang="de-DE" dirty="0" err="1" smtClean="0">
                <a:latin typeface="Calibri" pitchFamily="34" charset="0"/>
              </a:rPr>
              <a:t>years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endParaRPr lang="de-DE" dirty="0" smtClean="0">
              <a:latin typeface="Calibri" pitchFamily="34" charset="0"/>
            </a:endParaRPr>
          </a:p>
          <a:p>
            <a:pPr indent="-3175"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</a:rPr>
              <a:t>   </a:t>
            </a:r>
            <a:r>
              <a:rPr lang="de-DE" dirty="0" err="1" smtClean="0">
                <a:latin typeface="Calibri" pitchFamily="34" charset="0"/>
              </a:rPr>
              <a:t>less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success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main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groups</a:t>
            </a:r>
            <a:endParaRPr lang="de-DE" dirty="0">
              <a:latin typeface="Calibri" pitchFamily="34" charset="0"/>
            </a:endParaRPr>
          </a:p>
        </p:txBody>
      </p:sp>
      <p:graphicFrame>
        <p:nvGraphicFramePr>
          <p:cNvPr id="10" name="Diagramm 9"/>
          <p:cNvGraphicFramePr/>
          <p:nvPr/>
        </p:nvGraphicFramePr>
        <p:xfrm>
          <a:off x="1064568" y="2348880"/>
          <a:ext cx="64807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5025008" y="2060848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Unlimited-term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contracts</a:t>
            </a:r>
            <a:endParaRPr lang="de-DE" sz="2700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908720"/>
            <a:ext cx="9001000" cy="5256584"/>
          </a:xfrm>
        </p:spPr>
        <p:txBody>
          <a:bodyPr/>
          <a:lstStyle/>
          <a:p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indent="-3175"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highest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rates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with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only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r>
              <a:rPr lang="de-DE" dirty="0" smtClean="0">
                <a:latin typeface="Calibri" pitchFamily="34" charset="0"/>
              </a:rPr>
              <a:t> </a:t>
            </a:r>
          </a:p>
          <a:p>
            <a:endParaRPr lang="de-DE" dirty="0" smtClean="0">
              <a:latin typeface="Arial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1280592" y="2348880"/>
          <a:ext cx="741682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5961112" y="3068960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7"/>
            <a:ext cx="6408193" cy="545558"/>
          </a:xfrm>
        </p:spPr>
        <p:txBody>
          <a:bodyPr/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Unlimited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term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contacts</a:t>
            </a:r>
            <a:endParaRPr lang="de-DE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76536" y="836712"/>
            <a:ext cx="8568952" cy="5328592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indent="-3175" algn="just">
              <a:spcAft>
                <a:spcPts val="0"/>
              </a:spcAft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</a:rPr>
              <a:t>   </a:t>
            </a:r>
            <a:r>
              <a:rPr lang="de-DE" dirty="0" err="1" smtClean="0">
                <a:latin typeface="Calibri" pitchFamily="34" charset="0"/>
              </a:rPr>
              <a:t>Less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stable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situation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main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groups</a:t>
            </a:r>
            <a:r>
              <a:rPr lang="de-DE" dirty="0" smtClean="0">
                <a:latin typeface="Calibri" pitchFamily="34" charset="0"/>
              </a:rPr>
              <a:t>:</a:t>
            </a:r>
          </a:p>
          <a:p>
            <a:pPr algn="just">
              <a:spcAft>
                <a:spcPts val="0"/>
              </a:spcAft>
              <a:buNone/>
            </a:pPr>
            <a:endParaRPr lang="de-DE" sz="1000" b="1" dirty="0" smtClean="0">
              <a:latin typeface="Calibri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de-DE" b="1" dirty="0" smtClean="0">
              <a:latin typeface="Calibri" pitchFamily="34" charset="0"/>
            </a:endParaRPr>
          </a:p>
          <a:p>
            <a:pPr>
              <a:spcAft>
                <a:spcPts val="0"/>
              </a:spcAft>
              <a:buNone/>
              <a:defRPr/>
            </a:pPr>
            <a:r>
              <a:rPr lang="de-DE" b="1" dirty="0" smtClean="0">
                <a:latin typeface="Calibri" pitchFamily="34" charset="0"/>
              </a:rPr>
              <a:t>    </a:t>
            </a:r>
            <a:endParaRPr lang="de-DE" dirty="0" smtClean="0">
              <a:solidFill>
                <a:schemeClr val="accent6">
                  <a:lumMod val="25000"/>
                </a:schemeClr>
              </a:solidFill>
              <a:latin typeface="Calibri" pitchFamily="34" charset="0"/>
            </a:endParaRPr>
          </a:p>
          <a:p>
            <a:pPr>
              <a:spcAft>
                <a:spcPts val="0"/>
              </a:spcAft>
              <a:buNone/>
              <a:defRPr/>
            </a:pPr>
            <a:endParaRPr lang="de-DE" sz="2300" b="1" dirty="0" smtClean="0">
              <a:latin typeface="Gill Sans MT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de-DE" sz="2300" b="1" dirty="0" smtClean="0">
              <a:latin typeface="Gill Sans M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10" name="Diagramm 9"/>
          <p:cNvGraphicFramePr/>
          <p:nvPr/>
        </p:nvGraphicFramePr>
        <p:xfrm>
          <a:off x="1136576" y="2204864"/>
          <a:ext cx="734481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5961112" y="2924944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sz="2700" dirty="0" smtClean="0">
                <a:latin typeface="Arial" pitchFamily="34" charset="0"/>
                <a:cs typeface="Arial" pitchFamily="34" charset="0"/>
              </a:rPr>
              <a:t>Income</a:t>
            </a:r>
            <a:endParaRPr lang="de-DE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836712"/>
            <a:ext cx="8496944" cy="5400600"/>
          </a:xfrm>
        </p:spPr>
        <p:txBody>
          <a:bodyPr/>
          <a:lstStyle/>
          <a:p>
            <a:pPr algn="just">
              <a:spcAft>
                <a:spcPts val="0"/>
              </a:spcAft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marL="727075" algn="just">
              <a:spcAft>
                <a:spcPts val="0"/>
              </a:spcAft>
              <a:buFont typeface="Wingdings" pitchFamily="2" charset="2"/>
              <a:buChar char="§"/>
              <a:tabLst>
                <a:tab pos="804863" algn="l"/>
              </a:tabLst>
            </a:pPr>
            <a:r>
              <a:rPr lang="de-DE" dirty="0" err="1" smtClean="0">
                <a:latin typeface="Calibri" pitchFamily="34" charset="0"/>
              </a:rPr>
              <a:t>Lower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income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main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groups</a:t>
            </a:r>
            <a:endParaRPr lang="de-DE" dirty="0" smtClean="0">
              <a:latin typeface="Calibri" pitchFamily="34" charset="0"/>
            </a:endParaRPr>
          </a:p>
          <a:p>
            <a:pPr algn="just">
              <a:spcAft>
                <a:spcPts val="0"/>
              </a:spcAft>
              <a:buNone/>
            </a:pPr>
            <a:endParaRPr lang="de-DE" sz="1000" b="1" dirty="0" smtClean="0">
              <a:latin typeface="Arial" pitchFamily="34" charset="0"/>
            </a:endParaRPr>
          </a:p>
          <a:p>
            <a:pPr marL="806450">
              <a:spcAft>
                <a:spcPts val="0"/>
              </a:spcAft>
              <a:buFont typeface="Wingdings" pitchFamily="2" charset="2"/>
              <a:buChar char="§"/>
            </a:pPr>
            <a:endParaRPr lang="de-DE" sz="1000" dirty="0" smtClean="0">
              <a:latin typeface="Arial" pitchFamily="34" charset="0"/>
            </a:endParaRPr>
          </a:p>
          <a:p>
            <a:pPr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       </a:t>
            </a:r>
            <a:endParaRPr lang="de-DE" dirty="0" smtClean="0">
              <a:latin typeface="Gill Sans M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5889104" y="2636912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7" name="Diagramm 6"/>
          <p:cNvGraphicFramePr/>
          <p:nvPr/>
        </p:nvGraphicFramePr>
        <p:xfrm>
          <a:off x="1136576" y="2060848"/>
          <a:ext cx="727280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de-DE" sz="2700" dirty="0" smtClean="0">
                <a:latin typeface="Arial" pitchFamily="34" charset="0"/>
                <a:cs typeface="Arial" pitchFamily="34" charset="0"/>
              </a:rPr>
              <a:t>Income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908720"/>
            <a:ext cx="8806189" cy="5256583"/>
          </a:xfrm>
        </p:spPr>
        <p:txBody>
          <a:bodyPr/>
          <a:lstStyle/>
          <a:p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marL="804863" indent="-449263">
              <a:buFont typeface="Wingdings" pitchFamily="2" charset="2"/>
              <a:buChar char="§"/>
            </a:pPr>
            <a:r>
              <a:rPr lang="de-DE" dirty="0" err="1" smtClean="0">
                <a:latin typeface="Calibri" pitchFamily="34" charset="0"/>
              </a:rPr>
              <a:t>Lower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income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only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with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during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study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1352600" y="2492896"/>
          <a:ext cx="741682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hteck 5"/>
          <p:cNvSpPr/>
          <p:nvPr/>
        </p:nvSpPr>
        <p:spPr>
          <a:xfrm>
            <a:off x="6033120" y="2420888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6"/>
            <a:ext cx="6696220" cy="861151"/>
          </a:xfrm>
        </p:spPr>
        <p:txBody>
          <a:bodyPr/>
          <a:lstStyle/>
          <a:p>
            <a:r>
              <a:rPr lang="de-DE" sz="3200" dirty="0" err="1" smtClean="0">
                <a:latin typeface="Calibri" pitchFamily="34" charset="0"/>
              </a:rPr>
              <a:t>Results</a:t>
            </a:r>
            <a:r>
              <a:rPr lang="de-DE" sz="3200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level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76536" y="980728"/>
            <a:ext cx="8734181" cy="5184575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lvl="1">
              <a:spcAft>
                <a:spcPts val="0"/>
              </a:spcAft>
              <a:defRPr/>
            </a:pPr>
            <a:r>
              <a:rPr lang="de-DE" sz="2200" dirty="0" err="1" smtClean="0">
                <a:latin typeface="Calibri" pitchFamily="34" charset="0"/>
              </a:rPr>
              <a:t>lower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only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for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graduates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with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internships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only</a:t>
            </a:r>
            <a:r>
              <a:rPr lang="de-DE" sz="2200" dirty="0" smtClean="0">
                <a:latin typeface="Calibri" pitchFamily="34" charset="0"/>
              </a:rPr>
              <a:t> after </a:t>
            </a:r>
            <a:r>
              <a:rPr lang="de-DE" sz="2200" dirty="0" err="1" smtClean="0">
                <a:latin typeface="Calibri" pitchFamily="34" charset="0"/>
              </a:rPr>
              <a:t>graduation</a:t>
            </a:r>
            <a:endParaRPr lang="de-DE" sz="2200" dirty="0" smtClean="0">
              <a:latin typeface="Calibri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7473280" y="2780928"/>
            <a:ext cx="1944216" cy="24482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Adequate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level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employment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higher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academic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degree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de-DE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academic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degree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9" name="Diagramm 8"/>
          <p:cNvGraphicFramePr/>
          <p:nvPr/>
        </p:nvGraphicFramePr>
        <p:xfrm>
          <a:off x="704528" y="2276872"/>
          <a:ext cx="669674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5241032" y="2564904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6"/>
            <a:ext cx="6696220" cy="861151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Results</a:t>
            </a:r>
            <a:r>
              <a:rPr lang="de-DE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level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488504" y="980728"/>
            <a:ext cx="8856984" cy="5184576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</a:t>
            </a:r>
          </a:p>
          <a:p>
            <a:pPr lvl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2200" dirty="0" err="1" smtClean="0">
                <a:latin typeface="Calibri" pitchFamily="34" charset="0"/>
              </a:rPr>
              <a:t>no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significant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differences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among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the</a:t>
            </a:r>
            <a:r>
              <a:rPr lang="de-DE" sz="2200" dirty="0" smtClean="0">
                <a:latin typeface="Calibri" pitchFamily="34" charset="0"/>
              </a:rPr>
              <a:t> </a:t>
            </a:r>
            <a:r>
              <a:rPr lang="de-DE" sz="2200" dirty="0" err="1" smtClean="0">
                <a:latin typeface="Calibri" pitchFamily="34" charset="0"/>
              </a:rPr>
              <a:t>groups</a:t>
            </a:r>
            <a:r>
              <a:rPr lang="de-DE" sz="2200" dirty="0" smtClean="0">
                <a:latin typeface="Calibri" pitchFamily="34" charset="0"/>
              </a:rPr>
              <a:t>: </a:t>
            </a:r>
          </a:p>
          <a:p>
            <a:pPr lvl="1">
              <a:spcAft>
                <a:spcPts val="0"/>
              </a:spcAft>
              <a:buNone/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19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560512" y="2276872"/>
          <a:ext cx="6624736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hteck 9"/>
          <p:cNvSpPr/>
          <p:nvPr/>
        </p:nvSpPr>
        <p:spPr bwMode="auto">
          <a:xfrm>
            <a:off x="7329264" y="2780928"/>
            <a:ext cx="1944216" cy="24482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Adequate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level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employment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higher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academic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degree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de-DE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academic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degree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880992" y="2204864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Background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1"/>
          </p:nvPr>
        </p:nvSpPr>
        <p:spPr>
          <a:xfrm>
            <a:off x="848544" y="908721"/>
            <a:ext cx="8662173" cy="4958012"/>
          </a:xfrm>
        </p:spPr>
        <p:txBody>
          <a:bodyPr/>
          <a:lstStyle/>
          <a:p>
            <a:pPr>
              <a:defRPr/>
            </a:pPr>
            <a:r>
              <a:rPr lang="de-DE" dirty="0" smtClean="0">
                <a:latin typeface="Calibri" pitchFamily="34" charset="0"/>
              </a:rPr>
              <a:t>Germany 2005  - </a:t>
            </a:r>
            <a:r>
              <a:rPr lang="de-DE" dirty="0" err="1" smtClean="0">
                <a:latin typeface="Calibri" pitchFamily="34" charset="0"/>
              </a:rPr>
              <a:t>changes</a:t>
            </a:r>
            <a:r>
              <a:rPr lang="de-DE" dirty="0" smtClean="0">
                <a:latin typeface="Calibri" pitchFamily="34" charset="0"/>
              </a:rPr>
              <a:t> in </a:t>
            </a:r>
            <a:r>
              <a:rPr lang="de-DE" dirty="0" err="1" smtClean="0">
                <a:latin typeface="Calibri" pitchFamily="34" charset="0"/>
              </a:rPr>
              <a:t>the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debate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the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relationships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between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higher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education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work</a:t>
            </a:r>
            <a:r>
              <a:rPr lang="de-DE" dirty="0" smtClean="0">
                <a:latin typeface="Calibri" pitchFamily="34" charset="0"/>
              </a:rPr>
              <a:t>:</a:t>
            </a:r>
          </a:p>
          <a:p>
            <a:pPr>
              <a:buNone/>
              <a:defRPr/>
            </a:pPr>
            <a:endParaRPr lang="de-DE" sz="1500" dirty="0" smtClean="0">
              <a:latin typeface="Calibri" pitchFamily="34" charset="0"/>
            </a:endParaRPr>
          </a:p>
          <a:p>
            <a:pPr>
              <a:buNone/>
              <a:defRPr/>
            </a:pPr>
            <a:r>
              <a:rPr lang="de-DE" dirty="0" smtClean="0">
                <a:latin typeface="Calibri" pitchFamily="34" charset="0"/>
              </a:rPr>
              <a:t>     Fear </a:t>
            </a:r>
            <a:r>
              <a:rPr lang="de-DE" dirty="0" err="1" smtClean="0">
                <a:latin typeface="Calibri" pitchFamily="34" charset="0"/>
              </a:rPr>
              <a:t>that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are</a:t>
            </a:r>
            <a:r>
              <a:rPr lang="de-DE" dirty="0" smtClean="0">
                <a:latin typeface="Calibri" pitchFamily="34" charset="0"/>
              </a:rPr>
              <a:t> not </a:t>
            </a:r>
            <a:r>
              <a:rPr lang="de-DE" dirty="0" err="1" smtClean="0">
                <a:latin typeface="Calibri" pitchFamily="34" charset="0"/>
              </a:rPr>
              <a:t>able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get</a:t>
            </a:r>
            <a:r>
              <a:rPr lang="de-DE" dirty="0" smtClean="0">
                <a:latin typeface="Calibri" pitchFamily="34" charset="0"/>
              </a:rPr>
              <a:t> an </a:t>
            </a:r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job</a:t>
            </a:r>
            <a:r>
              <a:rPr lang="de-DE" dirty="0" smtClean="0">
                <a:latin typeface="Calibri" pitchFamily="34" charset="0"/>
              </a:rPr>
              <a:t>, but </a:t>
            </a:r>
            <a:r>
              <a:rPr lang="de-DE" dirty="0" err="1" smtClean="0">
                <a:latin typeface="Calibri" pitchFamily="34" charset="0"/>
              </a:rPr>
              <a:t>only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precarious</a:t>
            </a:r>
            <a:r>
              <a:rPr lang="de-DE" dirty="0" smtClean="0">
                <a:latin typeface="Calibri" pitchFamily="34" charset="0"/>
              </a:rPr>
              <a:t> form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expressed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mainly</a:t>
            </a:r>
            <a:r>
              <a:rPr lang="de-DE" dirty="0" smtClean="0">
                <a:latin typeface="Calibri" pitchFamily="34" charset="0"/>
              </a:rPr>
              <a:t> in </a:t>
            </a:r>
            <a:r>
              <a:rPr lang="de-DE" b="1" i="1" dirty="0" err="1" smtClean="0">
                <a:latin typeface="Calibri" pitchFamily="34" charset="0"/>
              </a:rPr>
              <a:t>internships</a:t>
            </a:r>
            <a:r>
              <a:rPr lang="de-DE" b="1" i="1" dirty="0" smtClean="0">
                <a:latin typeface="Calibri" pitchFamily="34" charset="0"/>
              </a:rPr>
              <a:t> after </a:t>
            </a:r>
            <a:r>
              <a:rPr lang="de-DE" b="1" i="1" dirty="0" err="1" smtClean="0">
                <a:latin typeface="Calibri" pitchFamily="34" charset="0"/>
              </a:rPr>
              <a:t>graduation</a:t>
            </a:r>
            <a:r>
              <a:rPr lang="de-DE" b="1" i="1" dirty="0" smtClean="0">
                <a:latin typeface="Calibri" pitchFamily="34" charset="0"/>
              </a:rPr>
              <a:t> („Generation Praktikum“)</a:t>
            </a:r>
          </a:p>
          <a:p>
            <a:r>
              <a:rPr lang="de-DE" dirty="0" err="1" smtClean="0">
                <a:latin typeface="Calibri" pitchFamily="34" charset="0"/>
              </a:rPr>
              <a:t>Assumed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characteristics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study</a:t>
            </a:r>
            <a:r>
              <a:rPr lang="de-DE" dirty="0" smtClean="0">
                <a:latin typeface="Calibri" pitchFamily="34" charset="0"/>
              </a:rPr>
              <a:t>:</a:t>
            </a:r>
          </a:p>
          <a:p>
            <a:pPr marL="804863" indent="-449263">
              <a:tabLst>
                <a:tab pos="627063" algn="l"/>
                <a:tab pos="723900" algn="l"/>
              </a:tabLst>
            </a:pPr>
            <a:r>
              <a:rPr lang="de-DE" dirty="0" err="1" smtClean="0">
                <a:latin typeface="Calibri" pitchFamily="34" charset="0"/>
              </a:rPr>
              <a:t>Lengthy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period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instable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endParaRPr lang="de-DE" dirty="0" smtClean="0">
              <a:latin typeface="Calibri" pitchFamily="34" charset="0"/>
            </a:endParaRPr>
          </a:p>
          <a:p>
            <a:pPr marL="804863" indent="-449263">
              <a:tabLst>
                <a:tab pos="627063" algn="l"/>
                <a:tab pos="723900" algn="l"/>
              </a:tabLst>
            </a:pPr>
            <a:r>
              <a:rPr lang="de-DE" dirty="0" err="1" smtClean="0">
                <a:latin typeface="Calibri" pitchFamily="34" charset="0"/>
              </a:rPr>
              <a:t>Use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cheap</a:t>
            </a:r>
            <a:r>
              <a:rPr lang="de-DE" dirty="0" smtClean="0">
                <a:latin typeface="Calibri" pitchFamily="34" charset="0"/>
              </a:rPr>
              <a:t> labour</a:t>
            </a:r>
          </a:p>
          <a:p>
            <a:pPr marL="804863" indent="-449263">
              <a:tabLst>
                <a:tab pos="627063" algn="l"/>
                <a:tab pos="723900" algn="l"/>
              </a:tabLst>
            </a:pPr>
            <a:r>
              <a:rPr lang="de-DE" dirty="0" err="1" smtClean="0">
                <a:latin typeface="Calibri" pitchFamily="34" charset="0"/>
              </a:rPr>
              <a:t>No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career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prospects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 bwMode="auto">
          <a:xfrm>
            <a:off x="5025008" y="1772816"/>
            <a:ext cx="0" cy="36004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22804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6"/>
            <a:ext cx="6696220" cy="861151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Results</a:t>
            </a:r>
            <a:r>
              <a:rPr lang="de-DE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utilization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knowldege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908721"/>
            <a:ext cx="8806189" cy="4958012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</a:t>
            </a:r>
          </a:p>
          <a:p>
            <a:pPr marL="349250" lvl="1" indent="277813">
              <a:spcAft>
                <a:spcPts val="0"/>
              </a:spcAft>
              <a:defRPr/>
            </a:pPr>
            <a:r>
              <a:rPr lang="de-DE" sz="2400" dirty="0" err="1" smtClean="0">
                <a:latin typeface="Calibri" pitchFamily="34" charset="0"/>
              </a:rPr>
              <a:t>lower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for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graduates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with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internships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only</a:t>
            </a:r>
            <a:r>
              <a:rPr lang="de-DE" sz="2400" dirty="0" smtClean="0">
                <a:latin typeface="Calibri" pitchFamily="34" charset="0"/>
              </a:rPr>
              <a:t> after </a:t>
            </a:r>
            <a:r>
              <a:rPr lang="de-DE" sz="2400" dirty="0" err="1" smtClean="0">
                <a:latin typeface="Calibri" pitchFamily="34" charset="0"/>
              </a:rPr>
              <a:t>graduation</a:t>
            </a:r>
            <a:endParaRPr lang="de-DE" sz="2400" dirty="0" smtClean="0">
              <a:latin typeface="Calibri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7545288" y="2708920"/>
            <a:ext cx="2016224" cy="28083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utilization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knowledge</a:t>
            </a:r>
            <a:r>
              <a:rPr lang="de-DE" dirty="0" smtClean="0">
                <a:latin typeface="Calibri" pitchFamily="34" charset="0"/>
              </a:rPr>
              <a:t> – </a:t>
            </a:r>
          </a:p>
          <a:p>
            <a:pPr algn="l"/>
            <a:r>
              <a:rPr lang="de-DE" dirty="0" err="1" smtClean="0">
                <a:latin typeface="Calibri" pitchFamily="34" charset="0"/>
              </a:rPr>
              <a:t>percentage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answering</a:t>
            </a:r>
            <a:r>
              <a:rPr lang="de-DE" dirty="0" smtClean="0">
                <a:latin typeface="Calibri" pitchFamily="34" charset="0"/>
              </a:rPr>
              <a:t> 1 </a:t>
            </a:r>
            <a:r>
              <a:rPr lang="de-DE" dirty="0" err="1" smtClean="0">
                <a:latin typeface="Calibri" pitchFamily="34" charset="0"/>
              </a:rPr>
              <a:t>or</a:t>
            </a:r>
            <a:r>
              <a:rPr lang="de-DE" dirty="0" smtClean="0">
                <a:latin typeface="Calibri" pitchFamily="34" charset="0"/>
              </a:rPr>
              <a:t> 2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a 5-pont </a:t>
            </a:r>
            <a:r>
              <a:rPr lang="de-DE" dirty="0" err="1" smtClean="0">
                <a:latin typeface="Calibri" pitchFamily="34" charset="0"/>
              </a:rPr>
              <a:t>scale</a:t>
            </a:r>
            <a:endParaRPr lang="de-DE" dirty="0" smtClean="0">
              <a:latin typeface="Calibri" pitchFamily="34" charset="0"/>
            </a:endParaRPr>
          </a:p>
          <a:p>
            <a:pPr algn="l"/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err="1" smtClean="0">
                <a:latin typeface="Calibri" pitchFamily="34" charset="0"/>
              </a:rPr>
              <a:t>Scale</a:t>
            </a:r>
            <a:r>
              <a:rPr lang="de-DE" dirty="0" smtClean="0">
                <a:latin typeface="Calibri" pitchFamily="34" charset="0"/>
              </a:rPr>
              <a:t>: 1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5</a:t>
            </a:r>
          </a:p>
          <a:p>
            <a:pPr algn="l"/>
            <a:r>
              <a:rPr lang="de-DE" dirty="0" smtClean="0">
                <a:latin typeface="Calibri" pitchFamily="34" charset="0"/>
              </a:rPr>
              <a:t>1 –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a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high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extent</a:t>
            </a:r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5 – Not </a:t>
            </a:r>
            <a:r>
              <a:rPr lang="de-DE" dirty="0" err="1" smtClean="0">
                <a:latin typeface="Calibri" pitchFamily="34" charset="0"/>
              </a:rPr>
              <a:t>at</a:t>
            </a:r>
            <a:r>
              <a:rPr lang="de-DE" dirty="0" smtClean="0">
                <a:latin typeface="Calibri" pitchFamily="34" charset="0"/>
              </a:rPr>
              <a:t> all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8" name="Diagramm 7"/>
          <p:cNvGraphicFramePr/>
          <p:nvPr/>
        </p:nvGraphicFramePr>
        <p:xfrm>
          <a:off x="632520" y="2348880"/>
          <a:ext cx="669674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4953000" y="3645024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7"/>
            <a:ext cx="6696220" cy="545558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Results</a:t>
            </a:r>
            <a:r>
              <a:rPr lang="de-DE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Adequate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utilization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knowldege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848544" y="908720"/>
            <a:ext cx="8662173" cy="5328591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</a:t>
            </a:r>
          </a:p>
          <a:p>
            <a:pPr lvl="1">
              <a:spcAft>
                <a:spcPts val="0"/>
              </a:spcAft>
              <a:defRPr/>
            </a:pPr>
            <a:r>
              <a:rPr lang="de-DE" sz="2400" dirty="0" smtClean="0">
                <a:latin typeface="Calibri" pitchFamily="34" charset="0"/>
              </a:rPr>
              <a:t>Skills </a:t>
            </a:r>
            <a:r>
              <a:rPr lang="de-DE" sz="2400" dirty="0" err="1" smtClean="0">
                <a:latin typeface="Calibri" pitchFamily="34" charset="0"/>
              </a:rPr>
              <a:t>match</a:t>
            </a:r>
            <a:r>
              <a:rPr lang="de-DE" sz="2400" dirty="0" smtClean="0">
                <a:latin typeface="Calibri" pitchFamily="34" charset="0"/>
              </a:rPr>
              <a:t>, </a:t>
            </a:r>
            <a:r>
              <a:rPr lang="de-DE" sz="2400" dirty="0" err="1" smtClean="0">
                <a:latin typeface="Calibri" pitchFamily="34" charset="0"/>
              </a:rPr>
              <a:t>no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significant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differences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among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the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groups</a:t>
            </a:r>
            <a:endParaRPr lang="de-DE" sz="2400" dirty="0" smtClean="0">
              <a:latin typeface="Calibri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  <a:p>
            <a:pPr lvl="1">
              <a:spcAft>
                <a:spcPts val="0"/>
              </a:spcAft>
              <a:defRPr/>
            </a:pPr>
            <a:endParaRPr lang="de-DE" sz="2400" dirty="0" smtClean="0">
              <a:latin typeface="Gill Sans MT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21</a:t>
            </a:fld>
            <a:endParaRPr lang="de-DE" dirty="0"/>
          </a:p>
        </p:txBody>
      </p:sp>
      <p:graphicFrame>
        <p:nvGraphicFramePr>
          <p:cNvPr id="11" name="Diagramm 10"/>
          <p:cNvGraphicFramePr/>
          <p:nvPr/>
        </p:nvGraphicFramePr>
        <p:xfrm>
          <a:off x="632520" y="2348880"/>
          <a:ext cx="648072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chteck 12"/>
          <p:cNvSpPr/>
          <p:nvPr/>
        </p:nvSpPr>
        <p:spPr bwMode="auto">
          <a:xfrm>
            <a:off x="7185248" y="2564904"/>
            <a:ext cx="2304256" cy="244827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de-DE" dirty="0" smtClean="0"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Adequate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utilization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knowledge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–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percentage</a:t>
            </a:r>
            <a:r>
              <a:rPr kumimoji="0" lang="de-DE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graduates</a:t>
            </a:r>
            <a:r>
              <a:rPr kumimoji="0" lang="de-DE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answering</a:t>
            </a:r>
            <a:r>
              <a:rPr kumimoji="0" lang="de-DE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or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2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a 5-pont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scale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err="1" smtClean="0">
                <a:latin typeface="Calibri" pitchFamily="34" charset="0"/>
              </a:rPr>
              <a:t>Scale</a:t>
            </a:r>
            <a:r>
              <a:rPr lang="de-DE" dirty="0" smtClean="0">
                <a:latin typeface="Calibri" pitchFamily="34" charset="0"/>
              </a:rPr>
              <a:t>: 1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5</a:t>
            </a:r>
          </a:p>
          <a:p>
            <a:pPr algn="l"/>
            <a:r>
              <a:rPr lang="de-DE" dirty="0" smtClean="0">
                <a:latin typeface="Calibri" pitchFamily="34" charset="0"/>
              </a:rPr>
              <a:t>1 –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a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high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extent</a:t>
            </a:r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5 – Not </a:t>
            </a:r>
            <a:r>
              <a:rPr lang="de-DE" dirty="0" err="1" smtClean="0">
                <a:latin typeface="Calibri" pitchFamily="34" charset="0"/>
              </a:rPr>
              <a:t>at</a:t>
            </a:r>
            <a:r>
              <a:rPr lang="de-DE" dirty="0" smtClean="0">
                <a:latin typeface="Calibri" pitchFamily="34" charset="0"/>
              </a:rPr>
              <a:t> all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664968" y="3212976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36576" y="219146"/>
            <a:ext cx="6984776" cy="861151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Results</a:t>
            </a:r>
            <a:r>
              <a:rPr lang="de-DE" dirty="0" smtClean="0">
                <a:latin typeface="Calibri" pitchFamily="34" charset="0"/>
              </a:rPr>
              <a:t>: Link </a:t>
            </a:r>
            <a:r>
              <a:rPr lang="de-DE" dirty="0" err="1" smtClean="0">
                <a:latin typeface="Calibri" pitchFamily="34" charset="0"/>
              </a:rPr>
              <a:t>between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field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study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work</a:t>
            </a:r>
            <a:r>
              <a:rPr lang="de-DE" dirty="0" smtClean="0">
                <a:latin typeface="Calibri" pitchFamily="34" charset="0"/>
              </a:rPr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76536" y="908720"/>
            <a:ext cx="8734181" cy="5184575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</a:t>
            </a:r>
          </a:p>
          <a:p>
            <a:pPr marL="630238" indent="-274638">
              <a:spcAft>
                <a:spcPts val="0"/>
              </a:spcAft>
              <a:buFont typeface="Symbol" pitchFamily="18" charset="2"/>
              <a:buChar char="-"/>
              <a:tabLst>
                <a:tab pos="627063" algn="l"/>
              </a:tabLst>
              <a:defRPr/>
            </a:pPr>
            <a:r>
              <a:rPr lang="de-DE" b="1" dirty="0" smtClean="0">
                <a:latin typeface="Calibri" pitchFamily="34" charset="0"/>
              </a:rPr>
              <a:t>   </a:t>
            </a:r>
            <a:r>
              <a:rPr lang="de-DE" dirty="0" err="1" smtClean="0">
                <a:latin typeface="Calibri" pitchFamily="34" charset="0"/>
              </a:rPr>
              <a:t>close</a:t>
            </a:r>
            <a:r>
              <a:rPr lang="de-DE" dirty="0" smtClean="0">
                <a:latin typeface="Calibri" pitchFamily="34" charset="0"/>
              </a:rPr>
              <a:t> link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22</a:t>
            </a:fld>
            <a:endParaRPr lang="de-DE" dirty="0"/>
          </a:p>
        </p:txBody>
      </p:sp>
      <p:graphicFrame>
        <p:nvGraphicFramePr>
          <p:cNvPr id="5" name="Diagramm 4"/>
          <p:cNvGraphicFramePr/>
          <p:nvPr/>
        </p:nvGraphicFramePr>
        <p:xfrm>
          <a:off x="632520" y="2204864"/>
          <a:ext cx="6264696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 bwMode="auto">
          <a:xfrm>
            <a:off x="7545288" y="2204864"/>
            <a:ext cx="1944216" cy="309634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Close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field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study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latin typeface="Calibri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My field of study is the only possible/ best field for my area of work</a:t>
            </a:r>
          </a:p>
          <a:p>
            <a:pPr algn="l"/>
            <a:endParaRPr lang="de-DE" dirty="0" smtClean="0">
              <a:latin typeface="Calibri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Some other fields could prepare for the work as well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664968" y="2276872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08584" y="219146"/>
            <a:ext cx="6912768" cy="861151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Results</a:t>
            </a:r>
            <a:r>
              <a:rPr lang="de-DE" dirty="0" smtClean="0">
                <a:latin typeface="Calibri" pitchFamily="34" charset="0"/>
              </a:rPr>
              <a:t>: Link </a:t>
            </a:r>
            <a:r>
              <a:rPr lang="de-DE" dirty="0" err="1" smtClean="0">
                <a:latin typeface="Calibri" pitchFamily="34" charset="0"/>
              </a:rPr>
              <a:t>between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field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study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work</a:t>
            </a:r>
            <a:r>
              <a:rPr lang="de-DE" dirty="0" smtClean="0">
                <a:latin typeface="Calibri" pitchFamily="34" charset="0"/>
              </a:rPr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980728"/>
            <a:ext cx="8806189" cy="5184575"/>
          </a:xfrm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: </a:t>
            </a:r>
          </a:p>
          <a:p>
            <a:pPr marL="534988" indent="-179388">
              <a:buFont typeface="Symbol" pitchFamily="18" charset="2"/>
              <a:buChar char="-"/>
              <a:tabLst>
                <a:tab pos="723900" algn="l"/>
              </a:tabLst>
            </a:pPr>
            <a:r>
              <a:rPr lang="de-DE" dirty="0" smtClean="0"/>
              <a:t> </a:t>
            </a:r>
            <a:r>
              <a:rPr lang="de-DE" dirty="0" err="1" smtClean="0">
                <a:latin typeface="Calibri" pitchFamily="34" charset="0"/>
              </a:rPr>
              <a:t>close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field</a:t>
            </a:r>
            <a:r>
              <a:rPr lang="de-DE" dirty="0" smtClean="0">
                <a:latin typeface="Calibri" pitchFamily="34" charset="0"/>
              </a:rPr>
              <a:t> – </a:t>
            </a:r>
            <a:r>
              <a:rPr lang="de-DE" dirty="0" err="1" smtClean="0">
                <a:latin typeface="Calibri" pitchFamily="34" charset="0"/>
              </a:rPr>
              <a:t>no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significant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differences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among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the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groups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" name="Rechteck 5"/>
          <p:cNvSpPr/>
          <p:nvPr/>
        </p:nvSpPr>
        <p:spPr bwMode="auto">
          <a:xfrm>
            <a:off x="7545288" y="2780928"/>
            <a:ext cx="1944216" cy="309634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Close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to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field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of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kumimoji="0" lang="de-DE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study</a:t>
            </a: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: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latin typeface="Calibri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kumimoji="0" lang="de-D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My field of study is the only possible/ best field for my area of work</a:t>
            </a:r>
          </a:p>
          <a:p>
            <a:pPr algn="l"/>
            <a:endParaRPr lang="de-DE" dirty="0" smtClean="0">
              <a:latin typeface="Calibri" pitchFamily="34" charset="0"/>
            </a:endParaRPr>
          </a:p>
          <a:p>
            <a:pPr algn="l">
              <a:buFont typeface="Wingdings" pitchFamily="2" charset="2"/>
              <a:buChar char="§"/>
            </a:pPr>
            <a:r>
              <a:rPr lang="de-DE" dirty="0" smtClean="0">
                <a:latin typeface="Calibri" pitchFamily="34" charset="0"/>
              </a:rPr>
              <a:t> </a:t>
            </a:r>
            <a:r>
              <a:rPr lang="en-GB" dirty="0" smtClean="0">
                <a:latin typeface="Calibri" pitchFamily="34" charset="0"/>
              </a:rPr>
              <a:t>Some other fields could prepare for the work as well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graphicFrame>
        <p:nvGraphicFramePr>
          <p:cNvPr id="7" name="Diagramm 6"/>
          <p:cNvGraphicFramePr/>
          <p:nvPr/>
        </p:nvGraphicFramePr>
        <p:xfrm>
          <a:off x="776536" y="2564904"/>
          <a:ext cx="640871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hteck 7"/>
          <p:cNvSpPr/>
          <p:nvPr/>
        </p:nvSpPr>
        <p:spPr>
          <a:xfrm>
            <a:off x="4880992" y="2348880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>
                <a:latin typeface="Calibri" pitchFamily="34" charset="0"/>
              </a:rPr>
              <a:t>Results</a:t>
            </a:r>
            <a:r>
              <a:rPr lang="de-DE" sz="3600" dirty="0" smtClean="0">
                <a:latin typeface="Calibri" pitchFamily="34" charset="0"/>
              </a:rPr>
              <a:t>: Job </a:t>
            </a:r>
            <a:r>
              <a:rPr lang="de-DE" sz="3600" dirty="0" err="1" smtClean="0">
                <a:latin typeface="Calibri" pitchFamily="34" charset="0"/>
              </a:rPr>
              <a:t>satisfaction</a:t>
            </a:r>
            <a:endParaRPr lang="de-DE" sz="3600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632520" y="908720"/>
            <a:ext cx="8878197" cy="525658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humanities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social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</a:t>
            </a:r>
          </a:p>
          <a:p>
            <a:pPr indent="92075">
              <a:spcAft>
                <a:spcPts val="600"/>
              </a:spcAft>
              <a:buFont typeface="Wingdings" pitchFamily="2" charset="2"/>
              <a:buChar char="§"/>
              <a:tabLst>
                <a:tab pos="358775" algn="l"/>
                <a:tab pos="531813" algn="l"/>
              </a:tabLst>
            </a:pPr>
            <a:r>
              <a:rPr lang="de-DE" b="1" dirty="0" smtClean="0">
                <a:latin typeface="Calibri" pitchFamily="34" charset="0"/>
              </a:rPr>
              <a:t>   </a:t>
            </a:r>
            <a:r>
              <a:rPr lang="de-DE" dirty="0" err="1" smtClean="0">
                <a:latin typeface="Calibri" pitchFamily="34" charset="0"/>
              </a:rPr>
              <a:t>lower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satisfaction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with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only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endParaRPr lang="de-DE" dirty="0" smtClean="0">
              <a:latin typeface="Gill Sans MT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24</a:t>
            </a:fld>
            <a:endParaRPr lang="de-DE" dirty="0"/>
          </a:p>
        </p:txBody>
      </p:sp>
      <p:graphicFrame>
        <p:nvGraphicFramePr>
          <p:cNvPr id="5" name="Diagramm 4"/>
          <p:cNvGraphicFramePr/>
          <p:nvPr/>
        </p:nvGraphicFramePr>
        <p:xfrm>
          <a:off x="560512" y="2420888"/>
          <a:ext cx="648072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hteck 6"/>
          <p:cNvSpPr/>
          <p:nvPr/>
        </p:nvSpPr>
        <p:spPr>
          <a:xfrm>
            <a:off x="7329264" y="2564904"/>
            <a:ext cx="22322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High </a:t>
            </a:r>
            <a:r>
              <a:rPr lang="de-DE" dirty="0" err="1" smtClean="0">
                <a:latin typeface="Calibri" pitchFamily="34" charset="0"/>
              </a:rPr>
              <a:t>job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satisfaction</a:t>
            </a:r>
            <a:r>
              <a:rPr lang="de-DE" dirty="0" smtClean="0">
                <a:latin typeface="Calibri" pitchFamily="34" charset="0"/>
              </a:rPr>
              <a:t>– </a:t>
            </a:r>
          </a:p>
          <a:p>
            <a:pPr algn="l"/>
            <a:r>
              <a:rPr lang="de-DE" dirty="0" err="1" smtClean="0">
                <a:latin typeface="Calibri" pitchFamily="34" charset="0"/>
              </a:rPr>
              <a:t>percentage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answering</a:t>
            </a:r>
            <a:r>
              <a:rPr lang="de-DE" dirty="0" smtClean="0">
                <a:latin typeface="Calibri" pitchFamily="34" charset="0"/>
              </a:rPr>
              <a:t> 1 </a:t>
            </a:r>
            <a:r>
              <a:rPr lang="de-DE" dirty="0" err="1" smtClean="0">
                <a:latin typeface="Calibri" pitchFamily="34" charset="0"/>
              </a:rPr>
              <a:t>or</a:t>
            </a:r>
            <a:r>
              <a:rPr lang="de-DE" dirty="0" smtClean="0">
                <a:latin typeface="Calibri" pitchFamily="34" charset="0"/>
              </a:rPr>
              <a:t> 2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a 5-pont </a:t>
            </a:r>
            <a:r>
              <a:rPr lang="de-DE" dirty="0" err="1" smtClean="0">
                <a:latin typeface="Calibri" pitchFamily="34" charset="0"/>
              </a:rPr>
              <a:t>scale</a:t>
            </a:r>
            <a:endParaRPr lang="de-DE" dirty="0" smtClean="0">
              <a:latin typeface="Calibri" pitchFamily="34" charset="0"/>
            </a:endParaRPr>
          </a:p>
          <a:p>
            <a:pPr algn="l"/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err="1" smtClean="0">
                <a:latin typeface="Calibri" pitchFamily="34" charset="0"/>
              </a:rPr>
              <a:t>Scale</a:t>
            </a:r>
            <a:r>
              <a:rPr lang="de-DE" dirty="0" smtClean="0">
                <a:latin typeface="Calibri" pitchFamily="34" charset="0"/>
              </a:rPr>
              <a:t>: 1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5</a:t>
            </a:r>
          </a:p>
          <a:p>
            <a:pPr algn="l"/>
            <a:r>
              <a:rPr lang="de-DE" dirty="0" smtClean="0">
                <a:latin typeface="Calibri" pitchFamily="34" charset="0"/>
              </a:rPr>
              <a:t>1 –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satisfied</a:t>
            </a:r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5 –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dissatisfied</a:t>
            </a:r>
            <a:endParaRPr lang="de-DE" dirty="0" smtClean="0">
              <a:latin typeface="Calibri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4808984" y="2780928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1116" y="219147"/>
            <a:ext cx="6408193" cy="689574"/>
          </a:xfrm>
        </p:spPr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: Job </a:t>
            </a:r>
            <a:r>
              <a:rPr lang="de-DE" dirty="0" err="1" smtClean="0"/>
              <a:t>satisfaction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416496" y="764704"/>
            <a:ext cx="8784976" cy="5472608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>
              <a:spcAft>
                <a:spcPts val="0"/>
              </a:spcAft>
              <a:defRPr/>
            </a:pPr>
            <a:r>
              <a:rPr lang="de-DE" b="1" dirty="0" err="1" smtClean="0">
                <a:latin typeface="Calibri" pitchFamily="34" charset="0"/>
              </a:rPr>
              <a:t>Regularly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employed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graduates</a:t>
            </a:r>
            <a:r>
              <a:rPr lang="de-DE" b="1" dirty="0" smtClean="0">
                <a:latin typeface="Calibri" pitchFamily="34" charset="0"/>
              </a:rPr>
              <a:t> in </a:t>
            </a:r>
            <a:r>
              <a:rPr lang="de-DE" b="1" dirty="0" err="1" smtClean="0">
                <a:latin typeface="Calibri" pitchFamily="34" charset="0"/>
              </a:rPr>
              <a:t>mathematics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and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natural</a:t>
            </a:r>
            <a:r>
              <a:rPr lang="de-DE" b="1" dirty="0" smtClean="0">
                <a:latin typeface="Calibri" pitchFamily="34" charset="0"/>
              </a:rPr>
              <a:t> </a:t>
            </a:r>
            <a:r>
              <a:rPr lang="de-DE" b="1" dirty="0" err="1" smtClean="0">
                <a:latin typeface="Calibri" pitchFamily="34" charset="0"/>
              </a:rPr>
              <a:t>sciences</a:t>
            </a:r>
            <a:r>
              <a:rPr lang="de-DE" b="1" dirty="0" smtClean="0">
                <a:latin typeface="Calibri" pitchFamily="34" charset="0"/>
              </a:rPr>
              <a:t>: </a:t>
            </a:r>
          </a:p>
          <a:p>
            <a:pPr indent="-3175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de-DE" sz="2400" b="1" dirty="0" smtClean="0">
                <a:latin typeface="Calibri" pitchFamily="34" charset="0"/>
              </a:rPr>
              <a:t>   </a:t>
            </a:r>
            <a:r>
              <a:rPr lang="de-DE" sz="2400" dirty="0" err="1" smtClean="0">
                <a:latin typeface="Calibri" pitchFamily="34" charset="0"/>
              </a:rPr>
              <a:t>high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job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satisfaction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for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the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majority</a:t>
            </a:r>
            <a:r>
              <a:rPr lang="de-DE" sz="2400" dirty="0" smtClean="0">
                <a:latin typeface="Calibri" pitchFamily="34" charset="0"/>
              </a:rPr>
              <a:t> – </a:t>
            </a:r>
            <a:r>
              <a:rPr lang="de-DE" sz="2400" dirty="0" err="1" smtClean="0">
                <a:latin typeface="Calibri" pitchFamily="34" charset="0"/>
              </a:rPr>
              <a:t>no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significant</a:t>
            </a:r>
            <a:r>
              <a:rPr lang="de-DE" sz="2400" dirty="0" smtClean="0">
                <a:latin typeface="Calibri" pitchFamily="34" charset="0"/>
              </a:rPr>
              <a:t> </a:t>
            </a:r>
            <a:r>
              <a:rPr lang="de-DE" sz="2400" dirty="0" err="1" smtClean="0">
                <a:latin typeface="Calibri" pitchFamily="34" charset="0"/>
              </a:rPr>
              <a:t>differences</a:t>
            </a:r>
            <a:endParaRPr lang="de-DE" sz="2400" dirty="0" smtClean="0">
              <a:latin typeface="Calibri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2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sz="1000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pPr algn="ctr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i="1" dirty="0" smtClean="0">
              <a:solidFill>
                <a:srgbClr val="602000"/>
              </a:solidFill>
              <a:latin typeface="Gill Sans MT" pitchFamily="34" charset="0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25</a:t>
            </a:fld>
            <a:endParaRPr lang="de-DE" dirty="0"/>
          </a:p>
        </p:txBody>
      </p:sp>
      <p:graphicFrame>
        <p:nvGraphicFramePr>
          <p:cNvPr id="6" name="Diagramm 5"/>
          <p:cNvGraphicFramePr/>
          <p:nvPr/>
        </p:nvGraphicFramePr>
        <p:xfrm>
          <a:off x="560512" y="2204864"/>
          <a:ext cx="6336704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hteck 8"/>
          <p:cNvSpPr/>
          <p:nvPr/>
        </p:nvSpPr>
        <p:spPr>
          <a:xfrm>
            <a:off x="7257256" y="2276872"/>
            <a:ext cx="20162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High </a:t>
            </a:r>
            <a:r>
              <a:rPr lang="de-DE" dirty="0" err="1" smtClean="0">
                <a:latin typeface="Calibri" pitchFamily="34" charset="0"/>
              </a:rPr>
              <a:t>job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satisfaction</a:t>
            </a:r>
            <a:r>
              <a:rPr lang="de-DE" dirty="0" smtClean="0">
                <a:latin typeface="Calibri" pitchFamily="34" charset="0"/>
              </a:rPr>
              <a:t>– </a:t>
            </a:r>
          </a:p>
          <a:p>
            <a:pPr algn="l"/>
            <a:r>
              <a:rPr lang="de-DE" dirty="0" err="1" smtClean="0">
                <a:latin typeface="Calibri" pitchFamily="34" charset="0"/>
              </a:rPr>
              <a:t>percentage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answering</a:t>
            </a:r>
            <a:r>
              <a:rPr lang="de-DE" dirty="0" smtClean="0">
                <a:latin typeface="Calibri" pitchFamily="34" charset="0"/>
              </a:rPr>
              <a:t> 1 </a:t>
            </a:r>
            <a:r>
              <a:rPr lang="de-DE" dirty="0" err="1" smtClean="0">
                <a:latin typeface="Calibri" pitchFamily="34" charset="0"/>
              </a:rPr>
              <a:t>or</a:t>
            </a:r>
            <a:r>
              <a:rPr lang="de-DE" dirty="0" smtClean="0">
                <a:latin typeface="Calibri" pitchFamily="34" charset="0"/>
              </a:rPr>
              <a:t> 2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a 5-pont </a:t>
            </a:r>
            <a:r>
              <a:rPr lang="de-DE" dirty="0" err="1" smtClean="0">
                <a:latin typeface="Calibri" pitchFamily="34" charset="0"/>
              </a:rPr>
              <a:t>scale</a:t>
            </a:r>
            <a:endParaRPr lang="de-DE" dirty="0" smtClean="0">
              <a:latin typeface="Calibri" pitchFamily="34" charset="0"/>
            </a:endParaRPr>
          </a:p>
          <a:p>
            <a:pPr algn="l"/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err="1" smtClean="0">
                <a:latin typeface="Calibri" pitchFamily="34" charset="0"/>
              </a:rPr>
              <a:t>Scale</a:t>
            </a:r>
            <a:r>
              <a:rPr lang="de-DE" dirty="0" smtClean="0">
                <a:latin typeface="Calibri" pitchFamily="34" charset="0"/>
              </a:rPr>
              <a:t>: 1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5</a:t>
            </a:r>
          </a:p>
          <a:p>
            <a:pPr algn="l"/>
            <a:r>
              <a:rPr lang="de-DE" dirty="0" smtClean="0">
                <a:latin typeface="Calibri" pitchFamily="34" charset="0"/>
              </a:rPr>
              <a:t>1 –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satisfied</a:t>
            </a:r>
            <a:endParaRPr lang="de-DE" dirty="0" smtClean="0">
              <a:latin typeface="Calibri" pitchFamily="34" charset="0"/>
            </a:endParaRPr>
          </a:p>
          <a:p>
            <a:pPr algn="l"/>
            <a:r>
              <a:rPr lang="de-DE" dirty="0" smtClean="0">
                <a:latin typeface="Calibri" pitchFamily="34" charset="0"/>
              </a:rPr>
              <a:t>5 – </a:t>
            </a:r>
            <a:r>
              <a:rPr lang="de-DE" dirty="0" err="1" smtClean="0">
                <a:latin typeface="Calibri" pitchFamily="34" charset="0"/>
              </a:rPr>
              <a:t>Very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dissatisfied</a:t>
            </a:r>
            <a:endParaRPr lang="de-DE" dirty="0" smtClean="0">
              <a:latin typeface="Calibri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592960" y="2276872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400" dirty="0" smtClean="0">
                <a:latin typeface="Calibri" pitchFamily="34" charset="0"/>
              </a:rPr>
              <a:t>Conclusion: </a:t>
            </a:r>
            <a:r>
              <a:rPr lang="de-DE" sz="3400" dirty="0" err="1" smtClean="0">
                <a:latin typeface="Calibri" pitchFamily="34" charset="0"/>
              </a:rPr>
              <a:t>Employment</a:t>
            </a:r>
            <a:r>
              <a:rPr lang="de-DE" sz="3400" dirty="0" smtClean="0">
                <a:latin typeface="Calibri" pitchFamily="34" charset="0"/>
              </a:rPr>
              <a:t> </a:t>
            </a:r>
            <a:r>
              <a:rPr lang="de-DE" sz="3400" dirty="0" err="1" smtClean="0">
                <a:latin typeface="Calibri" pitchFamily="34" charset="0"/>
              </a:rPr>
              <a:t>situation</a:t>
            </a:r>
            <a:endParaRPr lang="de-DE" sz="3400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632520" y="1340768"/>
            <a:ext cx="8878197" cy="4824535"/>
          </a:xfrm>
        </p:spPr>
        <p:txBody>
          <a:bodyPr/>
          <a:lstStyle/>
          <a:p>
            <a:pPr indent="268288">
              <a:buFont typeface="Wingdings" pitchFamily="2" charset="2"/>
              <a:buChar char="§"/>
              <a:tabLst>
                <a:tab pos="627063" algn="l"/>
              </a:tabLst>
            </a:pPr>
            <a:r>
              <a:rPr lang="de-DE" sz="2600" dirty="0" err="1" smtClean="0">
                <a:latin typeface="Calibri" pitchFamily="34" charset="0"/>
              </a:rPr>
              <a:t>Internships</a:t>
            </a:r>
            <a:r>
              <a:rPr lang="de-DE" sz="2600" dirty="0" smtClean="0">
                <a:latin typeface="Calibri" pitchFamily="34" charset="0"/>
              </a:rPr>
              <a:t>  </a:t>
            </a:r>
            <a:r>
              <a:rPr lang="de-DE" sz="2600" dirty="0" err="1" smtClean="0">
                <a:latin typeface="Calibri" pitchFamily="34" charset="0"/>
              </a:rPr>
              <a:t>have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competence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enhancement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effect</a:t>
            </a:r>
            <a:r>
              <a:rPr lang="de-DE" sz="2600" dirty="0" smtClean="0">
                <a:latin typeface="Calibri" pitchFamily="34" charset="0"/>
              </a:rPr>
              <a:t>, </a:t>
            </a:r>
            <a:r>
              <a:rPr lang="de-DE" sz="2600" dirty="0" smtClean="0">
                <a:latin typeface="Calibri" pitchFamily="34" charset="0"/>
              </a:rPr>
              <a:t>but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going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for</a:t>
            </a:r>
            <a:r>
              <a:rPr lang="de-DE" sz="2600" dirty="0" smtClean="0">
                <a:latin typeface="Calibri" pitchFamily="34" charset="0"/>
              </a:rPr>
              <a:t> an </a:t>
            </a:r>
            <a:r>
              <a:rPr lang="de-DE" sz="2600" dirty="0" err="1" smtClean="0">
                <a:latin typeface="Calibri" pitchFamily="34" charset="0"/>
              </a:rPr>
              <a:t>internship</a:t>
            </a:r>
            <a:r>
              <a:rPr lang="de-DE" sz="2600" dirty="0" smtClean="0">
                <a:latin typeface="Calibri" pitchFamily="34" charset="0"/>
              </a:rPr>
              <a:t> after </a:t>
            </a:r>
            <a:r>
              <a:rPr lang="de-DE" sz="2600" dirty="0" err="1" smtClean="0">
                <a:latin typeface="Calibri" pitchFamily="34" charset="0"/>
              </a:rPr>
              <a:t>graduation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are</a:t>
            </a:r>
            <a:r>
              <a:rPr lang="de-DE" sz="2600" dirty="0" smtClean="0">
                <a:latin typeface="Calibri" pitchFamily="34" charset="0"/>
              </a:rPr>
              <a:t> not </a:t>
            </a:r>
            <a:r>
              <a:rPr lang="de-DE" sz="2600" dirty="0" err="1" smtClean="0">
                <a:latin typeface="Calibri" pitchFamily="34" charset="0"/>
              </a:rPr>
              <a:t>able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to</a:t>
            </a:r>
            <a:r>
              <a:rPr lang="de-DE" sz="2600" dirty="0" smtClean="0">
                <a:latin typeface="Calibri" pitchFamily="34" charset="0"/>
              </a:rPr>
              <a:t> catch </a:t>
            </a:r>
            <a:r>
              <a:rPr lang="de-DE" sz="2600" dirty="0" err="1" smtClean="0">
                <a:latin typeface="Calibri" pitchFamily="34" charset="0"/>
              </a:rPr>
              <a:t>up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fully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with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the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late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competence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enhancement</a:t>
            </a:r>
            <a:endParaRPr lang="de-DE" sz="2600" dirty="0" smtClean="0">
              <a:latin typeface="Calibri" pitchFamily="34" charset="0"/>
            </a:endParaRPr>
          </a:p>
          <a:p>
            <a:pPr indent="268288">
              <a:buFont typeface="Wingdings" pitchFamily="2" charset="2"/>
              <a:buChar char="§"/>
              <a:tabLst>
                <a:tab pos="627063" algn="l"/>
              </a:tabLst>
            </a:pPr>
            <a:r>
              <a:rPr lang="de-DE" sz="2600" dirty="0" smtClean="0">
                <a:latin typeface="Calibri" pitchFamily="34" charset="0"/>
              </a:rPr>
              <a:t> Rates </a:t>
            </a:r>
            <a:r>
              <a:rPr lang="de-DE" sz="2600" dirty="0" err="1" smtClean="0">
                <a:latin typeface="Calibri" pitchFamily="34" charset="0"/>
              </a:rPr>
              <a:t>of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regular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employment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for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with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internships</a:t>
            </a:r>
            <a:r>
              <a:rPr lang="de-DE" sz="2600" dirty="0" smtClean="0">
                <a:latin typeface="Calibri" pitchFamily="34" charset="0"/>
              </a:rPr>
              <a:t> after </a:t>
            </a:r>
            <a:r>
              <a:rPr lang="de-DE" sz="2600" dirty="0" err="1" smtClean="0">
                <a:latin typeface="Calibri" pitchFamily="34" charset="0"/>
              </a:rPr>
              <a:t>graduation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are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lower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than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for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without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postgraduate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internships</a:t>
            </a:r>
            <a:endParaRPr lang="de-DE" sz="2600" dirty="0" smtClean="0">
              <a:latin typeface="Calibri" pitchFamily="34" charset="0"/>
            </a:endParaRPr>
          </a:p>
          <a:p>
            <a:pPr indent="268288">
              <a:buFont typeface="Wingdings" pitchFamily="2" charset="2"/>
              <a:buChar char="§"/>
              <a:tabLst>
                <a:tab pos="627063" algn="l"/>
              </a:tabLst>
            </a:pPr>
            <a:r>
              <a:rPr lang="de-DE" sz="2600" dirty="0" err="1" smtClean="0">
                <a:latin typeface="Calibri" pitchFamily="34" charset="0"/>
              </a:rPr>
              <a:t>Postgraduate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internships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and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unemployment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rates</a:t>
            </a:r>
            <a:r>
              <a:rPr lang="de-DE" sz="2600" dirty="0" smtClean="0">
                <a:latin typeface="Calibri" pitchFamily="34" charset="0"/>
              </a:rPr>
              <a:t> 1,5 </a:t>
            </a:r>
            <a:r>
              <a:rPr lang="de-DE" sz="2600" dirty="0" err="1" smtClean="0">
                <a:latin typeface="Calibri" pitchFamily="34" charset="0"/>
              </a:rPr>
              <a:t>years</a:t>
            </a:r>
            <a:r>
              <a:rPr lang="de-DE" sz="2600" dirty="0" smtClean="0">
                <a:latin typeface="Calibri" pitchFamily="34" charset="0"/>
              </a:rPr>
              <a:t> after </a:t>
            </a:r>
            <a:r>
              <a:rPr lang="de-DE" sz="2600" dirty="0" err="1" smtClean="0">
                <a:latin typeface="Calibri" pitchFamily="34" charset="0"/>
              </a:rPr>
              <a:t>graduation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are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quite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low</a:t>
            </a:r>
            <a:r>
              <a:rPr lang="de-DE" sz="2600" dirty="0" smtClean="0">
                <a:latin typeface="Calibri" pitchFamily="34" charset="0"/>
              </a:rPr>
              <a:t>    </a:t>
            </a:r>
          </a:p>
          <a:p>
            <a:pPr marL="727075">
              <a:buFont typeface="Wingdings" pitchFamily="2" charset="2"/>
              <a:buChar char="§"/>
              <a:tabLst>
                <a:tab pos="723900" algn="l"/>
              </a:tabLst>
            </a:pPr>
            <a:endParaRPr lang="de-DE" sz="2600" dirty="0" smtClean="0">
              <a:latin typeface="Calibri" pitchFamily="34" charset="0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400" dirty="0" smtClean="0">
                <a:latin typeface="Calibri" pitchFamily="34" charset="0"/>
              </a:rPr>
              <a:t>Conclusion: </a:t>
            </a:r>
            <a:r>
              <a:rPr lang="de-DE" sz="3400" dirty="0" err="1" smtClean="0">
                <a:latin typeface="Calibri" pitchFamily="34" charset="0"/>
              </a:rPr>
              <a:t>Employment</a:t>
            </a:r>
            <a:r>
              <a:rPr lang="de-DE" sz="3400" dirty="0" smtClean="0">
                <a:latin typeface="Calibri" pitchFamily="34" charset="0"/>
              </a:rPr>
              <a:t> </a:t>
            </a:r>
            <a:r>
              <a:rPr lang="de-DE" sz="3400" dirty="0" err="1" smtClean="0">
                <a:latin typeface="Calibri" pitchFamily="34" charset="0"/>
              </a:rPr>
              <a:t>success</a:t>
            </a:r>
            <a:endParaRPr lang="de-DE" sz="3400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76536" y="1052736"/>
            <a:ext cx="8445623" cy="4824536"/>
          </a:xfrm>
        </p:spPr>
        <p:txBody>
          <a:bodyPr/>
          <a:lstStyle/>
          <a:p>
            <a:r>
              <a:rPr lang="de-DE" dirty="0" err="1" smtClean="0">
                <a:latin typeface="Calibri" pitchFamily="34" charset="0"/>
              </a:rPr>
              <a:t>No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complete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confirmation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the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assumption</a:t>
            </a:r>
            <a:r>
              <a:rPr lang="de-DE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with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internships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r>
              <a:rPr lang="de-DE" dirty="0" smtClean="0">
                <a:latin typeface="Calibri" pitchFamily="34" charset="0"/>
              </a:rPr>
              <a:t> do not </a:t>
            </a:r>
            <a:r>
              <a:rPr lang="de-DE" dirty="0" err="1" smtClean="0">
                <a:latin typeface="Calibri" pitchFamily="34" charset="0"/>
              </a:rPr>
              <a:t>have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lower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success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with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regard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to</a:t>
            </a:r>
            <a:r>
              <a:rPr lang="de-DE" dirty="0" smtClean="0">
                <a:latin typeface="Calibri" pitchFamily="34" charset="0"/>
              </a:rPr>
              <a:t> all </a:t>
            </a:r>
            <a:r>
              <a:rPr lang="de-DE" dirty="0" err="1" smtClean="0">
                <a:latin typeface="Calibri" pitchFamily="34" charset="0"/>
              </a:rPr>
              <a:t>criteria</a:t>
            </a:r>
            <a:r>
              <a:rPr lang="de-DE" dirty="0" smtClean="0">
                <a:latin typeface="Calibri" pitchFamily="34" charset="0"/>
              </a:rPr>
              <a:t>:</a:t>
            </a:r>
          </a:p>
          <a:p>
            <a:pPr marL="727075">
              <a:buFont typeface="Wingdings" pitchFamily="2" charset="2"/>
              <a:buChar char="§"/>
              <a:tabLst>
                <a:tab pos="723900" algn="l"/>
              </a:tabLst>
            </a:pPr>
            <a:r>
              <a:rPr lang="de-DE" dirty="0" err="1" smtClean="0">
                <a:latin typeface="Calibri" pitchFamily="34" charset="0"/>
              </a:rPr>
              <a:t>Differences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among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fields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study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should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taken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account</a:t>
            </a:r>
            <a:r>
              <a:rPr lang="de-DE" dirty="0" smtClean="0">
                <a:latin typeface="Calibri" pitchFamily="34" charset="0"/>
              </a:rPr>
              <a:t> upon final </a:t>
            </a:r>
            <a:r>
              <a:rPr lang="de-DE" dirty="0" err="1" smtClean="0">
                <a:latin typeface="Calibri" pitchFamily="34" charset="0"/>
              </a:rPr>
              <a:t>conclusions</a:t>
            </a:r>
            <a:endParaRPr lang="de-DE" dirty="0" smtClean="0">
              <a:latin typeface="Calibri" pitchFamily="34" charset="0"/>
            </a:endParaRPr>
          </a:p>
          <a:p>
            <a:pPr marL="727075">
              <a:buFont typeface="Wingdings" pitchFamily="2" charset="2"/>
              <a:buChar char="§"/>
              <a:tabLst>
                <a:tab pos="723900" algn="l"/>
              </a:tabLst>
            </a:pPr>
            <a:r>
              <a:rPr lang="de-DE" dirty="0" err="1" smtClean="0">
                <a:latin typeface="Calibri" pitchFamily="34" charset="0"/>
              </a:rPr>
              <a:t>Lower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income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that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can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explained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later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entrace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into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the</a:t>
            </a:r>
            <a:r>
              <a:rPr lang="de-DE" dirty="0" smtClean="0">
                <a:latin typeface="Calibri" pitchFamily="34" charset="0"/>
              </a:rPr>
              <a:t> labour </a:t>
            </a:r>
            <a:r>
              <a:rPr lang="de-DE" dirty="0" err="1" smtClean="0">
                <a:latin typeface="Calibri" pitchFamily="34" charset="0"/>
              </a:rPr>
              <a:t>market</a:t>
            </a:r>
            <a:endParaRPr lang="de-DE" dirty="0" smtClean="0">
              <a:latin typeface="Calibri" pitchFamily="34" charset="0"/>
            </a:endParaRPr>
          </a:p>
          <a:p>
            <a:pPr marL="727075">
              <a:buFont typeface="Wingdings" pitchFamily="2" charset="2"/>
              <a:buChar char="§"/>
              <a:tabLst>
                <a:tab pos="723900" algn="l"/>
              </a:tabLst>
            </a:pPr>
            <a:r>
              <a:rPr lang="de-DE" dirty="0" smtClean="0">
                <a:latin typeface="Calibri" pitchFamily="34" charset="0"/>
              </a:rPr>
              <a:t>Educational </a:t>
            </a:r>
            <a:r>
              <a:rPr lang="de-DE" dirty="0" err="1" smtClean="0">
                <a:latin typeface="Calibri" pitchFamily="34" charset="0"/>
              </a:rPr>
              <a:t>investments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rewarded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mostly</a:t>
            </a:r>
            <a:r>
              <a:rPr lang="de-DE" dirty="0" smtClean="0">
                <a:latin typeface="Calibri" pitchFamily="34" charset="0"/>
              </a:rPr>
              <a:t> in non-</a:t>
            </a:r>
            <a:r>
              <a:rPr lang="de-DE" dirty="0" err="1" smtClean="0">
                <a:latin typeface="Calibri" pitchFamily="34" charset="0"/>
              </a:rPr>
              <a:t>monetary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terms</a:t>
            </a:r>
            <a:r>
              <a:rPr lang="de-DE" dirty="0" smtClean="0">
                <a:latin typeface="Calibri" pitchFamily="34" charset="0"/>
              </a:rPr>
              <a:t>: </a:t>
            </a:r>
            <a:r>
              <a:rPr lang="de-DE" dirty="0" err="1" smtClean="0">
                <a:latin typeface="Calibri" pitchFamily="34" charset="0"/>
              </a:rPr>
              <a:t>interesting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meaningful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job</a:t>
            </a:r>
            <a:endParaRPr lang="de-DE" dirty="0" smtClean="0">
              <a:latin typeface="Calibri" pitchFamily="34" charset="0"/>
            </a:endParaRPr>
          </a:p>
          <a:p>
            <a:pPr marL="727075">
              <a:buFont typeface="Wingdings" pitchFamily="2" charset="2"/>
              <a:buChar char="§"/>
              <a:tabLst>
                <a:tab pos="723900" algn="l"/>
              </a:tabLst>
            </a:pPr>
            <a:r>
              <a:rPr lang="de-DE" dirty="0" smtClean="0">
                <a:latin typeface="Calibri" pitchFamily="34" charset="0"/>
              </a:rPr>
              <a:t>High </a:t>
            </a:r>
            <a:r>
              <a:rPr lang="de-DE" dirty="0" err="1" smtClean="0">
                <a:latin typeface="Calibri" pitchFamily="34" charset="0"/>
              </a:rPr>
              <a:t>job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satisfaction</a:t>
            </a:r>
            <a:endParaRPr lang="de-DE" dirty="0" smtClean="0">
              <a:latin typeface="Calibri" pitchFamily="34" charset="0"/>
            </a:endParaRPr>
          </a:p>
          <a:p>
            <a:pPr>
              <a:buNone/>
            </a:pPr>
            <a:endParaRPr lang="de-DE" dirty="0" smtClean="0">
              <a:latin typeface="Calibri" pitchFamily="34" charset="0"/>
            </a:endParaRPr>
          </a:p>
          <a:p>
            <a:endParaRPr lang="de-DE" dirty="0" smtClean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>
                <a:latin typeface="Calibri" pitchFamily="34" charset="0"/>
              </a:rPr>
              <a:t>Conclusion: </a:t>
            </a:r>
            <a:r>
              <a:rPr lang="de-DE" sz="3200" dirty="0" err="1" smtClean="0">
                <a:latin typeface="Calibri" pitchFamily="34" charset="0"/>
              </a:rPr>
              <a:t>Employment</a:t>
            </a:r>
            <a:r>
              <a:rPr lang="de-DE" sz="3200" dirty="0" smtClean="0">
                <a:latin typeface="Calibri" pitchFamily="34" charset="0"/>
              </a:rPr>
              <a:t> </a:t>
            </a:r>
            <a:r>
              <a:rPr lang="de-DE" sz="3200" dirty="0" err="1" smtClean="0">
                <a:latin typeface="Calibri" pitchFamily="34" charset="0"/>
              </a:rPr>
              <a:t>success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920552" y="1484784"/>
            <a:ext cx="8590165" cy="4320480"/>
          </a:xfrm>
        </p:spPr>
        <p:txBody>
          <a:bodyPr/>
          <a:lstStyle/>
          <a:p>
            <a:r>
              <a:rPr lang="en-GB" sz="2600" dirty="0" smtClean="0">
                <a:latin typeface="Calibri" pitchFamily="34" charset="0"/>
              </a:rPr>
              <a:t>Unsuccessful beginning  is not seen as a failure in the future for the majority of graduates entering the workforce through internships (1,5 years after graduation)</a:t>
            </a:r>
          </a:p>
          <a:p>
            <a:r>
              <a:rPr lang="en-GB" sz="2600" dirty="0" smtClean="0">
                <a:latin typeface="Calibri" pitchFamily="34" charset="0"/>
              </a:rPr>
              <a:t>Graduates </a:t>
            </a:r>
            <a:r>
              <a:rPr lang="en-GB" sz="2600" dirty="0" smtClean="0">
                <a:latin typeface="Calibri" pitchFamily="34" charset="0"/>
              </a:rPr>
              <a:t>who did internships only during study obtained employment success in both monetary and non-monetary </a:t>
            </a:r>
            <a:r>
              <a:rPr lang="en-GB" sz="2600" dirty="0" smtClean="0">
                <a:latin typeface="Calibri" pitchFamily="34" charset="0"/>
              </a:rPr>
              <a:t>terms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pPr algn="ctr"/>
            <a:endParaRPr lang="de-DE" sz="2800" dirty="0" smtClean="0">
              <a:latin typeface="Arial" pitchFamily="34" charset="0"/>
            </a:endParaRPr>
          </a:p>
          <a:p>
            <a:pPr algn="ctr"/>
            <a:endParaRPr lang="de-DE" sz="2800" dirty="0" smtClean="0">
              <a:latin typeface="Arial" pitchFamily="34" charset="0"/>
            </a:endParaRPr>
          </a:p>
          <a:p>
            <a:pPr algn="ctr"/>
            <a:endParaRPr lang="de-DE" sz="2800" dirty="0" smtClean="0">
              <a:latin typeface="Arial" pitchFamily="34" charset="0"/>
            </a:endParaRPr>
          </a:p>
          <a:p>
            <a:pPr algn="ctr">
              <a:buNone/>
            </a:pPr>
            <a:r>
              <a:rPr lang="de-DE" sz="3600" b="1" dirty="0" err="1" smtClean="0">
                <a:latin typeface="Calibri" pitchFamily="34" charset="0"/>
              </a:rPr>
              <a:t>Thank</a:t>
            </a:r>
            <a:r>
              <a:rPr lang="de-DE" sz="3600" b="1" dirty="0" smtClean="0">
                <a:latin typeface="Calibri" pitchFamily="34" charset="0"/>
              </a:rPr>
              <a:t> </a:t>
            </a:r>
            <a:r>
              <a:rPr lang="de-DE" sz="3600" b="1" dirty="0" err="1" smtClean="0">
                <a:latin typeface="Calibri" pitchFamily="34" charset="0"/>
              </a:rPr>
              <a:t>you</a:t>
            </a:r>
            <a:r>
              <a:rPr lang="de-DE" sz="3600" b="1" dirty="0" smtClean="0">
                <a:latin typeface="Calibri" pitchFamily="34" charset="0"/>
              </a:rPr>
              <a:t> </a:t>
            </a:r>
            <a:r>
              <a:rPr lang="de-DE" sz="3600" b="1" dirty="0" err="1" smtClean="0">
                <a:latin typeface="Calibri" pitchFamily="34" charset="0"/>
              </a:rPr>
              <a:t>very</a:t>
            </a:r>
            <a:r>
              <a:rPr lang="de-DE" sz="3600" b="1" dirty="0" smtClean="0">
                <a:latin typeface="Calibri" pitchFamily="34" charset="0"/>
              </a:rPr>
              <a:t> </a:t>
            </a:r>
            <a:r>
              <a:rPr lang="de-DE" sz="3600" b="1" dirty="0" err="1" smtClean="0">
                <a:latin typeface="Calibri" pitchFamily="34" charset="0"/>
              </a:rPr>
              <a:t>much</a:t>
            </a:r>
            <a:r>
              <a:rPr lang="de-DE" sz="3600" b="1" dirty="0" smtClean="0">
                <a:latin typeface="Calibri" pitchFamily="34" charset="0"/>
              </a:rPr>
              <a:t>!</a:t>
            </a:r>
            <a:endParaRPr lang="de-DE" sz="3600" b="1" dirty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29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>
                <a:latin typeface="Calibri" pitchFamily="34" charset="0"/>
              </a:rPr>
              <a:t>Background</a:t>
            </a:r>
            <a:endParaRPr lang="de-DE" sz="3600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632520" y="1052736"/>
            <a:ext cx="8928992" cy="5400600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Calibri" pitchFamily="34" charset="0"/>
              </a:rPr>
              <a:t>Studies addressing the issue of internships after graduation: </a:t>
            </a:r>
          </a:p>
          <a:p>
            <a:r>
              <a:rPr lang="en-US" b="1" dirty="0" smtClean="0">
                <a:latin typeface="Calibri" pitchFamily="34" charset="0"/>
              </a:rPr>
              <a:t>Studies with the special focus on internships after graduation:</a:t>
            </a:r>
          </a:p>
          <a:p>
            <a:pPr marL="804863" indent="-449263"/>
            <a:r>
              <a:rPr lang="en-US" dirty="0" smtClean="0">
                <a:latin typeface="Calibri" pitchFamily="34" charset="0"/>
              </a:rPr>
              <a:t>Studies of the German Federation of Trade Unions (DGB-Youth) </a:t>
            </a:r>
            <a:r>
              <a:rPr lang="en-GB" dirty="0" smtClean="0">
                <a:latin typeface="Calibri" pitchFamily="34" charset="0"/>
              </a:rPr>
              <a:t>in 2006 and 2010;</a:t>
            </a:r>
          </a:p>
          <a:p>
            <a:pPr marL="804863" indent="-449263"/>
            <a:r>
              <a:rPr lang="en-GB" dirty="0" smtClean="0">
                <a:latin typeface="Calibri" pitchFamily="34" charset="0"/>
              </a:rPr>
              <a:t>Study of the International Institute for Empirical Social Economics (INIFES, 2008);  </a:t>
            </a:r>
          </a:p>
          <a:p>
            <a:pPr marL="450850" indent="-449263"/>
            <a:r>
              <a:rPr lang="en-GB" b="1" dirty="0" smtClean="0">
                <a:latin typeface="Calibri" pitchFamily="34" charset="0"/>
              </a:rPr>
              <a:t>General graduate studies with relevant results on internships after graduation:</a:t>
            </a:r>
          </a:p>
          <a:p>
            <a:pPr marL="804863" indent="-449263"/>
            <a:r>
              <a:rPr lang="en-US" dirty="0" smtClean="0">
                <a:latin typeface="Calibri" pitchFamily="34" charset="0"/>
              </a:rPr>
              <a:t>Study of the Higher Education Information System (HIS, 2007);</a:t>
            </a:r>
            <a:r>
              <a:rPr lang="en-GB" dirty="0" smtClean="0">
                <a:latin typeface="Calibri" pitchFamily="34" charset="0"/>
              </a:rPr>
              <a:t> </a:t>
            </a:r>
          </a:p>
          <a:p>
            <a:pPr marL="804863" indent="-449263"/>
            <a:r>
              <a:rPr lang="de-DE" dirty="0" smtClean="0">
                <a:latin typeface="Calibri" pitchFamily="34" charset="0"/>
              </a:rPr>
              <a:t>German Graduate Survey </a:t>
            </a:r>
            <a:r>
              <a:rPr lang="de-DE" dirty="0" err="1" smtClean="0">
                <a:latin typeface="Calibri" pitchFamily="34" charset="0"/>
              </a:rPr>
              <a:t>Cooperation</a:t>
            </a:r>
            <a:r>
              <a:rPr lang="de-DE" dirty="0" smtClean="0">
                <a:latin typeface="Calibri" pitchFamily="34" charset="0"/>
              </a:rPr>
              <a:t> Project (KOAB, 2009/10)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>
                <a:latin typeface="Calibri" pitchFamily="34" charset="0"/>
              </a:rPr>
              <a:t>Findings</a:t>
            </a:r>
            <a:r>
              <a:rPr lang="de-DE" sz="3600" dirty="0" smtClean="0">
                <a:latin typeface="Calibri" pitchFamily="34" charset="0"/>
              </a:rPr>
              <a:t> </a:t>
            </a:r>
            <a:r>
              <a:rPr lang="de-DE" sz="3600" dirty="0" err="1" smtClean="0">
                <a:latin typeface="Calibri" pitchFamily="34" charset="0"/>
              </a:rPr>
              <a:t>of</a:t>
            </a:r>
            <a:r>
              <a:rPr lang="de-DE" sz="3600" dirty="0" smtClean="0">
                <a:latin typeface="Calibri" pitchFamily="34" charset="0"/>
              </a:rPr>
              <a:t> </a:t>
            </a:r>
            <a:r>
              <a:rPr lang="de-DE" sz="3600" dirty="0" err="1" smtClean="0">
                <a:latin typeface="Calibri" pitchFamily="34" charset="0"/>
              </a:rPr>
              <a:t>previous</a:t>
            </a:r>
            <a:r>
              <a:rPr lang="de-DE" sz="3600" dirty="0" smtClean="0">
                <a:latin typeface="Calibri" pitchFamily="34" charset="0"/>
              </a:rPr>
              <a:t> </a:t>
            </a:r>
            <a:r>
              <a:rPr lang="de-DE" sz="3600" dirty="0" err="1" smtClean="0">
                <a:latin typeface="Calibri" pitchFamily="34" charset="0"/>
              </a:rPr>
              <a:t>studies</a:t>
            </a:r>
            <a:endParaRPr lang="de-DE" sz="3600" dirty="0">
              <a:latin typeface="Calibri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76536" y="1124744"/>
            <a:ext cx="8424936" cy="4968552"/>
          </a:xfrm>
        </p:spPr>
        <p:txBody>
          <a:bodyPr/>
          <a:lstStyle/>
          <a:p>
            <a:pPr marL="9525" indent="-9525" algn="just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de-DE" i="1" dirty="0" smtClean="0">
                <a:latin typeface="Calibri" pitchFamily="34" charset="0"/>
              </a:rPr>
              <a:t>Definition </a:t>
            </a:r>
            <a:r>
              <a:rPr lang="de-DE" i="1" dirty="0" err="1" smtClean="0">
                <a:latin typeface="Calibri" pitchFamily="34" charset="0"/>
              </a:rPr>
              <a:t>of</a:t>
            </a:r>
            <a:r>
              <a:rPr lang="de-DE" i="1" dirty="0" smtClean="0">
                <a:latin typeface="Calibri" pitchFamily="34" charset="0"/>
              </a:rPr>
              <a:t> </a:t>
            </a:r>
            <a:r>
              <a:rPr lang="de-DE" i="1" dirty="0" err="1" smtClean="0">
                <a:latin typeface="Calibri" pitchFamily="34" charset="0"/>
              </a:rPr>
              <a:t>internships</a:t>
            </a:r>
            <a:r>
              <a:rPr lang="de-DE" i="1" dirty="0" smtClean="0">
                <a:latin typeface="Calibri" pitchFamily="34" charset="0"/>
              </a:rPr>
              <a:t> after </a:t>
            </a:r>
            <a:r>
              <a:rPr lang="de-DE" i="1" dirty="0" err="1" smtClean="0">
                <a:latin typeface="Calibri" pitchFamily="34" charset="0"/>
              </a:rPr>
              <a:t>graduation</a:t>
            </a:r>
            <a:r>
              <a:rPr lang="de-DE" dirty="0" smtClean="0">
                <a:latin typeface="Calibri" pitchFamily="34" charset="0"/>
              </a:rPr>
              <a:t>: a form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transitional</a:t>
            </a:r>
            <a:r>
              <a:rPr lang="de-DE" dirty="0" smtClean="0">
                <a:latin typeface="Calibri" pitchFamily="34" charset="0"/>
              </a:rPr>
              <a:t> labour </a:t>
            </a:r>
            <a:r>
              <a:rPr lang="de-DE" dirty="0" err="1" smtClean="0">
                <a:latin typeface="Calibri" pitchFamily="34" charset="0"/>
              </a:rPr>
              <a:t>markets</a:t>
            </a:r>
            <a:r>
              <a:rPr lang="de-DE" dirty="0" smtClean="0">
                <a:latin typeface="Calibri" pitchFamily="34" charset="0"/>
              </a:rPr>
              <a:t> – </a:t>
            </a:r>
            <a:r>
              <a:rPr lang="de-DE" dirty="0" err="1" smtClean="0">
                <a:latin typeface="Calibri" pitchFamily="34" charset="0"/>
              </a:rPr>
              <a:t>transitional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jobs</a:t>
            </a:r>
            <a:r>
              <a:rPr lang="de-DE" dirty="0" smtClean="0">
                <a:latin typeface="Calibri" pitchFamily="34" charset="0"/>
              </a:rPr>
              <a:t>, </a:t>
            </a:r>
            <a:r>
              <a:rPr lang="de-DE" dirty="0" err="1" smtClean="0">
                <a:latin typeface="Calibri" pitchFamily="34" charset="0"/>
              </a:rPr>
              <a:t>unemployment</a:t>
            </a:r>
            <a:r>
              <a:rPr lang="de-DE" dirty="0" smtClean="0">
                <a:latin typeface="Calibri" pitchFamily="34" charset="0"/>
              </a:rPr>
              <a:t>… (DGB, 2006)</a:t>
            </a:r>
          </a:p>
          <a:p>
            <a:pPr marL="9525" indent="-9525" algn="just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Calibri" pitchFamily="34" charset="0"/>
            </a:endParaRPr>
          </a:p>
          <a:p>
            <a:pPr marL="450850" indent="-273050">
              <a:spcAft>
                <a:spcPts val="0"/>
              </a:spcAft>
              <a:buFont typeface="Wingdings" pitchFamily="2" charset="2"/>
              <a:buChar char="v"/>
            </a:pPr>
            <a:r>
              <a:rPr lang="en-US" i="1" dirty="0" smtClean="0">
                <a:latin typeface="Calibri" pitchFamily="34" charset="0"/>
              </a:rPr>
              <a:t>Number of graduates doing internships after graduation: </a:t>
            </a:r>
          </a:p>
          <a:p>
            <a:pPr marL="804863" indent="-273050">
              <a:spcAft>
                <a:spcPts val="0"/>
              </a:spcAft>
              <a:buFont typeface="Wingdings" pitchFamily="2" charset="2"/>
              <a:buChar char="§"/>
              <a:tabLst>
                <a:tab pos="804863" algn="l"/>
              </a:tabLst>
            </a:pPr>
            <a:r>
              <a:rPr lang="en-US" i="1" dirty="0" smtClean="0">
                <a:latin typeface="Calibri" pitchFamily="34" charset="0"/>
              </a:rPr>
              <a:t>24% - INIFES, 2008;  29% - DGB, 2010;  27% - HIS, 2007</a:t>
            </a:r>
          </a:p>
          <a:p>
            <a:pPr marL="804863" indent="-273050">
              <a:spcAft>
                <a:spcPts val="0"/>
              </a:spcAft>
              <a:buNone/>
              <a:tabLst>
                <a:tab pos="804863" algn="l"/>
              </a:tabLst>
            </a:pPr>
            <a:endParaRPr lang="en-US" i="1" dirty="0" smtClean="0">
              <a:latin typeface="Calibri" pitchFamily="34" charset="0"/>
            </a:endParaRPr>
          </a:p>
          <a:p>
            <a:pPr marL="450850" indent="-273050">
              <a:spcAft>
                <a:spcPts val="0"/>
              </a:spcAft>
              <a:buFont typeface="Wingdings" pitchFamily="2" charset="2"/>
              <a:buChar char="v"/>
            </a:pPr>
            <a:r>
              <a:rPr lang="en-US" i="1" dirty="0" smtClean="0">
                <a:latin typeface="Calibri" pitchFamily="34" charset="0"/>
              </a:rPr>
              <a:t>Internships after graduation – a general phenomenon or a phenomenon for specific fields of study:</a:t>
            </a:r>
          </a:p>
          <a:p>
            <a:pPr marL="450850" indent="-273050">
              <a:spcAft>
                <a:spcPts val="0"/>
              </a:spcAft>
              <a:buFont typeface="Wingdings" pitchFamily="2" charset="2"/>
              <a:buChar char="§"/>
            </a:pPr>
            <a:endParaRPr lang="en-US" i="1" dirty="0" smtClean="0">
              <a:latin typeface="Calibri" pitchFamily="34" charset="0"/>
            </a:endParaRPr>
          </a:p>
          <a:p>
            <a:pPr marL="804863" indent="-354013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phenomenon for humanities (36%) </a:t>
            </a:r>
          </a:p>
          <a:p>
            <a:pPr marL="804863" indent="-354013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social sciences 43%)</a:t>
            </a:r>
          </a:p>
          <a:p>
            <a:pPr marL="804863" indent="-354013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economics (39%)</a:t>
            </a:r>
          </a:p>
          <a:p>
            <a:pPr marL="804863" indent="-354013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mathematics and natural sciences (30%) (DGB, 2010)</a:t>
            </a:r>
          </a:p>
          <a:p>
            <a:pPr marL="9525" indent="-9525" algn="just">
              <a:spcAft>
                <a:spcPts val="0"/>
              </a:spcAft>
              <a:buFont typeface="Wingdings 3" pitchFamily="18" charset="2"/>
              <a:buNone/>
              <a:defRPr/>
            </a:pPr>
            <a:endParaRPr lang="de-DE" dirty="0" smtClean="0">
              <a:latin typeface="Gill Sans MT" pitchFamily="34" charset="0"/>
            </a:endParaRPr>
          </a:p>
          <a:p>
            <a:pPr>
              <a:buNone/>
            </a:pPr>
            <a:endParaRPr lang="de-DE" sz="1600" dirty="0" smtClean="0">
              <a:latin typeface="Gill Sans MT" pitchFamily="34" charset="0"/>
            </a:endParaRPr>
          </a:p>
          <a:p>
            <a:pPr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Findings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prior</a:t>
            </a:r>
            <a:r>
              <a:rPr lang="de-DE" dirty="0" smtClean="0"/>
              <a:t> </a:t>
            </a:r>
            <a:r>
              <a:rPr lang="de-DE" dirty="0" err="1" smtClean="0"/>
              <a:t>studies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704528" y="908720"/>
            <a:ext cx="8806189" cy="5256584"/>
          </a:xfrm>
        </p:spPr>
        <p:txBody>
          <a:bodyPr/>
          <a:lstStyle/>
          <a:p>
            <a:pPr marL="355600" indent="-3556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n-US" i="1" dirty="0" smtClean="0">
                <a:latin typeface="Calibri" pitchFamily="34" charset="0"/>
              </a:rPr>
              <a:t>Number of internships after graduation:</a:t>
            </a:r>
          </a:p>
          <a:p>
            <a:pPr marL="723900" indent="-368300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One internship after graduation (average). Two or more internships is the exception. No “eternal” trainees (DGB, 2011; HIS, 2007).</a:t>
            </a:r>
          </a:p>
          <a:p>
            <a:pPr marL="355600" indent="-3556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n-US" i="1" dirty="0" smtClean="0">
                <a:latin typeface="Calibri" pitchFamily="34" charset="0"/>
              </a:rPr>
              <a:t>Duration of internships after graduation:</a:t>
            </a:r>
          </a:p>
          <a:p>
            <a:pPr marL="723900" indent="-355600">
              <a:spcAft>
                <a:spcPts val="0"/>
              </a:spcAft>
              <a:buFont typeface="Wingdings" pitchFamily="2" charset="2"/>
              <a:buChar char="§"/>
              <a:tabLst>
                <a:tab pos="723900" algn="l"/>
              </a:tabLst>
            </a:pPr>
            <a:r>
              <a:rPr lang="en-US" dirty="0" smtClean="0">
                <a:latin typeface="Calibri" pitchFamily="34" charset="0"/>
              </a:rPr>
              <a:t>From 1 to 3 months (HIS, 2007)</a:t>
            </a:r>
          </a:p>
          <a:p>
            <a:pPr marL="723900" indent="-355600">
              <a:spcAft>
                <a:spcPts val="0"/>
              </a:spcAft>
              <a:buFont typeface="Wingdings" pitchFamily="2" charset="2"/>
              <a:buChar char="§"/>
              <a:tabLst>
                <a:tab pos="723900" algn="l"/>
              </a:tabLst>
            </a:pPr>
            <a:r>
              <a:rPr lang="en-US" dirty="0" smtClean="0">
                <a:latin typeface="Calibri" pitchFamily="34" charset="0"/>
              </a:rPr>
              <a:t>On average 4.8 months (DGB, 2011)</a:t>
            </a:r>
          </a:p>
          <a:p>
            <a:pPr marL="355600" indent="-355600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en-US" i="1" dirty="0" smtClean="0">
                <a:latin typeface="Calibri" pitchFamily="34" charset="0"/>
              </a:rPr>
              <a:t>Employment situation of postgraduate interns:</a:t>
            </a:r>
          </a:p>
          <a:p>
            <a:pPr marL="727075">
              <a:spcAft>
                <a:spcPts val="0"/>
              </a:spcAft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Less favorable than for non-postgraduate interns:</a:t>
            </a:r>
          </a:p>
          <a:p>
            <a:pPr marL="727075">
              <a:spcAft>
                <a:spcPts val="0"/>
              </a:spcAft>
              <a:buFont typeface="Wingdings" pitchFamily="2" charset="2"/>
              <a:buChar char="§"/>
            </a:pPr>
            <a:endParaRPr lang="de-DE" sz="700" dirty="0" smtClean="0">
              <a:latin typeface="Calibri" pitchFamily="34" charset="0"/>
            </a:endParaRPr>
          </a:p>
          <a:p>
            <a:pPr marL="1160463" indent="-260350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>
                <a:latin typeface="Calibri" pitchFamily="34" charset="0"/>
              </a:rPr>
              <a:t> less satisfactory income</a:t>
            </a:r>
          </a:p>
          <a:p>
            <a:pPr marL="1160463" indent="-2603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>
                <a:latin typeface="Calibri" pitchFamily="34" charset="0"/>
              </a:rPr>
              <a:t> lower match between education and employment</a:t>
            </a:r>
          </a:p>
          <a:p>
            <a:pPr marL="1160463" indent="-26035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n-US" dirty="0" smtClean="0">
                <a:latin typeface="Calibri" pitchFamily="34" charset="0"/>
              </a:rPr>
              <a:t> lower job satisfaction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smtClean="0">
                <a:latin typeface="Calibri" pitchFamily="34" charset="0"/>
                <a:cs typeface="Arial" pitchFamily="34" charset="0"/>
              </a:rPr>
              <a:t>Research </a:t>
            </a:r>
            <a:r>
              <a:rPr lang="de-DE" sz="3600" dirty="0" err="1" smtClean="0">
                <a:latin typeface="Calibri" pitchFamily="34" charset="0"/>
                <a:cs typeface="Arial" pitchFamily="34" charset="0"/>
              </a:rPr>
              <a:t>Objective</a:t>
            </a:r>
            <a:endParaRPr lang="de-DE" sz="3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920552" y="1196752"/>
            <a:ext cx="8136904" cy="4752527"/>
          </a:xfrm>
        </p:spPr>
        <p:txBody>
          <a:bodyPr/>
          <a:lstStyle/>
          <a:p>
            <a:pPr marL="9525" indent="-9525" algn="just">
              <a:buFont typeface="Wingdings 3" pitchFamily="18" charset="2"/>
              <a:buNone/>
              <a:defRPr/>
            </a:pPr>
            <a:r>
              <a:rPr lang="en-US" sz="2600" b="1" i="1" dirty="0" smtClean="0">
                <a:latin typeface="Calibri" pitchFamily="34" charset="0"/>
              </a:rPr>
              <a:t>To examine:</a:t>
            </a:r>
          </a:p>
          <a:p>
            <a:pPr marL="900113" algn="just">
              <a:buFont typeface="Wingdings" pitchFamily="2" charset="2"/>
              <a:buChar char="Ø"/>
              <a:defRPr/>
            </a:pPr>
            <a:r>
              <a:rPr lang="en-US" sz="2600" b="1" dirty="0" smtClean="0">
                <a:latin typeface="Calibri" pitchFamily="34" charset="0"/>
              </a:rPr>
              <a:t>employment situation </a:t>
            </a:r>
            <a:r>
              <a:rPr lang="en-US" sz="2600" dirty="0" smtClean="0">
                <a:latin typeface="Calibri" pitchFamily="34" charset="0"/>
              </a:rPr>
              <a:t>of graduates entering the world of work through internships (1.5 years after graduation)</a:t>
            </a:r>
            <a:endParaRPr lang="en-US" sz="2600" b="1" dirty="0" smtClean="0">
              <a:latin typeface="Calibri" pitchFamily="34" charset="0"/>
            </a:endParaRPr>
          </a:p>
          <a:p>
            <a:pPr marL="900113" algn="just">
              <a:buFont typeface="Wingdings 3" pitchFamily="18" charset="2"/>
              <a:buNone/>
              <a:defRPr/>
            </a:pPr>
            <a:endParaRPr lang="en-US" sz="2600" dirty="0" smtClean="0">
              <a:latin typeface="Calibri" pitchFamily="34" charset="0"/>
            </a:endParaRPr>
          </a:p>
          <a:p>
            <a:pPr marL="900113" algn="just">
              <a:buFont typeface="Wingdings" pitchFamily="2" charset="2"/>
              <a:buChar char="Ø"/>
              <a:defRPr/>
            </a:pPr>
            <a:r>
              <a:rPr lang="en-US" sz="2600" b="1" dirty="0" smtClean="0">
                <a:latin typeface="Calibri" pitchFamily="34" charset="0"/>
              </a:rPr>
              <a:t>employment success</a:t>
            </a:r>
            <a:endParaRPr lang="en-US" sz="2600" dirty="0" smtClean="0">
              <a:latin typeface="Calibri" pitchFamily="34" charset="0"/>
            </a:endParaRPr>
          </a:p>
          <a:p>
            <a:pPr lvl="0" algn="just">
              <a:buNone/>
            </a:pPr>
            <a:r>
              <a:rPr lang="de-DE" sz="2600" b="1" dirty="0" smtClean="0">
                <a:latin typeface="Calibri" pitchFamily="34" charset="0"/>
              </a:rPr>
              <a:t>    </a:t>
            </a:r>
            <a:r>
              <a:rPr lang="de-DE" sz="2600" b="1" dirty="0" err="1" smtClean="0">
                <a:latin typeface="Calibri" pitchFamily="34" charset="0"/>
              </a:rPr>
              <a:t>Assumption</a:t>
            </a:r>
            <a:r>
              <a:rPr lang="de-DE" sz="2600" b="1" dirty="0" smtClean="0">
                <a:latin typeface="Calibri" pitchFamily="34" charset="0"/>
              </a:rPr>
              <a:t> on </a:t>
            </a:r>
            <a:r>
              <a:rPr lang="de-DE" sz="2600" b="1" dirty="0" err="1" smtClean="0">
                <a:latin typeface="Calibri" pitchFamily="34" charset="0"/>
              </a:rPr>
              <a:t>the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basis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of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debates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and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prior</a:t>
            </a:r>
            <a:r>
              <a:rPr lang="de-DE" sz="2600" b="1" dirty="0" smtClean="0">
                <a:latin typeface="Calibri" pitchFamily="34" charset="0"/>
              </a:rPr>
              <a:t> </a:t>
            </a:r>
            <a:r>
              <a:rPr lang="de-DE" sz="2600" b="1" dirty="0" err="1" smtClean="0">
                <a:latin typeface="Calibri" pitchFamily="34" charset="0"/>
              </a:rPr>
              <a:t>studies</a:t>
            </a:r>
            <a:r>
              <a:rPr lang="de-DE" sz="2600" b="1" dirty="0" smtClean="0">
                <a:latin typeface="Calibri" pitchFamily="34" charset="0"/>
              </a:rPr>
              <a:t>: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with</a:t>
            </a:r>
            <a:r>
              <a:rPr lang="de-DE" sz="2600" dirty="0" smtClean="0">
                <a:latin typeface="Calibri" pitchFamily="34" charset="0"/>
              </a:rPr>
              <a:t> intermediate </a:t>
            </a:r>
            <a:r>
              <a:rPr lang="de-DE" sz="2600" dirty="0" err="1" smtClean="0">
                <a:latin typeface="Calibri" pitchFamily="34" charset="0"/>
              </a:rPr>
              <a:t>internships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achieve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lower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employment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success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than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without</a:t>
            </a:r>
            <a:r>
              <a:rPr lang="de-DE" sz="2600" dirty="0" smtClean="0">
                <a:latin typeface="Calibri" pitchFamily="34" charset="0"/>
              </a:rPr>
              <a:t> intermediate </a:t>
            </a:r>
            <a:r>
              <a:rPr lang="de-DE" sz="2600" dirty="0" err="1" smtClean="0">
                <a:latin typeface="Calibri" pitchFamily="34" charset="0"/>
              </a:rPr>
              <a:t>internships</a:t>
            </a:r>
            <a:endParaRPr lang="de-DE" sz="2600" dirty="0" smtClean="0">
              <a:latin typeface="Calibri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Empirical</a:t>
            </a:r>
            <a:r>
              <a:rPr lang="de-DE" dirty="0" smtClean="0"/>
              <a:t> Approach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632520" y="980728"/>
            <a:ext cx="8590165" cy="5184576"/>
          </a:xfrm>
        </p:spPr>
        <p:txBody>
          <a:bodyPr/>
          <a:lstStyle/>
          <a:p>
            <a:r>
              <a:rPr lang="de-DE" dirty="0" smtClean="0">
                <a:latin typeface="Calibri" pitchFamily="34" charset="0"/>
              </a:rPr>
              <a:t>A </a:t>
            </a:r>
            <a:r>
              <a:rPr lang="de-DE" dirty="0" err="1" smtClean="0">
                <a:latin typeface="Calibri" pitchFamily="34" charset="0"/>
              </a:rPr>
              <a:t>secondary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comparative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interdisciplinary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analysis</a:t>
            </a:r>
            <a:r>
              <a:rPr lang="de-DE" dirty="0" smtClean="0">
                <a:latin typeface="Calibri" pitchFamily="34" charset="0"/>
              </a:rPr>
              <a:t>:</a:t>
            </a:r>
            <a:endParaRPr lang="en-US" dirty="0" smtClean="0">
              <a:latin typeface="Calibri" pitchFamily="34" charset="0"/>
            </a:endParaRP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en-US" dirty="0" smtClean="0">
                <a:latin typeface="Calibri" pitchFamily="34" charset="0"/>
              </a:rPr>
              <a:t>KOAB graduate survey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en-US" dirty="0" smtClean="0">
                <a:latin typeface="Calibri" pitchFamily="34" charset="0"/>
              </a:rPr>
              <a:t>Graduate cohort 2009</a:t>
            </a:r>
            <a:endParaRPr lang="de-DE" dirty="0" smtClean="0">
              <a:latin typeface="Calibri" pitchFamily="34" charset="0"/>
            </a:endParaRP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de-DE" dirty="0" smtClean="0">
                <a:latin typeface="Calibri" pitchFamily="34" charset="0"/>
              </a:rPr>
              <a:t>1</a:t>
            </a:r>
            <a:r>
              <a:rPr lang="de-DE" baseline="30000" dirty="0" smtClean="0">
                <a:latin typeface="Calibri" pitchFamily="34" charset="0"/>
              </a:rPr>
              <a:t>1</a:t>
            </a:r>
            <a:r>
              <a:rPr lang="de-DE" dirty="0" smtClean="0">
                <a:latin typeface="Calibri" pitchFamily="34" charset="0"/>
              </a:rPr>
              <a:t>/</a:t>
            </a:r>
            <a:r>
              <a:rPr lang="de-DE" baseline="-25000" dirty="0" smtClean="0">
                <a:latin typeface="Calibri" pitchFamily="34" charset="0"/>
              </a:rPr>
              <a:t>2 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years</a:t>
            </a:r>
            <a:r>
              <a:rPr lang="de-DE" dirty="0" smtClean="0">
                <a:latin typeface="Calibri" pitchFamily="34" charset="0"/>
              </a:rPr>
              <a:t> after </a:t>
            </a:r>
            <a:r>
              <a:rPr lang="de-DE" dirty="0" err="1" smtClean="0">
                <a:latin typeface="Calibri" pitchFamily="34" charset="0"/>
              </a:rPr>
              <a:t>graduation</a:t>
            </a:r>
            <a:endParaRPr lang="de-DE" dirty="0" smtClean="0">
              <a:latin typeface="Calibri" pitchFamily="34" charset="0"/>
            </a:endParaRP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de-DE" dirty="0" smtClean="0">
                <a:latin typeface="Calibri" pitchFamily="34" charset="0"/>
              </a:rPr>
              <a:t>47 HEIs in Germany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de-DE" dirty="0" smtClean="0">
                <a:latin typeface="Calibri" pitchFamily="34" charset="0"/>
              </a:rPr>
              <a:t>Final KOAB </a:t>
            </a:r>
            <a:r>
              <a:rPr lang="de-DE" dirty="0" err="1" smtClean="0">
                <a:latin typeface="Calibri" pitchFamily="34" charset="0"/>
              </a:rPr>
              <a:t>dataset</a:t>
            </a:r>
            <a:r>
              <a:rPr lang="de-DE" dirty="0" smtClean="0">
                <a:latin typeface="Calibri" pitchFamily="34" charset="0"/>
              </a:rPr>
              <a:t> – 35,690 </a:t>
            </a:r>
            <a:r>
              <a:rPr lang="de-DE" dirty="0" err="1" smtClean="0">
                <a:latin typeface="Calibri" pitchFamily="34" charset="0"/>
              </a:rPr>
              <a:t>graduates</a:t>
            </a:r>
            <a:endParaRPr lang="de-DE" dirty="0" smtClean="0">
              <a:latin typeface="Calibri" pitchFamily="34" charset="0"/>
            </a:endParaRP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de-DE" dirty="0" smtClean="0">
                <a:latin typeface="Calibri" pitchFamily="34" charset="0"/>
              </a:rPr>
              <a:t>50% </a:t>
            </a:r>
            <a:r>
              <a:rPr lang="de-DE" dirty="0" err="1" smtClean="0">
                <a:latin typeface="Calibri" pitchFamily="34" charset="0"/>
              </a:rPr>
              <a:t>response</a:t>
            </a:r>
            <a:r>
              <a:rPr lang="de-DE" dirty="0" smtClean="0">
                <a:latin typeface="Calibri" pitchFamily="34" charset="0"/>
              </a:rPr>
              <a:t> rate</a:t>
            </a:r>
          </a:p>
          <a:p>
            <a:pPr marL="3683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900113" algn="l"/>
              </a:tabLst>
              <a:defRPr/>
            </a:pPr>
            <a:endParaRPr lang="de-DE" sz="1500" dirty="0" smtClean="0">
              <a:latin typeface="Calibri" pitchFamily="34" charset="0"/>
            </a:endParaRPr>
          </a:p>
          <a:p>
            <a:pPr marL="3683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tabLst>
                <a:tab pos="900113" algn="l"/>
              </a:tabLst>
              <a:defRPr/>
            </a:pPr>
            <a:r>
              <a:rPr lang="de-DE" dirty="0" smtClean="0">
                <a:latin typeface="Calibri" pitchFamily="34" charset="0"/>
              </a:rPr>
              <a:t>Dataset </a:t>
            </a:r>
            <a:r>
              <a:rPr lang="de-DE" dirty="0" err="1" smtClean="0">
                <a:latin typeface="Calibri" pitchFamily="34" charset="0"/>
              </a:rPr>
              <a:t>used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for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analysis</a:t>
            </a:r>
            <a:r>
              <a:rPr lang="de-DE" dirty="0" smtClean="0">
                <a:latin typeface="Calibri" pitchFamily="34" charset="0"/>
              </a:rPr>
              <a:t> – 10,640 </a:t>
            </a:r>
            <a:r>
              <a:rPr lang="de-DE" dirty="0" err="1" smtClean="0">
                <a:latin typeface="Calibri" pitchFamily="34" charset="0"/>
              </a:rPr>
              <a:t>graduates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based</a:t>
            </a:r>
            <a:r>
              <a:rPr lang="de-DE" dirty="0" smtClean="0">
                <a:latin typeface="Calibri" pitchFamily="34" charset="0"/>
              </a:rPr>
              <a:t> on: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r>
              <a:rPr lang="de-DE" dirty="0" err="1" smtClean="0">
                <a:latin typeface="Calibri" pitchFamily="34" charset="0"/>
              </a:rPr>
              <a:t>Internship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indicator</a:t>
            </a:r>
            <a:r>
              <a:rPr lang="de-DE" dirty="0" smtClean="0">
                <a:latin typeface="Calibri" pitchFamily="34" charset="0"/>
              </a:rPr>
              <a:t> 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723900" algn="l"/>
              </a:tabLst>
              <a:defRPr/>
            </a:pPr>
            <a:r>
              <a:rPr lang="de-DE" dirty="0" err="1" smtClean="0">
                <a:latin typeface="Calibri" pitchFamily="34" charset="0"/>
              </a:rPr>
              <a:t>Degrees</a:t>
            </a:r>
            <a:r>
              <a:rPr lang="de-DE" dirty="0" smtClean="0">
                <a:latin typeface="Calibri" pitchFamily="34" charset="0"/>
              </a:rPr>
              <a:t>: BA, MA, Magister, Diplom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723900" algn="l"/>
              </a:tabLst>
              <a:defRPr/>
            </a:pPr>
            <a:r>
              <a:rPr lang="de-DE" dirty="0" smtClean="0">
                <a:latin typeface="Calibri" pitchFamily="34" charset="0"/>
              </a:rPr>
              <a:t>4 </a:t>
            </a:r>
            <a:r>
              <a:rPr lang="de-DE" dirty="0" err="1" smtClean="0">
                <a:latin typeface="Calibri" pitchFamily="34" charset="0"/>
              </a:rPr>
              <a:t>fields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of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study</a:t>
            </a:r>
            <a:r>
              <a:rPr lang="de-DE" dirty="0" smtClean="0">
                <a:latin typeface="Calibri" pitchFamily="34" charset="0"/>
              </a:rPr>
              <a:t>: (1) </a:t>
            </a:r>
            <a:r>
              <a:rPr lang="en-US" dirty="0" smtClean="0">
                <a:latin typeface="Calibri" pitchFamily="34" charset="0"/>
              </a:rPr>
              <a:t>humanities &amp; social sciences; 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None/>
              <a:tabLst>
                <a:tab pos="723900" algn="l"/>
              </a:tabLst>
              <a:defRPr/>
            </a:pPr>
            <a:r>
              <a:rPr lang="en-US" dirty="0" smtClean="0">
                <a:latin typeface="Calibri" pitchFamily="34" charset="0"/>
              </a:rPr>
              <a:t>                                     (2) economics; (3) mathematics &amp;     </a:t>
            </a: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None/>
              <a:tabLst>
                <a:tab pos="723900" algn="l"/>
              </a:tabLst>
              <a:defRPr/>
            </a:pPr>
            <a:r>
              <a:rPr lang="en-US" dirty="0" smtClean="0">
                <a:latin typeface="Calibri" pitchFamily="34" charset="0"/>
              </a:rPr>
              <a:t>                                     natural sciences; (4) engineering</a:t>
            </a:r>
            <a:endParaRPr lang="de-DE" dirty="0" smtClean="0">
              <a:latin typeface="Calibri" pitchFamily="34" charset="0"/>
            </a:endParaRPr>
          </a:p>
          <a:p>
            <a:pPr marL="723900" indent="-368300" eaLnBrk="0" hangingPunc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endParaRPr lang="de-DE" dirty="0" smtClean="0">
              <a:latin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</a:pPr>
            <a:endParaRPr lang="de-DE" dirty="0" smtClean="0">
              <a:latin typeface="Arial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 3" pitchFamily="18" charset="2"/>
              <a:buNone/>
            </a:pPr>
            <a:endParaRPr lang="de-DE" dirty="0" smtClean="0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>
                <a:latin typeface="Calibri" pitchFamily="34" charset="0"/>
                <a:cs typeface="Arial" pitchFamily="34" charset="0"/>
              </a:rPr>
              <a:t>Empirical</a:t>
            </a:r>
            <a:r>
              <a:rPr lang="de-DE" sz="3600" dirty="0" smtClean="0">
                <a:latin typeface="Calibri" pitchFamily="34" charset="0"/>
                <a:cs typeface="Arial" pitchFamily="34" charset="0"/>
              </a:rPr>
              <a:t> Approach</a:t>
            </a:r>
            <a:endParaRPr lang="de-DE" sz="3600" dirty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1"/>
          </p:nvPr>
        </p:nvSpPr>
        <p:spPr>
          <a:xfrm>
            <a:off x="848544" y="1340769"/>
            <a:ext cx="8662173" cy="2952327"/>
          </a:xfrm>
        </p:spPr>
        <p:txBody>
          <a:bodyPr/>
          <a:lstStyle/>
          <a:p>
            <a:pPr>
              <a:buNone/>
              <a:defRPr/>
            </a:pPr>
            <a:r>
              <a:rPr lang="de-DE" sz="2600" dirty="0" smtClean="0">
                <a:latin typeface="Calibri" pitchFamily="34" charset="0"/>
              </a:rPr>
              <a:t>4 </a:t>
            </a:r>
            <a:r>
              <a:rPr lang="de-DE" sz="2600" dirty="0" err="1" smtClean="0">
                <a:latin typeface="Calibri" pitchFamily="34" charset="0"/>
              </a:rPr>
              <a:t>groups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of</a:t>
            </a:r>
            <a:r>
              <a:rPr lang="de-DE" sz="2600" dirty="0" smtClean="0">
                <a:latin typeface="Calibri" pitchFamily="34" charset="0"/>
              </a:rPr>
              <a:t> </a:t>
            </a:r>
            <a:r>
              <a:rPr lang="de-DE" sz="2600" dirty="0" err="1" smtClean="0">
                <a:latin typeface="Calibri" pitchFamily="34" charset="0"/>
              </a:rPr>
              <a:t>graduates</a:t>
            </a:r>
            <a:r>
              <a:rPr lang="de-DE" sz="2600" dirty="0" smtClean="0">
                <a:latin typeface="Calibri" pitchFamily="34" charset="0"/>
              </a:rPr>
              <a:t>: </a:t>
            </a:r>
          </a:p>
          <a:p>
            <a:pPr marL="457200" indent="-457200">
              <a:spcAft>
                <a:spcPts val="0"/>
              </a:spcAft>
              <a:buFontTx/>
              <a:buAutoNum type="arabicParenBoth"/>
              <a:defRPr/>
            </a:pPr>
            <a:r>
              <a:rPr lang="en-US" sz="2600" dirty="0" smtClean="0">
                <a:latin typeface="Calibri" pitchFamily="34" charset="0"/>
              </a:rPr>
              <a:t>internship only after graduation</a:t>
            </a:r>
          </a:p>
          <a:p>
            <a:pPr marL="457200" indent="-457200">
              <a:spcAft>
                <a:spcPts val="0"/>
              </a:spcAft>
              <a:buFontTx/>
              <a:buAutoNum type="arabicParenBoth"/>
              <a:defRPr/>
            </a:pPr>
            <a:r>
              <a:rPr lang="en-US" sz="2600" dirty="0" smtClean="0">
                <a:latin typeface="Calibri" pitchFamily="34" charset="0"/>
              </a:rPr>
              <a:t>internship during and after study </a:t>
            </a:r>
          </a:p>
          <a:p>
            <a:pPr marL="457200" indent="-457200">
              <a:spcAft>
                <a:spcPts val="0"/>
              </a:spcAft>
              <a:defRPr/>
            </a:pPr>
            <a:endParaRPr lang="en-US" sz="2600" dirty="0" smtClean="0">
              <a:latin typeface="Calibri" pitchFamily="34" charset="0"/>
            </a:endParaRPr>
          </a:p>
          <a:p>
            <a:pPr marL="457200" indent="-457200">
              <a:spcAft>
                <a:spcPts val="0"/>
              </a:spcAft>
              <a:buNone/>
              <a:defRPr/>
            </a:pPr>
            <a:r>
              <a:rPr lang="en-US" sz="2600" dirty="0" smtClean="0">
                <a:latin typeface="Calibri" pitchFamily="34" charset="0"/>
              </a:rPr>
              <a:t>(3) no internship</a:t>
            </a:r>
          </a:p>
          <a:p>
            <a:pPr marL="457200" indent="-457200">
              <a:spcAft>
                <a:spcPts val="0"/>
              </a:spcAft>
              <a:buNone/>
              <a:defRPr/>
            </a:pPr>
            <a:r>
              <a:rPr lang="en-US" sz="2600" dirty="0" smtClean="0">
                <a:latin typeface="Calibri" pitchFamily="34" charset="0"/>
              </a:rPr>
              <a:t>(4) internship only during study</a:t>
            </a:r>
            <a:endParaRPr lang="de-DE" sz="2600" dirty="0" smtClean="0">
              <a:latin typeface="Calibri" pitchFamily="34" charset="0"/>
            </a:endParaRPr>
          </a:p>
          <a:p>
            <a:endParaRPr lang="de-DE" dirty="0">
              <a:latin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Geschweifte Klammer rechts 4"/>
          <p:cNvSpPr/>
          <p:nvPr/>
        </p:nvSpPr>
        <p:spPr>
          <a:xfrm>
            <a:off x="5961112" y="2060848"/>
            <a:ext cx="188912" cy="60642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6393160" y="2060848"/>
            <a:ext cx="1592262" cy="4984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>
                <a:solidFill>
                  <a:schemeClr val="accent4">
                    <a:lumMod val="75000"/>
                  </a:schemeClr>
                </a:solidFill>
              </a:rPr>
              <a:t>Main </a:t>
            </a:r>
            <a:r>
              <a:rPr lang="de-DE" b="1" i="1" dirty="0" err="1">
                <a:solidFill>
                  <a:schemeClr val="accent4">
                    <a:lumMod val="75000"/>
                  </a:schemeClr>
                </a:solidFill>
              </a:rPr>
              <a:t>groups</a:t>
            </a:r>
            <a:endParaRPr lang="de-DE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Geschweifte Klammer rechts 6"/>
          <p:cNvSpPr/>
          <p:nvPr/>
        </p:nvSpPr>
        <p:spPr>
          <a:xfrm>
            <a:off x="5387776" y="3243510"/>
            <a:ext cx="141288" cy="617538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 b="1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5713883" y="3288978"/>
            <a:ext cx="1903413" cy="500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b="1" i="1" dirty="0" err="1">
                <a:solidFill>
                  <a:srgbClr val="002060"/>
                </a:solidFill>
              </a:rPr>
              <a:t>Control</a:t>
            </a:r>
            <a:r>
              <a:rPr lang="de-DE" b="1" i="1" dirty="0">
                <a:solidFill>
                  <a:srgbClr val="002060"/>
                </a:solidFill>
              </a:rPr>
              <a:t> </a:t>
            </a:r>
            <a:r>
              <a:rPr lang="de-DE" b="1" i="1" dirty="0" err="1">
                <a:solidFill>
                  <a:srgbClr val="002060"/>
                </a:solidFill>
              </a:rPr>
              <a:t>groups</a:t>
            </a:r>
            <a:endParaRPr lang="de-DE" b="1" i="1" dirty="0">
              <a:solidFill>
                <a:srgbClr val="002060"/>
              </a:solidFill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848544" y="4509120"/>
            <a:ext cx="8374141" cy="1656184"/>
          </a:xfrm>
          <a:prstGeom prst="rect">
            <a:avLst/>
          </a:prstGeom>
        </p:spPr>
        <p:txBody>
          <a:bodyPr/>
          <a:lstStyle/>
          <a:p>
            <a:pPr marL="723900" marR="0" lvl="0" indent="-368300" algn="l" defTabSz="95726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v"/>
              <a:tabLst>
                <a:tab pos="900113" algn="l"/>
              </a:tabLst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58775" marR="0" lvl="0" indent="-358775" algn="l" defTabSz="957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 3" pitchFamily="18" charset="2"/>
              <a:buNone/>
              <a:tabLst>
                <a:tab pos="358775" algn="l"/>
              </a:tabLst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58775" marR="0" lvl="0" indent="-358775" algn="l" defTabSz="957263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100000"/>
              <a:buFont typeface="Wingdings 3" pitchFamily="18" charset="2"/>
              <a:buNone/>
              <a:tabLst>
                <a:tab pos="358775" algn="l"/>
              </a:tabLst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600" dirty="0" err="1" smtClean="0">
                <a:latin typeface="Calibri" pitchFamily="34" charset="0"/>
              </a:rPr>
              <a:t>Empirical</a:t>
            </a:r>
            <a:r>
              <a:rPr lang="de-DE" sz="3600" dirty="0" smtClean="0">
                <a:latin typeface="Calibri" pitchFamily="34" charset="0"/>
              </a:rPr>
              <a:t> Approach –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         </a:t>
            </a:r>
            <a:r>
              <a:rPr lang="de-DE" dirty="0" err="1" smtClean="0">
                <a:latin typeface="Calibri" pitchFamily="34" charset="0"/>
              </a:rPr>
              <a:t>Employment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Success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Criteria</a:t>
            </a:r>
            <a:endParaRPr lang="de-DE" dirty="0">
              <a:latin typeface="Calibri" pitchFamily="34" charset="0"/>
            </a:endParaRPr>
          </a:p>
        </p:txBody>
      </p:sp>
      <p:pic>
        <p:nvPicPr>
          <p:cNvPr id="5" name="Inhaltsplatzhalter 4" descr="Bild1.png"/>
          <p:cNvPicPr>
            <a:picLocks noGrp="1" noChangeAspect="1"/>
          </p:cNvPicPr>
          <p:nvPr>
            <p:ph idx="11"/>
          </p:nvPr>
        </p:nvPicPr>
        <p:blipFill>
          <a:blip r:embed="rId3" cstate="print"/>
          <a:stretch>
            <a:fillRect/>
          </a:stretch>
        </p:blipFill>
        <p:spPr>
          <a:xfrm>
            <a:off x="920552" y="1268760"/>
            <a:ext cx="8188694" cy="4525962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2CB72F8-9B87-44F4-84C4-665517EADDE7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lienvorlage_UniKassel (1)">
  <a:themeElements>
    <a:clrScheme name="UniKasel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5005A"/>
      </a:accent1>
      <a:accent2>
        <a:srgbClr val="FF5DA6"/>
      </a:accent2>
      <a:accent3>
        <a:srgbClr val="FFD5E8"/>
      </a:accent3>
      <a:accent4>
        <a:srgbClr val="8A003E"/>
      </a:accent4>
      <a:accent5>
        <a:srgbClr val="320017"/>
      </a:accent5>
      <a:accent6>
        <a:srgbClr val="FFE7F2"/>
      </a:accent6>
      <a:hlink>
        <a:srgbClr val="AC004E"/>
      </a:hlink>
      <a:folHlink>
        <a:srgbClr val="FF3F96"/>
      </a:folHlink>
    </a:clrScheme>
    <a:fontScheme name="UniKassel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upp_master_08102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Folienvorlage_UniKassel (1)</Template>
  <TotalTime>0</TotalTime>
  <Words>1546</Words>
  <Application>Microsoft Office PowerPoint</Application>
  <PresentationFormat>A4-Papier (210x297 mm)</PresentationFormat>
  <Paragraphs>406</Paragraphs>
  <Slides>29</Slides>
  <Notes>29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0" baseType="lpstr">
      <vt:lpstr>Folienvorlage_UniKassel (1)</vt:lpstr>
      <vt:lpstr>Folie 1</vt:lpstr>
      <vt:lpstr>Background</vt:lpstr>
      <vt:lpstr>Background</vt:lpstr>
      <vt:lpstr>Findings of previous studies</vt:lpstr>
      <vt:lpstr>Findings of prior studies</vt:lpstr>
      <vt:lpstr>Research Objective</vt:lpstr>
      <vt:lpstr>Empirical Approach</vt:lpstr>
      <vt:lpstr>Empirical Approach</vt:lpstr>
      <vt:lpstr>Empirical Approach –                Employment Success Criteria</vt:lpstr>
      <vt:lpstr>Results: Internships after graduation</vt:lpstr>
      <vt:lpstr>Results: Employment situation</vt:lpstr>
      <vt:lpstr>Employment situation </vt:lpstr>
      <vt:lpstr>Employment situation </vt:lpstr>
      <vt:lpstr>Results: Unlimited-term contracts</vt:lpstr>
      <vt:lpstr>Results: Unlimited-term contacts</vt:lpstr>
      <vt:lpstr>Results: Income</vt:lpstr>
      <vt:lpstr>Results: Income</vt:lpstr>
      <vt:lpstr>Results: Adequate level of employment </vt:lpstr>
      <vt:lpstr>Results: Adequate level of employment </vt:lpstr>
      <vt:lpstr>Results: Adequate utilization of knowldege</vt:lpstr>
      <vt:lpstr>Results: Adequate utilization of knowldege</vt:lpstr>
      <vt:lpstr>Results: Link between field of study and work </vt:lpstr>
      <vt:lpstr>Results: Link between field of study and work </vt:lpstr>
      <vt:lpstr>Results: Job satisfaction</vt:lpstr>
      <vt:lpstr>Results: Job satisfaction</vt:lpstr>
      <vt:lpstr>Conclusion: Employment situation</vt:lpstr>
      <vt:lpstr>Conclusion: Employment success</vt:lpstr>
      <vt:lpstr>Conclusion: Employment success</vt:lpstr>
      <vt:lpstr>Folie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Tamara Arutyunyants</dc:creator>
  <cp:lastModifiedBy>Tamara Arutyunyants</cp:lastModifiedBy>
  <cp:revision>245</cp:revision>
  <dcterms:created xsi:type="dcterms:W3CDTF">2012-10-08T19:23:24Z</dcterms:created>
  <dcterms:modified xsi:type="dcterms:W3CDTF">2012-10-22T04:31:23Z</dcterms:modified>
</cp:coreProperties>
</file>