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8" r:id="rId2"/>
    <p:sldMasterId id="2147483693" r:id="rId3"/>
  </p:sldMasterIdLst>
  <p:notesMasterIdLst>
    <p:notesMasterId r:id="rId35"/>
  </p:notesMasterIdLst>
  <p:handoutMasterIdLst>
    <p:handoutMasterId r:id="rId36"/>
  </p:handoutMasterIdLst>
  <p:sldIdLst>
    <p:sldId id="256" r:id="rId4"/>
    <p:sldId id="584" r:id="rId5"/>
    <p:sldId id="558" r:id="rId6"/>
    <p:sldId id="554" r:id="rId7"/>
    <p:sldId id="555" r:id="rId8"/>
    <p:sldId id="556" r:id="rId9"/>
    <p:sldId id="557" r:id="rId10"/>
    <p:sldId id="583" r:id="rId11"/>
    <p:sldId id="560" r:id="rId12"/>
    <p:sldId id="559" r:id="rId13"/>
    <p:sldId id="561" r:id="rId14"/>
    <p:sldId id="562" r:id="rId15"/>
    <p:sldId id="563" r:id="rId16"/>
    <p:sldId id="564" r:id="rId17"/>
    <p:sldId id="565" r:id="rId18"/>
    <p:sldId id="566" r:id="rId19"/>
    <p:sldId id="567" r:id="rId20"/>
    <p:sldId id="568" r:id="rId21"/>
    <p:sldId id="569" r:id="rId22"/>
    <p:sldId id="570" r:id="rId23"/>
    <p:sldId id="571" r:id="rId24"/>
    <p:sldId id="572" r:id="rId25"/>
    <p:sldId id="573" r:id="rId26"/>
    <p:sldId id="574" r:id="rId27"/>
    <p:sldId id="575" r:id="rId28"/>
    <p:sldId id="576" r:id="rId29"/>
    <p:sldId id="577" r:id="rId30"/>
    <p:sldId id="578" r:id="rId31"/>
    <p:sldId id="579" r:id="rId32"/>
    <p:sldId id="582" r:id="rId33"/>
    <p:sldId id="581" r:id="rId34"/>
  </p:sldIdLst>
  <p:sldSz cx="9144000" cy="5715000" type="screen16x1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68"/>
    <a:srgbClr val="FF53A1"/>
    <a:srgbClr val="C6005A"/>
    <a:srgbClr val="F2DCDB"/>
    <a:srgbClr val="E8F7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p:scale>
          <a:sx n="90" d="100"/>
          <a:sy n="90" d="100"/>
        </p:scale>
        <p:origin x="-1968" y="-498"/>
      </p:cViewPr>
      <p:guideLst>
        <p:guide orient="horz" pos="1800"/>
        <p:guide pos="2880"/>
      </p:guideLst>
    </p:cSldViewPr>
  </p:slideViewPr>
  <p:notesTextViewPr>
    <p:cViewPr>
      <p:scale>
        <a:sx n="1" d="1"/>
        <a:sy n="1" d="1"/>
      </p:scale>
      <p:origin x="0" y="0"/>
    </p:cViewPr>
  </p:notesTextViewPr>
  <p:sorterViewPr>
    <p:cViewPr>
      <p:scale>
        <a:sx n="160" d="100"/>
        <a:sy n="160" d="100"/>
      </p:scale>
      <p:origin x="0" y="13248"/>
    </p:cViewPr>
  </p:sorterViewPr>
  <p:notesViewPr>
    <p:cSldViewPr showGuides="1">
      <p:cViewPr varScale="1">
        <p:scale>
          <a:sx n="65" d="100"/>
          <a:sy n="65" d="100"/>
        </p:scale>
        <p:origin x="-3420"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Arbeitsblat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Arbeitsblat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Arbeitsblat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manualLayout>
          <c:layoutTarget val="inner"/>
          <c:xMode val="edge"/>
          <c:yMode val="edge"/>
          <c:x val="0.11210760928236316"/>
          <c:y val="0.11444571866333739"/>
          <c:w val="0.88683600458174228"/>
          <c:h val="0.57951482479784211"/>
        </c:manualLayout>
      </c:layout>
      <c:barChart>
        <c:barDir val="col"/>
        <c:grouping val="clustered"/>
        <c:varyColors val="0"/>
        <c:ser>
          <c:idx val="0"/>
          <c:order val="0"/>
          <c:tx>
            <c:strRef>
              <c:f>Sheet1!$B$1</c:f>
              <c:strCache>
                <c:ptCount val="1"/>
              </c:strCache>
            </c:strRef>
          </c:tx>
          <c:spPr>
            <a:solidFill>
              <a:schemeClr val="accent1">
                <a:lumMod val="50000"/>
              </a:schemeClr>
            </a:solidFill>
          </c:spPr>
          <c:invertIfNegative val="0"/>
          <c:cat>
            <c:strRef>
              <c:f>Sheet1!$A$2:$A$7</c:f>
              <c:strCache>
                <c:ptCount val="6"/>
                <c:pt idx="0">
                  <c:v>Argentina</c:v>
                </c:pt>
                <c:pt idx="1">
                  <c:v>Chile</c:v>
                </c:pt>
                <c:pt idx="2">
                  <c:v>Columbia</c:v>
                </c:pt>
                <c:pt idx="3">
                  <c:v>Central America</c:v>
                </c:pt>
                <c:pt idx="4">
                  <c:v>Mexico</c:v>
                </c:pt>
                <c:pt idx="5">
                  <c:v>Peru</c:v>
                </c:pt>
              </c:strCache>
            </c:strRef>
          </c:cat>
          <c:val>
            <c:numRef>
              <c:f>Sheet1!$B$2:$B$7</c:f>
              <c:numCache>
                <c:formatCode>General</c:formatCode>
                <c:ptCount val="6"/>
                <c:pt idx="0">
                  <c:v>30</c:v>
                </c:pt>
                <c:pt idx="1">
                  <c:v>24</c:v>
                </c:pt>
                <c:pt idx="2">
                  <c:v>16</c:v>
                </c:pt>
                <c:pt idx="3">
                  <c:v>7</c:v>
                </c:pt>
                <c:pt idx="4">
                  <c:v>60</c:v>
                </c:pt>
                <c:pt idx="5">
                  <c:v>44</c:v>
                </c:pt>
              </c:numCache>
            </c:numRef>
          </c:val>
        </c:ser>
        <c:dLbls>
          <c:showLegendKey val="0"/>
          <c:showVal val="1"/>
          <c:showCatName val="0"/>
          <c:showSerName val="0"/>
          <c:showPercent val="0"/>
          <c:showBubbleSize val="0"/>
        </c:dLbls>
        <c:gapWidth val="54"/>
        <c:axId val="34462720"/>
        <c:axId val="75560000"/>
      </c:barChart>
      <c:catAx>
        <c:axId val="34462720"/>
        <c:scaling>
          <c:orientation val="minMax"/>
        </c:scaling>
        <c:delete val="0"/>
        <c:axPos val="b"/>
        <c:title>
          <c:tx>
            <c:rich>
              <a:bodyPr/>
              <a:lstStyle/>
              <a:p>
                <a:pPr>
                  <a:defRPr/>
                </a:pPr>
                <a:r>
                  <a:rPr lang="de-DE"/>
                  <a:t>Country</a:t>
                </a:r>
              </a:p>
            </c:rich>
          </c:tx>
          <c:layout/>
          <c:overlay val="0"/>
        </c:title>
        <c:numFmt formatCode="General" sourceLinked="1"/>
        <c:majorTickMark val="out"/>
        <c:minorTickMark val="none"/>
        <c:tickLblPos val="nextTo"/>
        <c:txPr>
          <a:bodyPr rot="-5400000" vert="horz"/>
          <a:lstStyle/>
          <a:p>
            <a:pPr>
              <a:defRPr/>
            </a:pPr>
            <a:endParaRPr lang="de-DE"/>
          </a:p>
        </c:txPr>
        <c:crossAx val="75560000"/>
        <c:crosses val="autoZero"/>
        <c:auto val="1"/>
        <c:lblAlgn val="ctr"/>
        <c:lblOffset val="100"/>
        <c:tickLblSkip val="1"/>
        <c:tickMarkSkip val="1"/>
        <c:noMultiLvlLbl val="0"/>
      </c:catAx>
      <c:valAx>
        <c:axId val="75560000"/>
        <c:scaling>
          <c:orientation val="minMax"/>
        </c:scaling>
        <c:delete val="0"/>
        <c:axPos val="l"/>
        <c:majorGridlines>
          <c:spPr>
            <a:ln>
              <a:prstDash val="sysDot"/>
            </a:ln>
          </c:spPr>
        </c:majorGridlines>
        <c:title>
          <c:tx>
            <c:rich>
              <a:bodyPr rot="-5400000" vert="horz"/>
              <a:lstStyle/>
              <a:p>
                <a:pPr>
                  <a:defRPr/>
                </a:pPr>
                <a:r>
                  <a:rPr lang="de-DE"/>
                  <a:t>Percent</a:t>
                </a:r>
              </a:p>
            </c:rich>
          </c:tx>
          <c:layout/>
          <c:overlay val="0"/>
        </c:title>
        <c:numFmt formatCode="General" sourceLinked="1"/>
        <c:majorTickMark val="out"/>
        <c:minorTickMark val="none"/>
        <c:tickLblPos val="nextTo"/>
        <c:txPr>
          <a:bodyPr rot="0" vert="horz"/>
          <a:lstStyle/>
          <a:p>
            <a:pPr>
              <a:defRPr/>
            </a:pPr>
            <a:endParaRPr lang="de-DE"/>
          </a:p>
        </c:txPr>
        <c:crossAx val="34462720"/>
        <c:crosses val="autoZero"/>
        <c:crossBetween val="between"/>
      </c:valAx>
    </c:plotArea>
    <c:plotVisOnly val="1"/>
    <c:dispBlanksAs val="gap"/>
    <c:showDLblsOverMax val="0"/>
  </c:chart>
  <c:txPr>
    <a:bodyPr/>
    <a:lstStyle/>
    <a:p>
      <a:pPr>
        <a:defRPr lang="en-GB" sz="1400" noProof="0"/>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manualLayout>
          <c:layoutTarget val="inner"/>
          <c:xMode val="edge"/>
          <c:yMode val="edge"/>
          <c:x val="0.11975740154955553"/>
          <c:y val="5.9299191374663072E-2"/>
          <c:w val="0.85426173252770465"/>
          <c:h val="0.57951482479784211"/>
        </c:manualLayout>
      </c:layout>
      <c:barChart>
        <c:barDir val="col"/>
        <c:grouping val="clustered"/>
        <c:varyColors val="0"/>
        <c:ser>
          <c:idx val="0"/>
          <c:order val="0"/>
          <c:tx>
            <c:strRef>
              <c:f>Sheet1!$B$1</c:f>
              <c:strCache>
                <c:ptCount val="1"/>
                <c:pt idx="0">
                  <c:v>Yes</c:v>
                </c:pt>
              </c:strCache>
            </c:strRef>
          </c:tx>
          <c:spPr>
            <a:solidFill>
              <a:schemeClr val="accent1">
                <a:lumMod val="50000"/>
              </a:schemeClr>
            </a:solidFill>
          </c:spPr>
          <c:invertIfNegative val="0"/>
          <c:cat>
            <c:strRef>
              <c:f>Sheet1!$A$2:$A$8</c:f>
              <c:strCache>
                <c:ptCount val="7"/>
                <c:pt idx="0">
                  <c:v>Argentina</c:v>
                </c:pt>
                <c:pt idx="1">
                  <c:v>Chile</c:v>
                </c:pt>
                <c:pt idx="2">
                  <c:v>Columbia</c:v>
                </c:pt>
                <c:pt idx="3">
                  <c:v>Central America</c:v>
                </c:pt>
                <c:pt idx="4">
                  <c:v>Mexico</c:v>
                </c:pt>
                <c:pt idx="5">
                  <c:v>Peru</c:v>
                </c:pt>
                <c:pt idx="6">
                  <c:v>Total</c:v>
                </c:pt>
              </c:strCache>
            </c:strRef>
          </c:cat>
          <c:val>
            <c:numRef>
              <c:f>Sheet1!$B$2:$B$8</c:f>
              <c:numCache>
                <c:formatCode>General</c:formatCode>
                <c:ptCount val="7"/>
                <c:pt idx="0">
                  <c:v>50</c:v>
                </c:pt>
                <c:pt idx="1">
                  <c:v>72</c:v>
                </c:pt>
                <c:pt idx="2">
                  <c:v>94</c:v>
                </c:pt>
                <c:pt idx="3">
                  <c:v>100</c:v>
                </c:pt>
                <c:pt idx="4">
                  <c:v>90</c:v>
                </c:pt>
                <c:pt idx="5">
                  <c:v>32</c:v>
                </c:pt>
                <c:pt idx="6">
                  <c:v>67</c:v>
                </c:pt>
              </c:numCache>
            </c:numRef>
          </c:val>
        </c:ser>
        <c:dLbls>
          <c:showLegendKey val="0"/>
          <c:showVal val="1"/>
          <c:showCatName val="0"/>
          <c:showSerName val="0"/>
          <c:showPercent val="0"/>
          <c:showBubbleSize val="0"/>
        </c:dLbls>
        <c:gapWidth val="50"/>
        <c:axId val="35921920"/>
        <c:axId val="76921600"/>
      </c:barChart>
      <c:catAx>
        <c:axId val="35921920"/>
        <c:scaling>
          <c:orientation val="minMax"/>
        </c:scaling>
        <c:delete val="0"/>
        <c:axPos val="b"/>
        <c:title>
          <c:tx>
            <c:rich>
              <a:bodyPr/>
              <a:lstStyle/>
              <a:p>
                <a:pPr>
                  <a:defRPr/>
                </a:pPr>
                <a:r>
                  <a:rPr lang="de-DE"/>
                  <a:t>Country</a:t>
                </a:r>
              </a:p>
            </c:rich>
          </c:tx>
          <c:layout>
            <c:manualLayout>
              <c:xMode val="edge"/>
              <c:yMode val="edge"/>
              <c:x val="0.59688363443717729"/>
              <c:y val="0.93366071428571418"/>
            </c:manualLayout>
          </c:layout>
          <c:overlay val="0"/>
        </c:title>
        <c:numFmt formatCode="General" sourceLinked="1"/>
        <c:majorTickMark val="out"/>
        <c:minorTickMark val="none"/>
        <c:tickLblPos val="nextTo"/>
        <c:txPr>
          <a:bodyPr rot="-5400000" vert="horz"/>
          <a:lstStyle/>
          <a:p>
            <a:pPr>
              <a:defRPr/>
            </a:pPr>
            <a:endParaRPr lang="de-DE"/>
          </a:p>
        </c:txPr>
        <c:crossAx val="76921600"/>
        <c:crosses val="autoZero"/>
        <c:auto val="1"/>
        <c:lblAlgn val="ctr"/>
        <c:lblOffset val="100"/>
        <c:tickLblSkip val="1"/>
        <c:tickMarkSkip val="1"/>
        <c:noMultiLvlLbl val="0"/>
      </c:catAx>
      <c:valAx>
        <c:axId val="76921600"/>
        <c:scaling>
          <c:orientation val="minMax"/>
          <c:max val="100"/>
        </c:scaling>
        <c:delete val="0"/>
        <c:axPos val="l"/>
        <c:majorGridlines>
          <c:spPr>
            <a:ln>
              <a:solidFill>
                <a:srgbClr val="333333">
                  <a:tint val="75000"/>
                  <a:shade val="95000"/>
                  <a:satMod val="105000"/>
                </a:srgbClr>
              </a:solidFill>
              <a:prstDash val="sysDot"/>
            </a:ln>
          </c:spPr>
        </c:majorGridlines>
        <c:title>
          <c:tx>
            <c:rich>
              <a:bodyPr rot="-5400000" vert="horz"/>
              <a:lstStyle/>
              <a:p>
                <a:pPr>
                  <a:defRPr/>
                </a:pPr>
                <a:r>
                  <a:rPr lang="de-DE"/>
                  <a:t>Percent</a:t>
                </a:r>
              </a:p>
            </c:rich>
          </c:tx>
          <c:layout/>
          <c:overlay val="0"/>
        </c:title>
        <c:numFmt formatCode="General" sourceLinked="1"/>
        <c:majorTickMark val="out"/>
        <c:minorTickMark val="none"/>
        <c:tickLblPos val="nextTo"/>
        <c:txPr>
          <a:bodyPr rot="0" vert="horz"/>
          <a:lstStyle/>
          <a:p>
            <a:pPr>
              <a:defRPr/>
            </a:pPr>
            <a:endParaRPr lang="de-DE"/>
          </a:p>
        </c:txPr>
        <c:crossAx val="35921920"/>
        <c:crosses val="autoZero"/>
        <c:crossBetween val="between"/>
      </c:valAx>
    </c:plotArea>
    <c:plotVisOnly val="1"/>
    <c:dispBlanksAs val="gap"/>
    <c:showDLblsOverMax val="0"/>
  </c:chart>
  <c:txPr>
    <a:bodyPr/>
    <a:lstStyle/>
    <a:p>
      <a:pPr>
        <a:defRPr lang="en-GB" sz="1400" noProof="0"/>
      </a:pPr>
      <a:endParaRPr lang="de-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manualLayout>
          <c:layoutTarget val="inner"/>
          <c:xMode val="edge"/>
          <c:yMode val="edge"/>
          <c:x val="0.11117869945505721"/>
          <c:y val="5.9299191374663072E-2"/>
          <c:w val="0.83932814261119781"/>
          <c:h val="0.57951482479784211"/>
        </c:manualLayout>
      </c:layout>
      <c:barChart>
        <c:barDir val="col"/>
        <c:grouping val="clustered"/>
        <c:varyColors val="0"/>
        <c:ser>
          <c:idx val="0"/>
          <c:order val="0"/>
          <c:tx>
            <c:strRef>
              <c:f>Sheet1!$B$1</c:f>
              <c:strCache>
                <c:ptCount val="1"/>
                <c:pt idx="0">
                  <c:v>Curricular improvement</c:v>
                </c:pt>
              </c:strCache>
            </c:strRef>
          </c:tx>
          <c:spPr>
            <a:solidFill>
              <a:schemeClr val="accent1">
                <a:lumMod val="50000"/>
              </a:schemeClr>
            </a:solidFill>
          </c:spPr>
          <c:invertIfNegative val="0"/>
          <c:cat>
            <c:strRef>
              <c:f>Sheet1!$A$2:$A$8</c:f>
              <c:strCache>
                <c:ptCount val="7"/>
                <c:pt idx="0">
                  <c:v>Argentina</c:v>
                </c:pt>
                <c:pt idx="1">
                  <c:v>Chile</c:v>
                </c:pt>
                <c:pt idx="2">
                  <c:v>Columbia</c:v>
                </c:pt>
                <c:pt idx="3">
                  <c:v>Central America</c:v>
                </c:pt>
                <c:pt idx="4">
                  <c:v>Mexico</c:v>
                </c:pt>
                <c:pt idx="5">
                  <c:v>Peru</c:v>
                </c:pt>
                <c:pt idx="6">
                  <c:v>Total</c:v>
                </c:pt>
              </c:strCache>
            </c:strRef>
          </c:cat>
          <c:val>
            <c:numRef>
              <c:f>Sheet1!$B$2:$B$8</c:f>
              <c:numCache>
                <c:formatCode>General</c:formatCode>
                <c:ptCount val="7"/>
                <c:pt idx="0">
                  <c:v>79</c:v>
                </c:pt>
                <c:pt idx="1">
                  <c:v>76</c:v>
                </c:pt>
                <c:pt idx="2">
                  <c:v>80</c:v>
                </c:pt>
                <c:pt idx="3">
                  <c:v>100</c:v>
                </c:pt>
                <c:pt idx="4">
                  <c:v>85</c:v>
                </c:pt>
                <c:pt idx="5">
                  <c:v>64</c:v>
                </c:pt>
                <c:pt idx="6">
                  <c:v>81</c:v>
                </c:pt>
              </c:numCache>
            </c:numRef>
          </c:val>
        </c:ser>
        <c:dLbls>
          <c:showLegendKey val="0"/>
          <c:showVal val="1"/>
          <c:showCatName val="0"/>
          <c:showSerName val="0"/>
          <c:showPercent val="0"/>
          <c:showBubbleSize val="0"/>
        </c:dLbls>
        <c:gapWidth val="50"/>
        <c:axId val="35922944"/>
        <c:axId val="93480064"/>
      </c:barChart>
      <c:catAx>
        <c:axId val="35922944"/>
        <c:scaling>
          <c:orientation val="minMax"/>
        </c:scaling>
        <c:delete val="0"/>
        <c:axPos val="b"/>
        <c:title>
          <c:tx>
            <c:rich>
              <a:bodyPr/>
              <a:lstStyle/>
              <a:p>
                <a:pPr>
                  <a:defRPr/>
                </a:pPr>
                <a:r>
                  <a:rPr lang="de-DE"/>
                  <a:t>Country</a:t>
                </a:r>
              </a:p>
            </c:rich>
          </c:tx>
          <c:layout>
            <c:manualLayout>
              <c:xMode val="edge"/>
              <c:yMode val="edge"/>
              <c:x val="0.58767567681066102"/>
              <c:y val="0.93263573836202962"/>
            </c:manualLayout>
          </c:layout>
          <c:overlay val="0"/>
        </c:title>
        <c:numFmt formatCode="General" sourceLinked="1"/>
        <c:majorTickMark val="out"/>
        <c:minorTickMark val="none"/>
        <c:tickLblPos val="nextTo"/>
        <c:txPr>
          <a:bodyPr rot="-5400000" vert="horz"/>
          <a:lstStyle/>
          <a:p>
            <a:pPr>
              <a:defRPr/>
            </a:pPr>
            <a:endParaRPr lang="de-DE"/>
          </a:p>
        </c:txPr>
        <c:crossAx val="93480064"/>
        <c:crosses val="autoZero"/>
        <c:auto val="1"/>
        <c:lblAlgn val="ctr"/>
        <c:lblOffset val="100"/>
        <c:tickLblSkip val="1"/>
        <c:tickMarkSkip val="1"/>
        <c:noMultiLvlLbl val="0"/>
      </c:catAx>
      <c:valAx>
        <c:axId val="93480064"/>
        <c:scaling>
          <c:orientation val="minMax"/>
          <c:max val="100"/>
        </c:scaling>
        <c:delete val="0"/>
        <c:axPos val="l"/>
        <c:majorGridlines>
          <c:spPr>
            <a:ln>
              <a:prstDash val="sysDot"/>
            </a:ln>
          </c:spPr>
        </c:majorGridlines>
        <c:title>
          <c:tx>
            <c:rich>
              <a:bodyPr rot="-5400000" vert="horz"/>
              <a:lstStyle/>
              <a:p>
                <a:pPr>
                  <a:defRPr/>
                </a:pPr>
                <a:r>
                  <a:rPr lang="de-DE"/>
                  <a:t>Percent</a:t>
                </a:r>
              </a:p>
            </c:rich>
          </c:tx>
          <c:layout/>
          <c:overlay val="0"/>
        </c:title>
        <c:numFmt formatCode="General" sourceLinked="1"/>
        <c:majorTickMark val="out"/>
        <c:minorTickMark val="none"/>
        <c:tickLblPos val="nextTo"/>
        <c:txPr>
          <a:bodyPr rot="0" vert="horz"/>
          <a:lstStyle/>
          <a:p>
            <a:pPr>
              <a:defRPr/>
            </a:pPr>
            <a:endParaRPr lang="de-DE"/>
          </a:p>
        </c:txPr>
        <c:crossAx val="35922944"/>
        <c:crosses val="autoZero"/>
        <c:crossBetween val="between"/>
      </c:valAx>
    </c:plotArea>
    <c:plotVisOnly val="1"/>
    <c:dispBlanksAs val="gap"/>
    <c:showDLblsOverMax val="0"/>
  </c:chart>
  <c:txPr>
    <a:bodyPr/>
    <a:lstStyle/>
    <a:p>
      <a:pPr>
        <a:defRPr lang="en-GB" sz="1400" noProof="0"/>
      </a:pPr>
      <a:endParaRPr lang="de-D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1"/>
    <c:plotArea>
      <c:layout>
        <c:manualLayout>
          <c:layoutTarget val="inner"/>
          <c:xMode val="edge"/>
          <c:yMode val="edge"/>
          <c:x val="0.10351438473103493"/>
          <c:y val="5.9299191374663072E-2"/>
          <c:w val="0.84435835690441663"/>
          <c:h val="0.57951482479784211"/>
        </c:manualLayout>
      </c:layout>
      <c:barChart>
        <c:barDir val="col"/>
        <c:grouping val="clustered"/>
        <c:varyColors val="0"/>
        <c:ser>
          <c:idx val="0"/>
          <c:order val="0"/>
          <c:tx>
            <c:strRef>
              <c:f>Sheet1!$B$1</c:f>
              <c:strCache>
                <c:ptCount val="1"/>
                <c:pt idx="0">
                  <c:v>Yes</c:v>
                </c:pt>
              </c:strCache>
            </c:strRef>
          </c:tx>
          <c:spPr>
            <a:solidFill>
              <a:schemeClr val="accent1">
                <a:lumMod val="50000"/>
              </a:schemeClr>
            </a:solidFill>
          </c:spPr>
          <c:invertIfNegative val="0"/>
          <c:cat>
            <c:strRef>
              <c:f>Sheet1!$A$2:$A$8</c:f>
              <c:strCache>
                <c:ptCount val="7"/>
                <c:pt idx="0">
                  <c:v>Argentina</c:v>
                </c:pt>
                <c:pt idx="1">
                  <c:v>Chile</c:v>
                </c:pt>
                <c:pt idx="2">
                  <c:v>Columbia</c:v>
                </c:pt>
                <c:pt idx="3">
                  <c:v>Central America</c:v>
                </c:pt>
                <c:pt idx="4">
                  <c:v>Mexico</c:v>
                </c:pt>
                <c:pt idx="5">
                  <c:v>Peru</c:v>
                </c:pt>
                <c:pt idx="6">
                  <c:v>Total</c:v>
                </c:pt>
              </c:strCache>
            </c:strRef>
          </c:cat>
          <c:val>
            <c:numRef>
              <c:f>Sheet1!$B$2:$B$8</c:f>
              <c:numCache>
                <c:formatCode>General</c:formatCode>
                <c:ptCount val="7"/>
                <c:pt idx="0">
                  <c:v>79</c:v>
                </c:pt>
                <c:pt idx="1">
                  <c:v>50</c:v>
                </c:pt>
                <c:pt idx="2">
                  <c:v>80</c:v>
                </c:pt>
                <c:pt idx="3">
                  <c:v>29</c:v>
                </c:pt>
                <c:pt idx="4">
                  <c:v>87</c:v>
                </c:pt>
                <c:pt idx="5">
                  <c:v>67</c:v>
                </c:pt>
                <c:pt idx="6">
                  <c:v>75</c:v>
                </c:pt>
              </c:numCache>
            </c:numRef>
          </c:val>
        </c:ser>
        <c:dLbls>
          <c:showLegendKey val="0"/>
          <c:showVal val="1"/>
          <c:showCatName val="0"/>
          <c:showSerName val="0"/>
          <c:showPercent val="0"/>
          <c:showBubbleSize val="0"/>
        </c:dLbls>
        <c:gapWidth val="50"/>
        <c:axId val="36098048"/>
        <c:axId val="76919296"/>
      </c:barChart>
      <c:catAx>
        <c:axId val="36098048"/>
        <c:scaling>
          <c:orientation val="minMax"/>
        </c:scaling>
        <c:delete val="0"/>
        <c:axPos val="b"/>
        <c:title>
          <c:tx>
            <c:rich>
              <a:bodyPr/>
              <a:lstStyle/>
              <a:p>
                <a:pPr>
                  <a:defRPr/>
                </a:pPr>
                <a:r>
                  <a:rPr lang="de-DE"/>
                  <a:t>Country</a:t>
                </a:r>
              </a:p>
            </c:rich>
          </c:tx>
          <c:layout>
            <c:manualLayout>
              <c:xMode val="edge"/>
              <c:yMode val="edge"/>
              <c:x val="0.5859646306347629"/>
              <c:y val="0.93366071428571418"/>
            </c:manualLayout>
          </c:layout>
          <c:overlay val="0"/>
        </c:title>
        <c:numFmt formatCode="General" sourceLinked="1"/>
        <c:majorTickMark val="out"/>
        <c:minorTickMark val="none"/>
        <c:tickLblPos val="nextTo"/>
        <c:txPr>
          <a:bodyPr rot="-5400000" vert="horz"/>
          <a:lstStyle/>
          <a:p>
            <a:pPr>
              <a:defRPr/>
            </a:pPr>
            <a:endParaRPr lang="de-DE"/>
          </a:p>
        </c:txPr>
        <c:crossAx val="76919296"/>
        <c:crosses val="autoZero"/>
        <c:auto val="1"/>
        <c:lblAlgn val="ctr"/>
        <c:lblOffset val="100"/>
        <c:tickLblSkip val="1"/>
        <c:tickMarkSkip val="1"/>
        <c:noMultiLvlLbl val="0"/>
      </c:catAx>
      <c:valAx>
        <c:axId val="76919296"/>
        <c:scaling>
          <c:orientation val="minMax"/>
          <c:max val="100"/>
        </c:scaling>
        <c:delete val="0"/>
        <c:axPos val="l"/>
        <c:majorGridlines>
          <c:spPr>
            <a:ln>
              <a:solidFill>
                <a:srgbClr val="333333">
                  <a:tint val="75000"/>
                  <a:shade val="95000"/>
                  <a:satMod val="105000"/>
                </a:srgbClr>
              </a:solidFill>
              <a:prstDash val="sysDot"/>
            </a:ln>
          </c:spPr>
        </c:majorGridlines>
        <c:title>
          <c:tx>
            <c:rich>
              <a:bodyPr rot="-5400000" vert="horz"/>
              <a:lstStyle/>
              <a:p>
                <a:pPr>
                  <a:defRPr/>
                </a:pPr>
                <a:r>
                  <a:rPr lang="de-DE"/>
                  <a:t>Percent</a:t>
                </a:r>
              </a:p>
            </c:rich>
          </c:tx>
          <c:layout/>
          <c:overlay val="0"/>
        </c:title>
        <c:numFmt formatCode="General" sourceLinked="1"/>
        <c:majorTickMark val="out"/>
        <c:minorTickMark val="none"/>
        <c:tickLblPos val="nextTo"/>
        <c:txPr>
          <a:bodyPr rot="0" vert="horz"/>
          <a:lstStyle/>
          <a:p>
            <a:pPr>
              <a:defRPr/>
            </a:pPr>
            <a:endParaRPr lang="de-DE"/>
          </a:p>
        </c:txPr>
        <c:crossAx val="36098048"/>
        <c:crosses val="autoZero"/>
        <c:crossBetween val="between"/>
      </c:valAx>
    </c:plotArea>
    <c:plotVisOnly val="1"/>
    <c:dispBlanksAs val="gap"/>
    <c:showDLblsOverMax val="0"/>
  </c:chart>
  <c:txPr>
    <a:bodyPr/>
    <a:lstStyle/>
    <a:p>
      <a:pPr>
        <a:defRPr lang="en-GB" sz="1400" noProof="0"/>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A7B28D-7DC3-4BEA-AAA2-842F85B8A323}" type="doc">
      <dgm:prSet loTypeId="urn:microsoft.com/office/officeart/2005/8/layout/radial5" loCatId="relationship" qsTypeId="urn:microsoft.com/office/officeart/2005/8/quickstyle/3d3" qsCatId="3D" csTypeId="urn:microsoft.com/office/officeart/2005/8/colors/accent1_2" csCatId="accent1" phldr="1"/>
      <dgm:spPr/>
      <dgm:t>
        <a:bodyPr/>
        <a:lstStyle/>
        <a:p>
          <a:endParaRPr lang="de-DE"/>
        </a:p>
      </dgm:t>
    </dgm:pt>
    <dgm:pt modelId="{753E14A7-C2EB-40C7-B662-E157BFD9B2CB}">
      <dgm:prSet phldrT="[Text]" custT="1"/>
      <dgm:spPr>
        <a:solidFill>
          <a:srgbClr val="C6005A"/>
        </a:solidFill>
      </dgm:spPr>
      <dgm:t>
        <a:bodyPr/>
        <a:lstStyle/>
        <a:p>
          <a:r>
            <a:rPr lang="en-GB" sz="1600" b="1" noProof="0" dirty="0" smtClean="0"/>
            <a:t>Institutional</a:t>
          </a:r>
          <a:br>
            <a:rPr lang="en-GB" sz="1600" b="1" noProof="0" dirty="0" smtClean="0"/>
          </a:br>
          <a:r>
            <a:rPr lang="en-GB" sz="1600" b="1" noProof="0" dirty="0" smtClean="0"/>
            <a:t>Tracer Study</a:t>
          </a:r>
          <a:endParaRPr lang="en-GB" sz="1600" b="1" noProof="0" dirty="0"/>
        </a:p>
      </dgm:t>
    </dgm:pt>
    <dgm:pt modelId="{9BA37542-2A64-40D2-A888-8CD8D1C8B42F}" type="parTrans" cxnId="{640DF636-369E-4ACA-B5A8-4B0A962CF68E}">
      <dgm:prSet/>
      <dgm:spPr/>
      <dgm:t>
        <a:bodyPr/>
        <a:lstStyle/>
        <a:p>
          <a:endParaRPr lang="en-GB" noProof="0"/>
        </a:p>
      </dgm:t>
    </dgm:pt>
    <dgm:pt modelId="{F8B9C70D-9A77-499A-AAA5-16AAEE09888E}" type="sibTrans" cxnId="{640DF636-369E-4ACA-B5A8-4B0A962CF68E}">
      <dgm:prSet/>
      <dgm:spPr/>
      <dgm:t>
        <a:bodyPr/>
        <a:lstStyle/>
        <a:p>
          <a:endParaRPr lang="en-GB" noProof="0"/>
        </a:p>
      </dgm:t>
    </dgm:pt>
    <dgm:pt modelId="{735774CC-9D83-478B-9AC0-EC811588F37F}">
      <dgm:prSet phldrT="[Text]" custT="1"/>
      <dgm:spPr>
        <a:solidFill>
          <a:schemeClr val="accent1">
            <a:lumMod val="75000"/>
          </a:schemeClr>
        </a:solidFill>
      </dgm:spPr>
      <dgm:t>
        <a:bodyPr/>
        <a:lstStyle/>
        <a:p>
          <a:r>
            <a:rPr lang="en-GB" sz="1200" b="1" noProof="0" smtClean="0"/>
            <a:t>Vertical match – overeduction/ undereducation</a:t>
          </a:r>
          <a:endParaRPr lang="en-GB" sz="1200" b="1" noProof="0"/>
        </a:p>
      </dgm:t>
    </dgm:pt>
    <dgm:pt modelId="{3D3BAD27-93BE-4899-93B9-028AD2D7E34B}" type="parTrans" cxnId="{2E560070-B592-482C-B0C0-23893CA5D31A}">
      <dgm:prSet/>
      <dgm:spPr/>
      <dgm:t>
        <a:bodyPr/>
        <a:lstStyle/>
        <a:p>
          <a:endParaRPr lang="en-GB" noProof="0"/>
        </a:p>
      </dgm:t>
    </dgm:pt>
    <dgm:pt modelId="{209EB0A5-939D-411C-A789-73111437D875}" type="sibTrans" cxnId="{2E560070-B592-482C-B0C0-23893CA5D31A}">
      <dgm:prSet/>
      <dgm:spPr/>
      <dgm:t>
        <a:bodyPr/>
        <a:lstStyle/>
        <a:p>
          <a:endParaRPr lang="en-GB" noProof="0"/>
        </a:p>
      </dgm:t>
    </dgm:pt>
    <dgm:pt modelId="{520BA747-86DA-4A7E-B460-209A65B65F31}">
      <dgm:prSet phldrT="[Text]" custT="1"/>
      <dgm:spPr>
        <a:solidFill>
          <a:schemeClr val="accent1">
            <a:lumMod val="75000"/>
          </a:schemeClr>
        </a:solidFill>
      </dgm:spPr>
      <dgm:t>
        <a:bodyPr/>
        <a:lstStyle/>
        <a:p>
          <a:r>
            <a:rPr lang="en-GB" sz="1400" b="1" noProof="0" smtClean="0"/>
            <a:t>Skills mismatch -</a:t>
          </a:r>
          <a:br>
            <a:rPr lang="en-GB" sz="1400" b="1" noProof="0" smtClean="0"/>
          </a:br>
          <a:r>
            <a:rPr lang="en-GB" sz="1400" b="1" noProof="0" smtClean="0"/>
            <a:t>study and work</a:t>
          </a:r>
          <a:endParaRPr lang="en-GB" sz="1400" b="1" noProof="0"/>
        </a:p>
      </dgm:t>
    </dgm:pt>
    <dgm:pt modelId="{CF7D3937-26F1-4F43-9C87-93A970408603}" type="parTrans" cxnId="{DA45416A-58E1-4DBF-8626-5E80025823DC}">
      <dgm:prSet/>
      <dgm:spPr/>
      <dgm:t>
        <a:bodyPr/>
        <a:lstStyle/>
        <a:p>
          <a:endParaRPr lang="en-GB" noProof="0"/>
        </a:p>
      </dgm:t>
    </dgm:pt>
    <dgm:pt modelId="{F4594378-4414-4872-B39A-C6DD73B2D0EF}" type="sibTrans" cxnId="{DA45416A-58E1-4DBF-8626-5E80025823DC}">
      <dgm:prSet/>
      <dgm:spPr/>
      <dgm:t>
        <a:bodyPr/>
        <a:lstStyle/>
        <a:p>
          <a:endParaRPr lang="en-GB" noProof="0"/>
        </a:p>
      </dgm:t>
    </dgm:pt>
    <dgm:pt modelId="{5529DF8E-4CB5-4C7D-8798-E3ACB05DA205}">
      <dgm:prSet phldrT="[Text]"/>
      <dgm:spPr>
        <a:solidFill>
          <a:schemeClr val="accent1">
            <a:lumMod val="75000"/>
          </a:schemeClr>
        </a:solidFill>
      </dgm:spPr>
      <dgm:t>
        <a:bodyPr/>
        <a:lstStyle/>
        <a:p>
          <a:r>
            <a:rPr lang="en-GB" b="1" noProof="0" smtClean="0"/>
            <a:t>Study conditions and professional success</a:t>
          </a:r>
          <a:endParaRPr lang="en-GB" b="1" noProof="0"/>
        </a:p>
      </dgm:t>
    </dgm:pt>
    <dgm:pt modelId="{72AD3D54-8347-4E08-8B80-4882F314376A}" type="parTrans" cxnId="{6D0FA5FC-B85A-4DE2-B42B-6059774EE5BD}">
      <dgm:prSet/>
      <dgm:spPr/>
      <dgm:t>
        <a:bodyPr/>
        <a:lstStyle/>
        <a:p>
          <a:endParaRPr lang="en-GB" noProof="0"/>
        </a:p>
      </dgm:t>
    </dgm:pt>
    <dgm:pt modelId="{2C656059-BA75-4C98-8EC2-B75C866DD7C4}" type="sibTrans" cxnId="{6D0FA5FC-B85A-4DE2-B42B-6059774EE5BD}">
      <dgm:prSet/>
      <dgm:spPr/>
      <dgm:t>
        <a:bodyPr/>
        <a:lstStyle/>
        <a:p>
          <a:endParaRPr lang="en-GB" noProof="0"/>
        </a:p>
      </dgm:t>
    </dgm:pt>
    <dgm:pt modelId="{06CA7145-D596-4B73-B9BF-AD871A298239}">
      <dgm:prSet phldrT="[Text]" custT="1"/>
      <dgm:spPr>
        <a:solidFill>
          <a:srgbClr val="E8F75B"/>
        </a:solidFill>
      </dgm:spPr>
      <dgm:t>
        <a:bodyPr/>
        <a:lstStyle/>
        <a:p>
          <a:r>
            <a:rPr lang="en-GB" sz="1400" b="1" noProof="0" smtClean="0">
              <a:solidFill>
                <a:schemeClr val="tx1"/>
              </a:solidFill>
            </a:rPr>
            <a:t>Evaluation, information, marketing</a:t>
          </a:r>
          <a:endParaRPr lang="en-GB" sz="1400" b="1" noProof="0">
            <a:solidFill>
              <a:schemeClr val="tx1"/>
            </a:solidFill>
          </a:endParaRPr>
        </a:p>
      </dgm:t>
    </dgm:pt>
    <dgm:pt modelId="{1DD62A1F-EC69-48B3-9443-D6A711D80F38}" type="parTrans" cxnId="{46BE9E6D-42A9-4A1C-BDEE-1BCAD1D11DAA}">
      <dgm:prSet/>
      <dgm:spPr/>
      <dgm:t>
        <a:bodyPr/>
        <a:lstStyle/>
        <a:p>
          <a:endParaRPr lang="en-GB" noProof="0"/>
        </a:p>
      </dgm:t>
    </dgm:pt>
    <dgm:pt modelId="{3FF721E4-4D4C-4E51-98A6-23CD4693AA50}" type="sibTrans" cxnId="{46BE9E6D-42A9-4A1C-BDEE-1BCAD1D11DAA}">
      <dgm:prSet/>
      <dgm:spPr/>
      <dgm:t>
        <a:bodyPr/>
        <a:lstStyle/>
        <a:p>
          <a:endParaRPr lang="en-GB" noProof="0"/>
        </a:p>
      </dgm:t>
    </dgm:pt>
    <dgm:pt modelId="{46843512-6628-45BF-9415-64F46170AD0A}">
      <dgm:prSet phldrT="[Text]" custT="1"/>
      <dgm:spPr>
        <a:solidFill>
          <a:srgbClr val="E8F75B"/>
        </a:solidFill>
      </dgm:spPr>
      <dgm:t>
        <a:bodyPr/>
        <a:lstStyle/>
        <a:p>
          <a:r>
            <a:rPr lang="en-GB" sz="1400" b="1" noProof="0" smtClean="0">
              <a:solidFill>
                <a:schemeClr val="tx1"/>
              </a:solidFill>
            </a:rPr>
            <a:t>Alumni and career service</a:t>
          </a:r>
          <a:endParaRPr lang="en-GB" sz="1400" b="1" noProof="0">
            <a:solidFill>
              <a:schemeClr val="tx1"/>
            </a:solidFill>
          </a:endParaRPr>
        </a:p>
      </dgm:t>
    </dgm:pt>
    <dgm:pt modelId="{42F197C2-51B4-42A8-A9D4-721D0A780319}" type="parTrans" cxnId="{06F81A82-7575-4FE9-B26A-AA13AA23F5AE}">
      <dgm:prSet/>
      <dgm:spPr/>
      <dgm:t>
        <a:bodyPr/>
        <a:lstStyle/>
        <a:p>
          <a:endParaRPr lang="en-GB" noProof="0"/>
        </a:p>
      </dgm:t>
    </dgm:pt>
    <dgm:pt modelId="{AF05E143-A9A0-460D-A278-F50CEB261360}" type="sibTrans" cxnId="{06F81A82-7575-4FE9-B26A-AA13AA23F5AE}">
      <dgm:prSet/>
      <dgm:spPr/>
      <dgm:t>
        <a:bodyPr/>
        <a:lstStyle/>
        <a:p>
          <a:endParaRPr lang="en-GB" noProof="0"/>
        </a:p>
      </dgm:t>
    </dgm:pt>
    <dgm:pt modelId="{A4CC5FD2-80AD-4E5B-995D-4A1837CB9A11}">
      <dgm:prSet phldrT="[Text]" custT="1"/>
      <dgm:spPr>
        <a:solidFill>
          <a:srgbClr val="E8F75B"/>
        </a:solidFill>
      </dgm:spPr>
      <dgm:t>
        <a:bodyPr/>
        <a:lstStyle/>
        <a:p>
          <a:r>
            <a:rPr lang="en-GB" sz="1400" b="1" noProof="0" smtClean="0">
              <a:solidFill>
                <a:schemeClr val="tx1"/>
              </a:solidFill>
            </a:rPr>
            <a:t>Quality assurance</a:t>
          </a:r>
          <a:br>
            <a:rPr lang="en-GB" sz="1400" b="1" noProof="0" smtClean="0">
              <a:solidFill>
                <a:schemeClr val="tx1"/>
              </a:solidFill>
            </a:rPr>
          </a:br>
          <a:r>
            <a:rPr lang="en-GB" sz="1400" b="1" noProof="0" smtClean="0">
              <a:solidFill>
                <a:schemeClr val="tx1"/>
              </a:solidFill>
            </a:rPr>
            <a:t>(accreditation)</a:t>
          </a:r>
          <a:endParaRPr lang="en-GB" sz="1400" b="1" noProof="0">
            <a:solidFill>
              <a:schemeClr val="tx1"/>
            </a:solidFill>
          </a:endParaRPr>
        </a:p>
      </dgm:t>
    </dgm:pt>
    <dgm:pt modelId="{1C876D56-749A-41A3-895E-D6314C5156F5}" type="parTrans" cxnId="{1BA6F3B9-080D-4607-978B-E767681300F5}">
      <dgm:prSet/>
      <dgm:spPr/>
      <dgm:t>
        <a:bodyPr/>
        <a:lstStyle/>
        <a:p>
          <a:endParaRPr lang="en-GB" noProof="0"/>
        </a:p>
      </dgm:t>
    </dgm:pt>
    <dgm:pt modelId="{C80D5D77-193D-4FB7-813D-2A1251C645B5}" type="sibTrans" cxnId="{1BA6F3B9-080D-4607-978B-E767681300F5}">
      <dgm:prSet/>
      <dgm:spPr/>
      <dgm:t>
        <a:bodyPr/>
        <a:lstStyle/>
        <a:p>
          <a:endParaRPr lang="en-GB" noProof="0"/>
        </a:p>
      </dgm:t>
    </dgm:pt>
    <dgm:pt modelId="{F072B595-A26F-485B-B4AF-87D2BEBCE28D}" type="pres">
      <dgm:prSet presAssocID="{9AA7B28D-7DC3-4BEA-AAA2-842F85B8A323}" presName="Name0" presStyleCnt="0">
        <dgm:presLayoutVars>
          <dgm:chMax val="1"/>
          <dgm:dir/>
          <dgm:animLvl val="ctr"/>
          <dgm:resizeHandles val="exact"/>
        </dgm:presLayoutVars>
      </dgm:prSet>
      <dgm:spPr/>
      <dgm:t>
        <a:bodyPr/>
        <a:lstStyle/>
        <a:p>
          <a:endParaRPr lang="de-DE"/>
        </a:p>
      </dgm:t>
    </dgm:pt>
    <dgm:pt modelId="{6C15FA8D-992D-410D-8A68-16C39150268D}" type="pres">
      <dgm:prSet presAssocID="{753E14A7-C2EB-40C7-B662-E157BFD9B2CB}" presName="centerShape" presStyleLbl="node0" presStyleIdx="0" presStyleCnt="1" custScaleX="187281" custScaleY="135507" custLinFactNeighborX="-4806" custLinFactNeighborY="-773"/>
      <dgm:spPr/>
      <dgm:t>
        <a:bodyPr/>
        <a:lstStyle/>
        <a:p>
          <a:endParaRPr lang="de-DE"/>
        </a:p>
      </dgm:t>
    </dgm:pt>
    <dgm:pt modelId="{85DAA678-C985-4BFD-9A89-13EE5EBD520F}" type="pres">
      <dgm:prSet presAssocID="{3D3BAD27-93BE-4899-93B9-028AD2D7E34B}" presName="parTrans" presStyleLbl="sibTrans2D1" presStyleIdx="0" presStyleCnt="6"/>
      <dgm:spPr/>
      <dgm:t>
        <a:bodyPr/>
        <a:lstStyle/>
        <a:p>
          <a:endParaRPr lang="de-DE"/>
        </a:p>
      </dgm:t>
    </dgm:pt>
    <dgm:pt modelId="{490073A7-8546-4932-90D4-A721F193FB68}" type="pres">
      <dgm:prSet presAssocID="{3D3BAD27-93BE-4899-93B9-028AD2D7E34B}" presName="connectorText" presStyleLbl="sibTrans2D1" presStyleIdx="0" presStyleCnt="6"/>
      <dgm:spPr/>
      <dgm:t>
        <a:bodyPr/>
        <a:lstStyle/>
        <a:p>
          <a:endParaRPr lang="de-DE"/>
        </a:p>
      </dgm:t>
    </dgm:pt>
    <dgm:pt modelId="{AA454359-6D9F-41BF-B74E-30B170180D96}" type="pres">
      <dgm:prSet presAssocID="{735774CC-9D83-478B-9AC0-EC811588F37F}" presName="node" presStyleLbl="node1" presStyleIdx="0" presStyleCnt="6" custScaleX="154787" custScaleY="105993" custRadScaleRad="134059" custRadScaleInc="142286">
        <dgm:presLayoutVars>
          <dgm:bulletEnabled val="1"/>
        </dgm:presLayoutVars>
      </dgm:prSet>
      <dgm:spPr/>
      <dgm:t>
        <a:bodyPr/>
        <a:lstStyle/>
        <a:p>
          <a:endParaRPr lang="de-DE"/>
        </a:p>
      </dgm:t>
    </dgm:pt>
    <dgm:pt modelId="{8D8D71BD-7917-49BC-9222-7FA5E9623FF4}" type="pres">
      <dgm:prSet presAssocID="{CF7D3937-26F1-4F43-9C87-93A970408603}" presName="parTrans" presStyleLbl="sibTrans2D1" presStyleIdx="1" presStyleCnt="6"/>
      <dgm:spPr/>
      <dgm:t>
        <a:bodyPr/>
        <a:lstStyle/>
        <a:p>
          <a:endParaRPr lang="de-DE"/>
        </a:p>
      </dgm:t>
    </dgm:pt>
    <dgm:pt modelId="{5F9A0DA7-F8D4-42BC-BD2B-0AFF076D254F}" type="pres">
      <dgm:prSet presAssocID="{CF7D3937-26F1-4F43-9C87-93A970408603}" presName="connectorText" presStyleLbl="sibTrans2D1" presStyleIdx="1" presStyleCnt="6"/>
      <dgm:spPr/>
      <dgm:t>
        <a:bodyPr/>
        <a:lstStyle/>
        <a:p>
          <a:endParaRPr lang="de-DE"/>
        </a:p>
      </dgm:t>
    </dgm:pt>
    <dgm:pt modelId="{B2303385-A2A2-423C-81BE-BC0B6A3F9B07}" type="pres">
      <dgm:prSet presAssocID="{520BA747-86DA-4A7E-B460-209A65B65F31}" presName="node" presStyleLbl="node1" presStyleIdx="1" presStyleCnt="6" custScaleX="122854" custScaleY="99431" custRadScaleRad="155130" custRadScaleInc="84122">
        <dgm:presLayoutVars>
          <dgm:bulletEnabled val="1"/>
        </dgm:presLayoutVars>
      </dgm:prSet>
      <dgm:spPr/>
      <dgm:t>
        <a:bodyPr/>
        <a:lstStyle/>
        <a:p>
          <a:endParaRPr lang="de-DE"/>
        </a:p>
      </dgm:t>
    </dgm:pt>
    <dgm:pt modelId="{6016F42B-8998-4F89-8BEB-2951BDC37041}" type="pres">
      <dgm:prSet presAssocID="{72AD3D54-8347-4E08-8B80-4882F314376A}" presName="parTrans" presStyleLbl="sibTrans2D1" presStyleIdx="2" presStyleCnt="6"/>
      <dgm:spPr/>
      <dgm:t>
        <a:bodyPr/>
        <a:lstStyle/>
        <a:p>
          <a:endParaRPr lang="de-DE"/>
        </a:p>
      </dgm:t>
    </dgm:pt>
    <dgm:pt modelId="{97F2DBCB-5289-44CB-83C9-88A0BDF744C2}" type="pres">
      <dgm:prSet presAssocID="{72AD3D54-8347-4E08-8B80-4882F314376A}" presName="connectorText" presStyleLbl="sibTrans2D1" presStyleIdx="2" presStyleCnt="6"/>
      <dgm:spPr/>
      <dgm:t>
        <a:bodyPr/>
        <a:lstStyle/>
        <a:p>
          <a:endParaRPr lang="de-DE"/>
        </a:p>
      </dgm:t>
    </dgm:pt>
    <dgm:pt modelId="{98EA75D3-D3A3-46F1-BD6B-B2E32DDE4140}" type="pres">
      <dgm:prSet presAssocID="{5529DF8E-4CB5-4C7D-8798-E3ACB05DA205}" presName="node" presStyleLbl="node1" presStyleIdx="2" presStyleCnt="6" custScaleX="131379" custScaleY="104176" custRadScaleRad="151762" custRadScaleInc="11897">
        <dgm:presLayoutVars>
          <dgm:bulletEnabled val="1"/>
        </dgm:presLayoutVars>
      </dgm:prSet>
      <dgm:spPr/>
      <dgm:t>
        <a:bodyPr/>
        <a:lstStyle/>
        <a:p>
          <a:endParaRPr lang="de-DE"/>
        </a:p>
      </dgm:t>
    </dgm:pt>
    <dgm:pt modelId="{6E814A60-D1CA-4093-B898-7176B4B64C2F}" type="pres">
      <dgm:prSet presAssocID="{1DD62A1F-EC69-48B3-9443-D6A711D80F38}" presName="parTrans" presStyleLbl="sibTrans2D1" presStyleIdx="3" presStyleCnt="6"/>
      <dgm:spPr/>
      <dgm:t>
        <a:bodyPr/>
        <a:lstStyle/>
        <a:p>
          <a:endParaRPr lang="de-DE"/>
        </a:p>
      </dgm:t>
    </dgm:pt>
    <dgm:pt modelId="{F9EEE577-BB82-472A-BE3B-782348A97F72}" type="pres">
      <dgm:prSet presAssocID="{1DD62A1F-EC69-48B3-9443-D6A711D80F38}" presName="connectorText" presStyleLbl="sibTrans2D1" presStyleIdx="3" presStyleCnt="6"/>
      <dgm:spPr/>
      <dgm:t>
        <a:bodyPr/>
        <a:lstStyle/>
        <a:p>
          <a:endParaRPr lang="de-DE"/>
        </a:p>
      </dgm:t>
    </dgm:pt>
    <dgm:pt modelId="{4BB472F3-51FB-43A0-8868-5E5257E5094B}" type="pres">
      <dgm:prSet presAssocID="{06CA7145-D596-4B73-B9BF-AD871A298239}" presName="node" presStyleLbl="node1" presStyleIdx="3" presStyleCnt="6" custScaleX="153755" custScaleY="105454" custRadScaleRad="153045" custRadScaleInc="188481">
        <dgm:presLayoutVars>
          <dgm:bulletEnabled val="1"/>
        </dgm:presLayoutVars>
      </dgm:prSet>
      <dgm:spPr/>
      <dgm:t>
        <a:bodyPr/>
        <a:lstStyle/>
        <a:p>
          <a:endParaRPr lang="de-DE"/>
        </a:p>
      </dgm:t>
    </dgm:pt>
    <dgm:pt modelId="{03973576-E8ED-49E9-B952-3DAF19B7BD9B}" type="pres">
      <dgm:prSet presAssocID="{42F197C2-51B4-42A8-A9D4-721D0A780319}" presName="parTrans" presStyleLbl="sibTrans2D1" presStyleIdx="4" presStyleCnt="6"/>
      <dgm:spPr/>
      <dgm:t>
        <a:bodyPr/>
        <a:lstStyle/>
        <a:p>
          <a:endParaRPr lang="de-DE"/>
        </a:p>
      </dgm:t>
    </dgm:pt>
    <dgm:pt modelId="{F68FEB8E-55AF-4ECC-8E36-BAF369493199}" type="pres">
      <dgm:prSet presAssocID="{42F197C2-51B4-42A8-A9D4-721D0A780319}" presName="connectorText" presStyleLbl="sibTrans2D1" presStyleIdx="4" presStyleCnt="6"/>
      <dgm:spPr/>
      <dgm:t>
        <a:bodyPr/>
        <a:lstStyle/>
        <a:p>
          <a:endParaRPr lang="de-DE"/>
        </a:p>
      </dgm:t>
    </dgm:pt>
    <dgm:pt modelId="{E7377815-4511-4C61-90F0-34FBDFDAA197}" type="pres">
      <dgm:prSet presAssocID="{46843512-6628-45BF-9415-64F46170AD0A}" presName="node" presStyleLbl="node1" presStyleIdx="4" presStyleCnt="6" custScaleX="113012" custScaleY="106957" custRadScaleRad="175006" custRadScaleInc="110214">
        <dgm:presLayoutVars>
          <dgm:bulletEnabled val="1"/>
        </dgm:presLayoutVars>
      </dgm:prSet>
      <dgm:spPr/>
      <dgm:t>
        <a:bodyPr/>
        <a:lstStyle/>
        <a:p>
          <a:endParaRPr lang="de-DE"/>
        </a:p>
      </dgm:t>
    </dgm:pt>
    <dgm:pt modelId="{9DB2B634-A1DB-4E52-BB02-F955483C4299}" type="pres">
      <dgm:prSet presAssocID="{1C876D56-749A-41A3-895E-D6314C5156F5}" presName="parTrans" presStyleLbl="sibTrans2D1" presStyleIdx="5" presStyleCnt="6"/>
      <dgm:spPr/>
      <dgm:t>
        <a:bodyPr/>
        <a:lstStyle/>
        <a:p>
          <a:endParaRPr lang="de-DE"/>
        </a:p>
      </dgm:t>
    </dgm:pt>
    <dgm:pt modelId="{729AA994-BC59-4351-91DB-5049A41F8EE5}" type="pres">
      <dgm:prSet presAssocID="{1C876D56-749A-41A3-895E-D6314C5156F5}" presName="connectorText" presStyleLbl="sibTrans2D1" presStyleIdx="5" presStyleCnt="6"/>
      <dgm:spPr/>
      <dgm:t>
        <a:bodyPr/>
        <a:lstStyle/>
        <a:p>
          <a:endParaRPr lang="de-DE"/>
        </a:p>
      </dgm:t>
    </dgm:pt>
    <dgm:pt modelId="{2BFCC66C-6AD8-4C72-9592-014763E19027}" type="pres">
      <dgm:prSet presAssocID="{A4CC5FD2-80AD-4E5B-995D-4A1837CB9A11}" presName="node" presStyleLbl="node1" presStyleIdx="5" presStyleCnt="6" custScaleX="170657" custScaleY="94487" custRadScaleRad="150430" custRadScaleInc="35131">
        <dgm:presLayoutVars>
          <dgm:bulletEnabled val="1"/>
        </dgm:presLayoutVars>
      </dgm:prSet>
      <dgm:spPr/>
      <dgm:t>
        <a:bodyPr/>
        <a:lstStyle/>
        <a:p>
          <a:endParaRPr lang="de-DE"/>
        </a:p>
      </dgm:t>
    </dgm:pt>
  </dgm:ptLst>
  <dgm:cxnLst>
    <dgm:cxn modelId="{C29530E8-D599-49E5-831E-9689D7B80325}" type="presOf" srcId="{CF7D3937-26F1-4F43-9C87-93A970408603}" destId="{5F9A0DA7-F8D4-42BC-BD2B-0AFF076D254F}" srcOrd="1" destOrd="0" presId="urn:microsoft.com/office/officeart/2005/8/layout/radial5"/>
    <dgm:cxn modelId="{6D0FA5FC-B85A-4DE2-B42B-6059774EE5BD}" srcId="{753E14A7-C2EB-40C7-B662-E157BFD9B2CB}" destId="{5529DF8E-4CB5-4C7D-8798-E3ACB05DA205}" srcOrd="2" destOrd="0" parTransId="{72AD3D54-8347-4E08-8B80-4882F314376A}" sibTransId="{2C656059-BA75-4C98-8EC2-B75C866DD7C4}"/>
    <dgm:cxn modelId="{0B38D309-0D51-4F7F-BF89-F00B25E7810A}" type="presOf" srcId="{520BA747-86DA-4A7E-B460-209A65B65F31}" destId="{B2303385-A2A2-423C-81BE-BC0B6A3F9B07}" srcOrd="0" destOrd="0" presId="urn:microsoft.com/office/officeart/2005/8/layout/radial5"/>
    <dgm:cxn modelId="{7CDF96C5-8CE1-44BF-B7FD-46C3EAED64DB}" type="presOf" srcId="{72AD3D54-8347-4E08-8B80-4882F314376A}" destId="{6016F42B-8998-4F89-8BEB-2951BDC37041}" srcOrd="0" destOrd="0" presId="urn:microsoft.com/office/officeart/2005/8/layout/radial5"/>
    <dgm:cxn modelId="{3B0C5246-D079-4CD5-A362-51CD9ACCDC19}" type="presOf" srcId="{42F197C2-51B4-42A8-A9D4-721D0A780319}" destId="{03973576-E8ED-49E9-B952-3DAF19B7BD9B}" srcOrd="0" destOrd="0" presId="urn:microsoft.com/office/officeart/2005/8/layout/radial5"/>
    <dgm:cxn modelId="{FF63E554-3CDC-42B8-A477-290E573E0E32}" type="presOf" srcId="{42F197C2-51B4-42A8-A9D4-721D0A780319}" destId="{F68FEB8E-55AF-4ECC-8E36-BAF369493199}" srcOrd="1" destOrd="0" presId="urn:microsoft.com/office/officeart/2005/8/layout/radial5"/>
    <dgm:cxn modelId="{32525412-8DE5-41FD-9A5A-E62E74FE313B}" type="presOf" srcId="{46843512-6628-45BF-9415-64F46170AD0A}" destId="{E7377815-4511-4C61-90F0-34FBDFDAA197}" srcOrd="0" destOrd="0" presId="urn:microsoft.com/office/officeart/2005/8/layout/radial5"/>
    <dgm:cxn modelId="{46BE9E6D-42A9-4A1C-BDEE-1BCAD1D11DAA}" srcId="{753E14A7-C2EB-40C7-B662-E157BFD9B2CB}" destId="{06CA7145-D596-4B73-B9BF-AD871A298239}" srcOrd="3" destOrd="0" parTransId="{1DD62A1F-EC69-48B3-9443-D6A711D80F38}" sibTransId="{3FF721E4-4D4C-4E51-98A6-23CD4693AA50}"/>
    <dgm:cxn modelId="{B5B3CEA3-8AAD-4156-9B25-71063DA4A098}" type="presOf" srcId="{3D3BAD27-93BE-4899-93B9-028AD2D7E34B}" destId="{85DAA678-C985-4BFD-9A89-13EE5EBD520F}" srcOrd="0" destOrd="0" presId="urn:microsoft.com/office/officeart/2005/8/layout/radial5"/>
    <dgm:cxn modelId="{859523F0-60DC-40EB-AA0A-125EB2CB98A3}" type="presOf" srcId="{3D3BAD27-93BE-4899-93B9-028AD2D7E34B}" destId="{490073A7-8546-4932-90D4-A721F193FB68}" srcOrd="1" destOrd="0" presId="urn:microsoft.com/office/officeart/2005/8/layout/radial5"/>
    <dgm:cxn modelId="{2ED47EC2-DF2D-49E4-A1B6-557A470DC819}" type="presOf" srcId="{1DD62A1F-EC69-48B3-9443-D6A711D80F38}" destId="{6E814A60-D1CA-4093-B898-7176B4B64C2F}" srcOrd="0" destOrd="0" presId="urn:microsoft.com/office/officeart/2005/8/layout/radial5"/>
    <dgm:cxn modelId="{0C4BFDA9-A35B-4BE9-86FC-99752EEE2C88}" type="presOf" srcId="{1DD62A1F-EC69-48B3-9443-D6A711D80F38}" destId="{F9EEE577-BB82-472A-BE3B-782348A97F72}" srcOrd="1" destOrd="0" presId="urn:microsoft.com/office/officeart/2005/8/layout/radial5"/>
    <dgm:cxn modelId="{18DEFDF0-D334-4E74-83F5-9037D92DD1C8}" type="presOf" srcId="{5529DF8E-4CB5-4C7D-8798-E3ACB05DA205}" destId="{98EA75D3-D3A3-46F1-BD6B-B2E32DDE4140}" srcOrd="0" destOrd="0" presId="urn:microsoft.com/office/officeart/2005/8/layout/radial5"/>
    <dgm:cxn modelId="{C507AB81-23CC-40A9-8A31-A8483E4CA1CA}" type="presOf" srcId="{06CA7145-D596-4B73-B9BF-AD871A298239}" destId="{4BB472F3-51FB-43A0-8868-5E5257E5094B}" srcOrd="0" destOrd="0" presId="urn:microsoft.com/office/officeart/2005/8/layout/radial5"/>
    <dgm:cxn modelId="{DEB19CED-086F-4AA8-8DA6-B21C4B2FC92B}" type="presOf" srcId="{1C876D56-749A-41A3-895E-D6314C5156F5}" destId="{729AA994-BC59-4351-91DB-5049A41F8EE5}" srcOrd="1" destOrd="0" presId="urn:microsoft.com/office/officeart/2005/8/layout/radial5"/>
    <dgm:cxn modelId="{1740B7A8-7AE9-4DDF-9F3F-F6E08C2DD86C}" type="presOf" srcId="{72AD3D54-8347-4E08-8B80-4882F314376A}" destId="{97F2DBCB-5289-44CB-83C9-88A0BDF744C2}" srcOrd="1" destOrd="0" presId="urn:microsoft.com/office/officeart/2005/8/layout/radial5"/>
    <dgm:cxn modelId="{E7CA4A2E-D8D7-4DCD-8058-61BD2183EC3A}" type="presOf" srcId="{CF7D3937-26F1-4F43-9C87-93A970408603}" destId="{8D8D71BD-7917-49BC-9222-7FA5E9623FF4}" srcOrd="0" destOrd="0" presId="urn:microsoft.com/office/officeart/2005/8/layout/radial5"/>
    <dgm:cxn modelId="{0075F79A-418C-4140-BDBE-DF6D7639EF8E}" type="presOf" srcId="{753E14A7-C2EB-40C7-B662-E157BFD9B2CB}" destId="{6C15FA8D-992D-410D-8A68-16C39150268D}" srcOrd="0" destOrd="0" presId="urn:microsoft.com/office/officeart/2005/8/layout/radial5"/>
    <dgm:cxn modelId="{2E560070-B592-482C-B0C0-23893CA5D31A}" srcId="{753E14A7-C2EB-40C7-B662-E157BFD9B2CB}" destId="{735774CC-9D83-478B-9AC0-EC811588F37F}" srcOrd="0" destOrd="0" parTransId="{3D3BAD27-93BE-4899-93B9-028AD2D7E34B}" sibTransId="{209EB0A5-939D-411C-A789-73111437D875}"/>
    <dgm:cxn modelId="{E829EE1F-13CE-4258-85D6-DE7943D65E47}" type="presOf" srcId="{9AA7B28D-7DC3-4BEA-AAA2-842F85B8A323}" destId="{F072B595-A26F-485B-B4AF-87D2BEBCE28D}" srcOrd="0" destOrd="0" presId="urn:microsoft.com/office/officeart/2005/8/layout/radial5"/>
    <dgm:cxn modelId="{1BA6F3B9-080D-4607-978B-E767681300F5}" srcId="{753E14A7-C2EB-40C7-B662-E157BFD9B2CB}" destId="{A4CC5FD2-80AD-4E5B-995D-4A1837CB9A11}" srcOrd="5" destOrd="0" parTransId="{1C876D56-749A-41A3-895E-D6314C5156F5}" sibTransId="{C80D5D77-193D-4FB7-813D-2A1251C645B5}"/>
    <dgm:cxn modelId="{DA45416A-58E1-4DBF-8626-5E80025823DC}" srcId="{753E14A7-C2EB-40C7-B662-E157BFD9B2CB}" destId="{520BA747-86DA-4A7E-B460-209A65B65F31}" srcOrd="1" destOrd="0" parTransId="{CF7D3937-26F1-4F43-9C87-93A970408603}" sibTransId="{F4594378-4414-4872-B39A-C6DD73B2D0EF}"/>
    <dgm:cxn modelId="{AFBB55FA-1538-473D-A5BB-DB3D9E6B2F35}" type="presOf" srcId="{A4CC5FD2-80AD-4E5B-995D-4A1837CB9A11}" destId="{2BFCC66C-6AD8-4C72-9592-014763E19027}" srcOrd="0" destOrd="0" presId="urn:microsoft.com/office/officeart/2005/8/layout/radial5"/>
    <dgm:cxn modelId="{1D19D860-FDD3-487F-A6DE-9BD023A8C94D}" type="presOf" srcId="{735774CC-9D83-478B-9AC0-EC811588F37F}" destId="{AA454359-6D9F-41BF-B74E-30B170180D96}" srcOrd="0" destOrd="0" presId="urn:microsoft.com/office/officeart/2005/8/layout/radial5"/>
    <dgm:cxn modelId="{1C6A02F1-1070-466F-B57F-79AC0B5F0066}" type="presOf" srcId="{1C876D56-749A-41A3-895E-D6314C5156F5}" destId="{9DB2B634-A1DB-4E52-BB02-F955483C4299}" srcOrd="0" destOrd="0" presId="urn:microsoft.com/office/officeart/2005/8/layout/radial5"/>
    <dgm:cxn modelId="{06F81A82-7575-4FE9-B26A-AA13AA23F5AE}" srcId="{753E14A7-C2EB-40C7-B662-E157BFD9B2CB}" destId="{46843512-6628-45BF-9415-64F46170AD0A}" srcOrd="4" destOrd="0" parTransId="{42F197C2-51B4-42A8-A9D4-721D0A780319}" sibTransId="{AF05E143-A9A0-460D-A278-F50CEB261360}"/>
    <dgm:cxn modelId="{640DF636-369E-4ACA-B5A8-4B0A962CF68E}" srcId="{9AA7B28D-7DC3-4BEA-AAA2-842F85B8A323}" destId="{753E14A7-C2EB-40C7-B662-E157BFD9B2CB}" srcOrd="0" destOrd="0" parTransId="{9BA37542-2A64-40D2-A888-8CD8D1C8B42F}" sibTransId="{F8B9C70D-9A77-499A-AAA5-16AAEE09888E}"/>
    <dgm:cxn modelId="{B6D53884-3C80-49F1-B5E9-5C0780928C01}" type="presParOf" srcId="{F072B595-A26F-485B-B4AF-87D2BEBCE28D}" destId="{6C15FA8D-992D-410D-8A68-16C39150268D}" srcOrd="0" destOrd="0" presId="urn:microsoft.com/office/officeart/2005/8/layout/radial5"/>
    <dgm:cxn modelId="{AFEDD0A8-6DBC-4662-8EAF-C663C7418EA3}" type="presParOf" srcId="{F072B595-A26F-485B-B4AF-87D2BEBCE28D}" destId="{85DAA678-C985-4BFD-9A89-13EE5EBD520F}" srcOrd="1" destOrd="0" presId="urn:microsoft.com/office/officeart/2005/8/layout/radial5"/>
    <dgm:cxn modelId="{46420617-8961-4733-885A-F48110713D85}" type="presParOf" srcId="{85DAA678-C985-4BFD-9A89-13EE5EBD520F}" destId="{490073A7-8546-4932-90D4-A721F193FB68}" srcOrd="0" destOrd="0" presId="urn:microsoft.com/office/officeart/2005/8/layout/radial5"/>
    <dgm:cxn modelId="{0378062C-4488-4FF6-AD2C-7431D293DCB3}" type="presParOf" srcId="{F072B595-A26F-485B-B4AF-87D2BEBCE28D}" destId="{AA454359-6D9F-41BF-B74E-30B170180D96}" srcOrd="2" destOrd="0" presId="urn:microsoft.com/office/officeart/2005/8/layout/radial5"/>
    <dgm:cxn modelId="{9E1A319E-B013-4B01-BCAE-D4ADDB3C6757}" type="presParOf" srcId="{F072B595-A26F-485B-B4AF-87D2BEBCE28D}" destId="{8D8D71BD-7917-49BC-9222-7FA5E9623FF4}" srcOrd="3" destOrd="0" presId="urn:microsoft.com/office/officeart/2005/8/layout/radial5"/>
    <dgm:cxn modelId="{6209ABB0-F837-4615-AAFD-A17741EB0903}" type="presParOf" srcId="{8D8D71BD-7917-49BC-9222-7FA5E9623FF4}" destId="{5F9A0DA7-F8D4-42BC-BD2B-0AFF076D254F}" srcOrd="0" destOrd="0" presId="urn:microsoft.com/office/officeart/2005/8/layout/radial5"/>
    <dgm:cxn modelId="{FF11F88C-0EFE-4EFD-A5A8-FE2E83294EC4}" type="presParOf" srcId="{F072B595-A26F-485B-B4AF-87D2BEBCE28D}" destId="{B2303385-A2A2-423C-81BE-BC0B6A3F9B07}" srcOrd="4" destOrd="0" presId="urn:microsoft.com/office/officeart/2005/8/layout/radial5"/>
    <dgm:cxn modelId="{1F807370-32B8-4DA3-AA00-B4D7BF002C2E}" type="presParOf" srcId="{F072B595-A26F-485B-B4AF-87D2BEBCE28D}" destId="{6016F42B-8998-4F89-8BEB-2951BDC37041}" srcOrd="5" destOrd="0" presId="urn:microsoft.com/office/officeart/2005/8/layout/radial5"/>
    <dgm:cxn modelId="{E3059DC9-AA5E-4B11-A7BE-76832B0A1DE9}" type="presParOf" srcId="{6016F42B-8998-4F89-8BEB-2951BDC37041}" destId="{97F2DBCB-5289-44CB-83C9-88A0BDF744C2}" srcOrd="0" destOrd="0" presId="urn:microsoft.com/office/officeart/2005/8/layout/radial5"/>
    <dgm:cxn modelId="{795BD9F4-CC74-4B46-AFC3-65E531C9D2CB}" type="presParOf" srcId="{F072B595-A26F-485B-B4AF-87D2BEBCE28D}" destId="{98EA75D3-D3A3-46F1-BD6B-B2E32DDE4140}" srcOrd="6" destOrd="0" presId="urn:microsoft.com/office/officeart/2005/8/layout/radial5"/>
    <dgm:cxn modelId="{F04773C0-1AAF-417D-8645-8856B9398457}" type="presParOf" srcId="{F072B595-A26F-485B-B4AF-87D2BEBCE28D}" destId="{6E814A60-D1CA-4093-B898-7176B4B64C2F}" srcOrd="7" destOrd="0" presId="urn:microsoft.com/office/officeart/2005/8/layout/radial5"/>
    <dgm:cxn modelId="{CA644465-1484-4652-AD18-2E059B1462CA}" type="presParOf" srcId="{6E814A60-D1CA-4093-B898-7176B4B64C2F}" destId="{F9EEE577-BB82-472A-BE3B-782348A97F72}" srcOrd="0" destOrd="0" presId="urn:microsoft.com/office/officeart/2005/8/layout/radial5"/>
    <dgm:cxn modelId="{B7000F16-9F56-424B-BD36-53FDCB46B97D}" type="presParOf" srcId="{F072B595-A26F-485B-B4AF-87D2BEBCE28D}" destId="{4BB472F3-51FB-43A0-8868-5E5257E5094B}" srcOrd="8" destOrd="0" presId="urn:microsoft.com/office/officeart/2005/8/layout/radial5"/>
    <dgm:cxn modelId="{D6A06CC6-AB2F-43AB-BE48-AE62E5D4A7D0}" type="presParOf" srcId="{F072B595-A26F-485B-B4AF-87D2BEBCE28D}" destId="{03973576-E8ED-49E9-B952-3DAF19B7BD9B}" srcOrd="9" destOrd="0" presId="urn:microsoft.com/office/officeart/2005/8/layout/radial5"/>
    <dgm:cxn modelId="{9C9B2509-79B1-45D6-B73D-A4B38E9BCDF7}" type="presParOf" srcId="{03973576-E8ED-49E9-B952-3DAF19B7BD9B}" destId="{F68FEB8E-55AF-4ECC-8E36-BAF369493199}" srcOrd="0" destOrd="0" presId="urn:microsoft.com/office/officeart/2005/8/layout/radial5"/>
    <dgm:cxn modelId="{1BB6AD6A-9586-4BA3-A94F-55503C6F6144}" type="presParOf" srcId="{F072B595-A26F-485B-B4AF-87D2BEBCE28D}" destId="{E7377815-4511-4C61-90F0-34FBDFDAA197}" srcOrd="10" destOrd="0" presId="urn:microsoft.com/office/officeart/2005/8/layout/radial5"/>
    <dgm:cxn modelId="{3CB5107D-E9FD-4918-A728-0B19358776D5}" type="presParOf" srcId="{F072B595-A26F-485B-B4AF-87D2BEBCE28D}" destId="{9DB2B634-A1DB-4E52-BB02-F955483C4299}" srcOrd="11" destOrd="0" presId="urn:microsoft.com/office/officeart/2005/8/layout/radial5"/>
    <dgm:cxn modelId="{DD6E8220-B363-43B1-8B59-83B348B79FE4}" type="presParOf" srcId="{9DB2B634-A1DB-4E52-BB02-F955483C4299}" destId="{729AA994-BC59-4351-91DB-5049A41F8EE5}" srcOrd="0" destOrd="0" presId="urn:microsoft.com/office/officeart/2005/8/layout/radial5"/>
    <dgm:cxn modelId="{A7F59434-9BC2-40A1-ACE5-EA08B2F4F209}" type="presParOf" srcId="{F072B595-A26F-485B-B4AF-87D2BEBCE28D}" destId="{2BFCC66C-6AD8-4C72-9592-014763E19027}"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15FA8D-992D-410D-8A68-16C39150268D}">
      <dsp:nvSpPr>
        <dsp:cNvPr id="0" name=""/>
        <dsp:cNvSpPr/>
      </dsp:nvSpPr>
      <dsp:spPr>
        <a:xfrm>
          <a:off x="3106693" y="1258378"/>
          <a:ext cx="1679099" cy="1214910"/>
        </a:xfrm>
        <a:prstGeom prst="ellipse">
          <a:avLst/>
        </a:prstGeom>
        <a:solidFill>
          <a:srgbClr val="C6005A"/>
        </a:solidFill>
        <a:ln>
          <a:noFill/>
        </a:ln>
        <a:effectLst>
          <a:outerShdw blurRad="50800" dist="38100" dir="5400000" rotWithShape="0">
            <a:srgbClr val="000000">
              <a:alpha val="2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b="1" kern="1200" noProof="0" dirty="0" smtClean="0"/>
            <a:t>Institutional</a:t>
          </a:r>
          <a:br>
            <a:rPr lang="en-GB" sz="1600" b="1" kern="1200" noProof="0" dirty="0" smtClean="0"/>
          </a:br>
          <a:r>
            <a:rPr lang="en-GB" sz="1600" b="1" kern="1200" noProof="0" dirty="0" smtClean="0"/>
            <a:t>Tracer Study</a:t>
          </a:r>
          <a:endParaRPr lang="en-GB" sz="1600" b="1" kern="1200" noProof="0" dirty="0"/>
        </a:p>
      </dsp:txBody>
      <dsp:txXfrm>
        <a:off x="3352591" y="1436297"/>
        <a:ext cx="1187303" cy="859072"/>
      </dsp:txXfrm>
    </dsp:sp>
    <dsp:sp modelId="{85DAA678-C985-4BFD-9A89-13EE5EBD520F}">
      <dsp:nvSpPr>
        <dsp:cNvPr id="0" name=""/>
        <dsp:cNvSpPr/>
      </dsp:nvSpPr>
      <dsp:spPr>
        <a:xfrm rot="18960960">
          <a:off x="4501986" y="1002028"/>
          <a:ext cx="329163"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a:off x="4515834" y="1103750"/>
        <a:ext cx="230414" cy="202300"/>
      </dsp:txXfrm>
    </dsp:sp>
    <dsp:sp modelId="{AA454359-6D9F-41BF-B74E-30B170180D96}">
      <dsp:nvSpPr>
        <dsp:cNvPr id="0" name=""/>
        <dsp:cNvSpPr/>
      </dsp:nvSpPr>
      <dsp:spPr>
        <a:xfrm>
          <a:off x="4573324" y="-5687"/>
          <a:ext cx="1534979" cy="1051102"/>
        </a:xfrm>
        <a:prstGeom prst="ellipse">
          <a:avLst/>
        </a:prstGeom>
        <a:solidFill>
          <a:schemeClr val="accent1">
            <a:lumMod val="75000"/>
          </a:schemeClr>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sz="1200" b="1" kern="1200" noProof="0" smtClean="0"/>
            <a:t>Vertical match – overeduction/ undereducation</a:t>
          </a:r>
          <a:endParaRPr lang="en-GB" sz="1200" b="1" kern="1200" noProof="0"/>
        </a:p>
      </dsp:txBody>
      <dsp:txXfrm>
        <a:off x="4798116" y="148243"/>
        <a:ext cx="1085395" cy="743242"/>
      </dsp:txXfrm>
    </dsp:sp>
    <dsp:sp modelId="{8D8D71BD-7917-49BC-9222-7FA5E9623FF4}">
      <dsp:nvSpPr>
        <dsp:cNvPr id="0" name=""/>
        <dsp:cNvSpPr/>
      </dsp:nvSpPr>
      <dsp:spPr>
        <a:xfrm rot="21363047">
          <a:off x="4965357" y="1611565"/>
          <a:ext cx="444056"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a:off x="4965477" y="1682482"/>
        <a:ext cx="342906" cy="202300"/>
      </dsp:txXfrm>
    </dsp:sp>
    <dsp:sp modelId="{B2303385-A2A2-423C-81BE-BC0B6A3F9B07}">
      <dsp:nvSpPr>
        <dsp:cNvPr id="0" name=""/>
        <dsp:cNvSpPr/>
      </dsp:nvSpPr>
      <dsp:spPr>
        <a:xfrm>
          <a:off x="5615645" y="1215515"/>
          <a:ext cx="1218308" cy="986029"/>
        </a:xfrm>
        <a:prstGeom prst="ellipse">
          <a:avLst/>
        </a:prstGeom>
        <a:solidFill>
          <a:schemeClr val="accent1">
            <a:lumMod val="75000"/>
          </a:schemeClr>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smtClean="0"/>
            <a:t>Skills mismatch -</a:t>
          </a:r>
          <a:br>
            <a:rPr lang="en-GB" sz="1400" b="1" kern="1200" noProof="0" smtClean="0"/>
          </a:br>
          <a:r>
            <a:rPr lang="en-GB" sz="1400" b="1" kern="1200" noProof="0" smtClean="0"/>
            <a:t>study and work</a:t>
          </a:r>
          <a:endParaRPr lang="en-GB" sz="1400" b="1" kern="1200" noProof="0"/>
        </a:p>
      </dsp:txBody>
      <dsp:txXfrm>
        <a:off x="5794062" y="1359916"/>
        <a:ext cx="861474" cy="697227"/>
      </dsp:txXfrm>
    </dsp:sp>
    <dsp:sp modelId="{6016F42B-8998-4F89-8BEB-2951BDC37041}">
      <dsp:nvSpPr>
        <dsp:cNvPr id="0" name=""/>
        <dsp:cNvSpPr/>
      </dsp:nvSpPr>
      <dsp:spPr>
        <a:xfrm rot="1927983">
          <a:off x="4708148" y="2321927"/>
          <a:ext cx="465281"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a:off x="4715895" y="2362461"/>
        <a:ext cx="364131" cy="202300"/>
      </dsp:txXfrm>
    </dsp:sp>
    <dsp:sp modelId="{98EA75D3-D3A3-46F1-BD6B-B2E32DDE4140}">
      <dsp:nvSpPr>
        <dsp:cNvPr id="0" name=""/>
        <dsp:cNvSpPr/>
      </dsp:nvSpPr>
      <dsp:spPr>
        <a:xfrm>
          <a:off x="5182856" y="2535173"/>
          <a:ext cx="1302848" cy="1033084"/>
        </a:xfrm>
        <a:prstGeom prst="ellipse">
          <a:avLst/>
        </a:prstGeom>
        <a:solidFill>
          <a:schemeClr val="accent1">
            <a:lumMod val="75000"/>
          </a:schemeClr>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GB" sz="1000" b="1" kern="1200" noProof="0" smtClean="0"/>
            <a:t>Study conditions and professional success</a:t>
          </a:r>
          <a:endParaRPr lang="en-GB" sz="1000" b="1" kern="1200" noProof="0"/>
        </a:p>
      </dsp:txBody>
      <dsp:txXfrm>
        <a:off x="5373654" y="2686465"/>
        <a:ext cx="921252" cy="730500"/>
      </dsp:txXfrm>
    </dsp:sp>
    <dsp:sp modelId="{6E814A60-D1CA-4093-B898-7176B4B64C2F}">
      <dsp:nvSpPr>
        <dsp:cNvPr id="0" name=""/>
        <dsp:cNvSpPr/>
      </dsp:nvSpPr>
      <dsp:spPr>
        <a:xfrm rot="8637491">
          <a:off x="2928760" y="2312771"/>
          <a:ext cx="343174"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rot="10800000">
        <a:off x="3020229" y="2350448"/>
        <a:ext cx="242024" cy="202300"/>
      </dsp:txXfrm>
    </dsp:sp>
    <dsp:sp modelId="{4BB472F3-51FB-43A0-8868-5E5257E5094B}">
      <dsp:nvSpPr>
        <dsp:cNvPr id="0" name=""/>
        <dsp:cNvSpPr/>
      </dsp:nvSpPr>
      <dsp:spPr>
        <a:xfrm>
          <a:off x="1545433" y="2535176"/>
          <a:ext cx="1524745" cy="1045757"/>
        </a:xfrm>
        <a:prstGeom prst="ellipse">
          <a:avLst/>
        </a:prstGeom>
        <a:solidFill>
          <a:srgbClr val="E8F75B"/>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smtClean="0">
              <a:solidFill>
                <a:schemeClr val="tx1"/>
              </a:solidFill>
            </a:rPr>
            <a:t>Evaluation, information, marketing</a:t>
          </a:r>
          <a:endParaRPr lang="en-GB" sz="1400" b="1" kern="1200" noProof="0">
            <a:solidFill>
              <a:schemeClr val="tx1"/>
            </a:solidFill>
          </a:endParaRPr>
        </a:p>
      </dsp:txBody>
      <dsp:txXfrm>
        <a:off x="1768727" y="2688324"/>
        <a:ext cx="1078157" cy="739461"/>
      </dsp:txXfrm>
    </dsp:sp>
    <dsp:sp modelId="{03973576-E8ED-49E9-B952-3DAF19B7BD9B}">
      <dsp:nvSpPr>
        <dsp:cNvPr id="0" name=""/>
        <dsp:cNvSpPr/>
      </dsp:nvSpPr>
      <dsp:spPr>
        <a:xfrm rot="10962435">
          <a:off x="2437603" y="1637129"/>
          <a:ext cx="474428"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rot="10800000">
        <a:off x="2538697" y="1706952"/>
        <a:ext cx="373278" cy="202300"/>
      </dsp:txXfrm>
    </dsp:sp>
    <dsp:sp modelId="{E7377815-4511-4C61-90F0-34FBDFDAA197}">
      <dsp:nvSpPr>
        <dsp:cNvPr id="0" name=""/>
        <dsp:cNvSpPr/>
      </dsp:nvSpPr>
      <dsp:spPr>
        <a:xfrm>
          <a:off x="1094321" y="1227144"/>
          <a:ext cx="1120708" cy="1060662"/>
        </a:xfrm>
        <a:prstGeom prst="ellipse">
          <a:avLst/>
        </a:prstGeom>
        <a:solidFill>
          <a:srgbClr val="E8F75B"/>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smtClean="0">
              <a:solidFill>
                <a:schemeClr val="tx1"/>
              </a:solidFill>
            </a:rPr>
            <a:t>Alumni and career service</a:t>
          </a:r>
          <a:endParaRPr lang="en-GB" sz="1400" b="1" kern="1200" noProof="0">
            <a:solidFill>
              <a:schemeClr val="tx1"/>
            </a:solidFill>
          </a:endParaRPr>
        </a:p>
      </dsp:txBody>
      <dsp:txXfrm>
        <a:off x="1258445" y="1382474"/>
        <a:ext cx="792460" cy="750002"/>
      </dsp:txXfrm>
    </dsp:sp>
    <dsp:sp modelId="{9DB2B634-A1DB-4E52-BB02-F955483C4299}">
      <dsp:nvSpPr>
        <dsp:cNvPr id="0" name=""/>
        <dsp:cNvSpPr/>
      </dsp:nvSpPr>
      <dsp:spPr>
        <a:xfrm rot="13355007">
          <a:off x="3007018" y="998463"/>
          <a:ext cx="357718" cy="337168"/>
        </a:xfrm>
        <a:prstGeom prs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GB" sz="1000" kern="1200" noProof="0"/>
        </a:p>
      </dsp:txBody>
      <dsp:txXfrm rot="10800000">
        <a:off x="3094831" y="1100119"/>
        <a:ext cx="256568" cy="202300"/>
      </dsp:txXfrm>
    </dsp:sp>
    <dsp:sp modelId="{2BFCC66C-6AD8-4C72-9592-014763E19027}">
      <dsp:nvSpPr>
        <dsp:cNvPr id="0" name=""/>
        <dsp:cNvSpPr/>
      </dsp:nvSpPr>
      <dsp:spPr>
        <a:xfrm>
          <a:off x="1647103" y="62041"/>
          <a:ext cx="1692357" cy="937001"/>
        </a:xfrm>
        <a:prstGeom prst="ellipse">
          <a:avLst/>
        </a:prstGeom>
        <a:solidFill>
          <a:srgbClr val="E8F75B"/>
        </a:solidFill>
        <a:ln>
          <a:noFill/>
        </a:ln>
        <a:effectLst>
          <a:outerShdw blurRad="47625" dist="38100" dir="5400000" sy="98000" rotWithShape="0">
            <a:srgbClr val="000000">
              <a:alpha val="4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b="1" kern="1200" noProof="0" smtClean="0">
              <a:solidFill>
                <a:schemeClr val="tx1"/>
              </a:solidFill>
            </a:rPr>
            <a:t>Quality assurance</a:t>
          </a:r>
          <a:br>
            <a:rPr lang="en-GB" sz="1400" b="1" kern="1200" noProof="0" smtClean="0">
              <a:solidFill>
                <a:schemeClr val="tx1"/>
              </a:solidFill>
            </a:rPr>
          </a:br>
          <a:r>
            <a:rPr lang="en-GB" sz="1400" b="1" kern="1200" noProof="0" smtClean="0">
              <a:solidFill>
                <a:schemeClr val="tx1"/>
              </a:solidFill>
            </a:rPr>
            <a:t>(accreditation)</a:t>
          </a:r>
          <a:endParaRPr lang="en-GB" sz="1400" b="1" kern="1200" noProof="0">
            <a:solidFill>
              <a:schemeClr val="tx1"/>
            </a:solidFill>
          </a:endParaRPr>
        </a:p>
      </dsp:txBody>
      <dsp:txXfrm>
        <a:off x="1894943" y="199262"/>
        <a:ext cx="1196677" cy="66255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76827F9A-106F-4D88-A6D5-36A0ED592C49}" type="datetimeFigureOut">
              <a:rPr lang="de-DE" smtClean="0"/>
              <a:t>23.10.2012</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D39D8255-1301-4F5D-9403-57CAFE73305B}" type="slidenum">
              <a:rPr lang="de-DE" smtClean="0"/>
              <a:t>‹Nr.›</a:t>
            </a:fld>
            <a:endParaRPr lang="de-DE"/>
          </a:p>
        </p:txBody>
      </p:sp>
    </p:spTree>
    <p:extLst>
      <p:ext uri="{BB962C8B-B14F-4D97-AF65-F5344CB8AC3E}">
        <p14:creationId xmlns:p14="http://schemas.microsoft.com/office/powerpoint/2010/main" val="28910522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188A592-67ED-469C-9D9A-BD59311521B0}" type="datetimeFigureOut">
              <a:rPr lang="de-DE" smtClean="0"/>
              <a:t>23.10.2012</a:t>
            </a:fld>
            <a:endParaRPr lang="de-DE"/>
          </a:p>
        </p:txBody>
      </p:sp>
      <p:sp>
        <p:nvSpPr>
          <p:cNvPr id="4" name="Folienbildplatzhalter 3"/>
          <p:cNvSpPr>
            <a:spLocks noGrp="1" noRot="1" noChangeAspect="1"/>
          </p:cNvSpPr>
          <p:nvPr>
            <p:ph type="sldImg" idx="2"/>
          </p:nvPr>
        </p:nvSpPr>
        <p:spPr>
          <a:xfrm>
            <a:off x="420688" y="744538"/>
            <a:ext cx="59563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1D0C642-1B55-4112-A9B4-FAD5B87BE81A}" type="slidenum">
              <a:rPr lang="de-DE" smtClean="0"/>
              <a:t>‹Nr.›</a:t>
            </a:fld>
            <a:endParaRPr lang="de-DE"/>
          </a:p>
        </p:txBody>
      </p:sp>
    </p:spTree>
    <p:extLst>
      <p:ext uri="{BB962C8B-B14F-4D97-AF65-F5344CB8AC3E}">
        <p14:creationId xmlns:p14="http://schemas.microsoft.com/office/powerpoint/2010/main" val="179718742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_INCHER">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467544" y="1057301"/>
            <a:ext cx="7990656" cy="1943079"/>
          </a:xfrm>
        </p:spPr>
        <p:txBody>
          <a:bodyPr/>
          <a:lstStyle>
            <a:lvl1pPr>
              <a:defRPr/>
            </a:lvl1pPr>
          </a:lstStyle>
          <a:p>
            <a:r>
              <a:rPr lang="de-DE" sz="3200" dirty="0" smtClean="0"/>
              <a:t>Welche Erfahrungen werden mit  Bachelor und Master in der betrieblichen Praxis gemacht?</a:t>
            </a:r>
            <a:br>
              <a:rPr lang="de-DE" sz="3200" dirty="0" smtClean="0"/>
            </a:br>
            <a:r>
              <a:rPr lang="de-DE" sz="3200" dirty="0" smtClean="0"/>
              <a:t>Ergebnisse empirischer Untersuchungen</a:t>
            </a:r>
            <a:endParaRPr lang="de-DE" dirty="0"/>
          </a:p>
        </p:txBody>
      </p:sp>
      <p:sp>
        <p:nvSpPr>
          <p:cNvPr id="3" name="Untertitel 2"/>
          <p:cNvSpPr>
            <a:spLocks noGrp="1"/>
          </p:cNvSpPr>
          <p:nvPr>
            <p:ph type="subTitle" idx="1" hasCustomPrompt="1"/>
          </p:nvPr>
        </p:nvSpPr>
        <p:spPr>
          <a:xfrm>
            <a:off x="1115616" y="3238500"/>
            <a:ext cx="6656784" cy="1460500"/>
          </a:xfrm>
        </p:spPr>
        <p:txBody>
          <a:bodyPr>
            <a:noAutofit/>
          </a:bodyPr>
          <a:lstStyle>
            <a:lvl1pPr marL="0" indent="0" algn="ctr" fontAlgn="auto">
              <a:spcAft>
                <a:spcPts val="0"/>
              </a:spcAft>
              <a:buFont typeface="Arial" pitchFamily="34" charset="0"/>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Aft>
                <a:spcPts val="0"/>
              </a:spcAft>
              <a:buFont typeface="Arial" pitchFamily="34" charset="0"/>
              <a:buNone/>
              <a:defRPr/>
            </a:pPr>
            <a:r>
              <a:rPr lang="de-DE" sz="2400" dirty="0" smtClean="0">
                <a:solidFill>
                  <a:schemeClr val="tx1"/>
                </a:solidFill>
              </a:rPr>
              <a:t>Harald Schomburg, Universität Kassel</a:t>
            </a:r>
          </a:p>
          <a:p>
            <a:pPr fontAlgn="auto">
              <a:spcAft>
                <a:spcPts val="0"/>
              </a:spcAft>
              <a:defRPr/>
            </a:pPr>
            <a:r>
              <a:rPr lang="de-DE" sz="2400" dirty="0" smtClean="0">
                <a:solidFill>
                  <a:schemeClr val="tx1"/>
                </a:solidFill>
              </a:rPr>
              <a:t>Beitrag zum Ver.di Seminar „Personalratsarbeit an Hochschulen: Qualifikation, Einsatz, Eingruppierung von Bachelor- und Masterabsolventen; Partizipation – Chancen und Risiken für Interessenvertretungen“, </a:t>
            </a:r>
            <a:br>
              <a:rPr lang="de-DE" sz="2400" dirty="0" smtClean="0">
                <a:solidFill>
                  <a:schemeClr val="tx1"/>
                </a:solidFill>
              </a:rPr>
            </a:br>
            <a:r>
              <a:rPr lang="de-DE" sz="2400" dirty="0" smtClean="0">
                <a:solidFill>
                  <a:schemeClr val="tx1"/>
                </a:solidFill>
              </a:rPr>
              <a:t>17. - 18. Oktober 2011, Berlin</a:t>
            </a:r>
            <a:endParaRPr lang="de-DE" sz="2400" dirty="0"/>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946" y="4813573"/>
            <a:ext cx="9066111" cy="712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5479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r>
              <a:rPr lang="en-US" smtClean="0"/>
              <a:t>25.09.2012</a:t>
            </a:r>
            <a:endParaRPr lang="de-DE"/>
          </a:p>
        </p:txBody>
      </p:sp>
      <p:sp>
        <p:nvSpPr>
          <p:cNvPr id="4" name="Fußzeilenplatzhalter 3"/>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5" name="Foliennummernplatzhalter 4"/>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1216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en-US" smtClean="0"/>
              <a:t>25.09.2012</a:t>
            </a:r>
            <a:endParaRPr lang="de-DE"/>
          </a:p>
        </p:txBody>
      </p:sp>
      <p:sp>
        <p:nvSpPr>
          <p:cNvPr id="3" name="Fußzeilenplatzhalter 2"/>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4" name="Foliennummernplatzhalter 3"/>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8863781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227542"/>
            <a:ext cx="3008313" cy="968375"/>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2" y="1195920"/>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25.09.2012</a:t>
            </a:r>
            <a:endParaRPr lang="de-DE"/>
          </a:p>
        </p:txBody>
      </p:sp>
      <p:sp>
        <p:nvSpPr>
          <p:cNvPr id="6" name="Fußzeilenplatzhalter 5"/>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7" name="Foliennummernplatzhalter 6"/>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1723616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000500"/>
            <a:ext cx="5486400" cy="472282"/>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a:p>
        </p:txBody>
      </p:sp>
      <p:sp>
        <p:nvSpPr>
          <p:cNvPr id="4" name="Textplatzhalt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25.09.2012</a:t>
            </a:r>
            <a:endParaRPr lang="de-DE"/>
          </a:p>
        </p:txBody>
      </p:sp>
      <p:sp>
        <p:nvSpPr>
          <p:cNvPr id="6" name="Fußzeilenplatzhalter 5"/>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7" name="Foliennummernplatzhalter 6"/>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3249219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en-US" smtClean="0"/>
              <a:t>25.09.2012</a:t>
            </a:r>
            <a:endParaRPr lang="de-DE"/>
          </a:p>
        </p:txBody>
      </p:sp>
      <p:sp>
        <p:nvSpPr>
          <p:cNvPr id="5" name="Fußzeilenplatzhalter 4"/>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6" name="Foliennummernplatzhalter 5"/>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21728709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190500"/>
            <a:ext cx="2057400" cy="4064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90500"/>
            <a:ext cx="6019800" cy="406400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r>
              <a:rPr lang="en-US" smtClean="0"/>
              <a:t>25.09.2012</a:t>
            </a:r>
            <a:endParaRPr lang="de-DE"/>
          </a:p>
        </p:txBody>
      </p:sp>
      <p:sp>
        <p:nvSpPr>
          <p:cNvPr id="5" name="Fußzeilenplatzhalter 4"/>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6" name="Foliennummernplatzhalter 5"/>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4188229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Zwischen_Titel">
    <p:spTree>
      <p:nvGrpSpPr>
        <p:cNvPr id="1" name=""/>
        <p:cNvGrpSpPr/>
        <p:nvPr/>
      </p:nvGrpSpPr>
      <p:grpSpPr>
        <a:xfrm>
          <a:off x="0" y="0"/>
          <a:ext cx="0" cy="0"/>
          <a:chOff x="0" y="0"/>
          <a:chExt cx="0" cy="0"/>
        </a:xfrm>
      </p:grpSpPr>
      <p:sp>
        <p:nvSpPr>
          <p:cNvPr id="2" name="Titel 1"/>
          <p:cNvSpPr>
            <a:spLocks noGrp="1"/>
          </p:cNvSpPr>
          <p:nvPr>
            <p:ph type="title"/>
          </p:nvPr>
        </p:nvSpPr>
        <p:spPr>
          <a:xfrm>
            <a:off x="571473" y="-38582"/>
            <a:ext cx="8572528" cy="5753583"/>
          </a:xfrm>
          <a:solidFill>
            <a:schemeClr val="accent1">
              <a:lumMod val="50000"/>
            </a:schemeClr>
          </a:solidFill>
          <a:ln>
            <a:solidFill>
              <a:schemeClr val="bg1"/>
            </a:solidFill>
          </a:ln>
        </p:spPr>
        <p:txBody>
          <a:bodyPr/>
          <a:lstStyle>
            <a:lvl1pPr>
              <a:defRPr sz="8000" b="1">
                <a:solidFill>
                  <a:schemeClr val="tx1"/>
                </a:solidFill>
              </a:defRPr>
            </a:lvl1pPr>
          </a:lstStyle>
          <a:p>
            <a:r>
              <a:rPr lang="de-DE" dirty="0" smtClean="0"/>
              <a:t>Titelmasterformat durch Klicken bearbeiten</a:t>
            </a:r>
            <a:endParaRPr lang="de-DE" dirty="0"/>
          </a:p>
        </p:txBody>
      </p:sp>
      <p:sp>
        <p:nvSpPr>
          <p:cNvPr id="3" name="Rectangle 6"/>
          <p:cNvSpPr>
            <a:spLocks noGrp="1" noChangeArrowheads="1"/>
          </p:cNvSpPr>
          <p:nvPr>
            <p:ph type="sldNum" sz="quarter" idx="10"/>
          </p:nvPr>
        </p:nvSpPr>
        <p:spPr>
          <a:xfrm>
            <a:off x="3175" y="-11906"/>
            <a:ext cx="573088" cy="960438"/>
          </a:xfrm>
        </p:spPr>
        <p:txBody>
          <a:bodyPr/>
          <a:lstStyle>
            <a:lvl1pPr>
              <a:defRPr sz="2000" smtClean="0"/>
            </a:lvl1pPr>
          </a:lstStyle>
          <a:p>
            <a:pPr>
              <a:defRPr/>
            </a:pPr>
            <a:fld id="{CCBD84C0-9776-422F-85AB-715ED6B197BE}" type="slidenum">
              <a:rPr lang="de-DE"/>
              <a:pPr>
                <a:defRPr/>
              </a:pPr>
              <a:t>‹Nr.›</a:t>
            </a:fld>
            <a:endParaRPr lang="de-DE" dirty="0"/>
          </a:p>
        </p:txBody>
      </p:sp>
    </p:spTree>
    <p:extLst>
      <p:ext uri="{BB962C8B-B14F-4D97-AF65-F5344CB8AC3E}">
        <p14:creationId xmlns:p14="http://schemas.microsoft.com/office/powerpoint/2010/main" val="26427178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825500"/>
            <a:ext cx="7772400" cy="1143000"/>
          </a:xfrm>
          <a:noFill/>
        </p:spPr>
        <p:txBody>
          <a:bodyPr/>
          <a:lstStyle>
            <a:lvl1pPr algn="ctr">
              <a:defRPr/>
            </a:lvl1pPr>
          </a:lstStyle>
          <a:p>
            <a:r>
              <a:rPr lang="de-DE" dirty="0"/>
              <a:t>Titelmasterformat durch Klicken bearbeiten</a:t>
            </a:r>
          </a:p>
        </p:txBody>
      </p:sp>
      <p:sp>
        <p:nvSpPr>
          <p:cNvPr id="2051" name="Rectangle 3"/>
          <p:cNvSpPr>
            <a:spLocks noGrp="1" noChangeArrowheads="1"/>
          </p:cNvSpPr>
          <p:nvPr>
            <p:ph type="subTitle" sz="quarter" idx="1"/>
          </p:nvPr>
        </p:nvSpPr>
        <p:spPr>
          <a:xfrm>
            <a:off x="1447800" y="2857500"/>
            <a:ext cx="7010400" cy="1333500"/>
          </a:xfrm>
        </p:spPr>
        <p:txBody>
          <a:bodyPr/>
          <a:lstStyle>
            <a:lvl1pPr marL="0" indent="0" algn="ctr">
              <a:buFont typeface="Wingdings" pitchFamily="2" charset="2"/>
              <a:buNone/>
              <a:defRPr/>
            </a:lvl1pPr>
          </a:lstStyle>
          <a:p>
            <a:r>
              <a:rPr lang="de-DE" dirty="0"/>
              <a:t>Formatvorlage des Untertitelmasters durch Klicken bearbeiten</a:t>
            </a:r>
          </a:p>
        </p:txBody>
      </p:sp>
    </p:spTree>
    <p:extLst>
      <p:ext uri="{BB962C8B-B14F-4D97-AF65-F5344CB8AC3E}">
        <p14:creationId xmlns:p14="http://schemas.microsoft.com/office/powerpoint/2010/main" val="1546416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lvl1pPr>
              <a:buClr>
                <a:schemeClr val="accent1">
                  <a:lumMod val="50000"/>
                </a:schemeClr>
              </a:buClr>
              <a:defRPr/>
            </a:lvl1pPr>
            <a:lvl2pPr>
              <a:buClr>
                <a:schemeClr val="accent1">
                  <a:lumMod val="50000"/>
                </a:schemeClr>
              </a:buClr>
              <a:buSzPct val="128000"/>
              <a:buFont typeface="Wingdings" pitchFamily="2" charset="2"/>
              <a:buChar char="§"/>
              <a:defRPr/>
            </a:lvl2pPr>
            <a:lvl3pPr>
              <a:buClr>
                <a:srgbClr val="0033CC"/>
              </a:buClr>
              <a:defRPr/>
            </a:lvl3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96A761B4-3120-42C9-9B8B-57CE01921B63}"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346729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672418"/>
            <a:ext cx="7772400" cy="1135063"/>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BBD2F9AC-9EB4-4956-885B-A9A79EB34E97}"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2263152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Zwischentitel1">
    <p:bg>
      <p:bgPr>
        <a:solidFill>
          <a:schemeClr val="tx2"/>
        </a:solidFill>
        <a:effectLst/>
      </p:bgPr>
    </p:bg>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4975098"/>
            <a:ext cx="9144000" cy="718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el 1"/>
          <p:cNvSpPr>
            <a:spLocks noGrp="1"/>
          </p:cNvSpPr>
          <p:nvPr>
            <p:ph type="title"/>
          </p:nvPr>
        </p:nvSpPr>
        <p:spPr>
          <a:xfrm>
            <a:off x="395536" y="1273325"/>
            <a:ext cx="8291264" cy="2160239"/>
          </a:xfrm>
        </p:spPr>
        <p:txBody>
          <a:bodyPr/>
          <a:lstStyle>
            <a:lvl1pPr>
              <a:defRPr b="1">
                <a:solidFill>
                  <a:schemeClr val="bg1"/>
                </a:solidFill>
              </a:defRPr>
            </a:lvl1pPr>
          </a:lstStyle>
          <a:p>
            <a:r>
              <a:rPr lang="de-DE" dirty="0" smtClean="0"/>
              <a:t>Titelmasterformat durch Klicken bearbeiten</a:t>
            </a:r>
            <a:endParaRPr lang="de-DE" dirty="0"/>
          </a:p>
        </p:txBody>
      </p:sp>
    </p:spTree>
    <p:extLst>
      <p:ext uri="{BB962C8B-B14F-4D97-AF65-F5344CB8AC3E}">
        <p14:creationId xmlns:p14="http://schemas.microsoft.com/office/powerpoint/2010/main" val="1190382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1116013" y="1460500"/>
            <a:ext cx="3848100"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5116513" y="1460500"/>
            <a:ext cx="3848100"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9C1D0367-A5AB-4154-8253-E092F430DCA7}"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1130675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865"/>
            <a:ext cx="8229600" cy="9525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279262"/>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8" y="1279262"/>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fld id="{5000F98C-A0BF-4EB9-BAB0-096F446679C1}"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11789155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Nur Titel">
    <p:spTree>
      <p:nvGrpSpPr>
        <p:cNvPr id="1" name=""/>
        <p:cNvGrpSpPr/>
        <p:nvPr/>
      </p:nvGrpSpPr>
      <p:grpSpPr>
        <a:xfrm>
          <a:off x="0" y="0"/>
          <a:ext cx="0" cy="0"/>
          <a:chOff x="0" y="0"/>
          <a:chExt cx="0" cy="0"/>
        </a:xfrm>
      </p:grpSpPr>
      <p:sp>
        <p:nvSpPr>
          <p:cNvPr id="5" name="Titel 4"/>
          <p:cNvSpPr>
            <a:spLocks noGrp="1"/>
          </p:cNvSpPr>
          <p:nvPr>
            <p:ph type="title"/>
          </p:nvPr>
        </p:nvSpPr>
        <p:spPr>
          <a:xfrm>
            <a:off x="571473" y="0"/>
            <a:ext cx="8572528" cy="1012018"/>
          </a:xfrm>
        </p:spPr>
        <p:txBody>
          <a:bodyPr/>
          <a:lstStyle/>
          <a:p>
            <a:r>
              <a:rPr lang="de-DE" dirty="0" smtClean="0"/>
              <a:t>Titelmasterformat durch Klicken bearbeiten</a:t>
            </a:r>
            <a:endParaRPr lang="de-DE" dirty="0"/>
          </a:p>
        </p:txBody>
      </p:sp>
      <p:sp>
        <p:nvSpPr>
          <p:cNvPr id="3" name="Rectangle 6"/>
          <p:cNvSpPr>
            <a:spLocks noGrp="1" noChangeArrowheads="1"/>
          </p:cNvSpPr>
          <p:nvPr>
            <p:ph type="sldNum" sz="quarter" idx="10"/>
          </p:nvPr>
        </p:nvSpPr>
        <p:spPr>
          <a:xfrm>
            <a:off x="0" y="0"/>
            <a:ext cx="576000" cy="1009386"/>
          </a:xfrm>
        </p:spPr>
        <p:txBody>
          <a:bodyPr/>
          <a:lstStyle>
            <a:lvl1pPr>
              <a:defRPr/>
            </a:lvl1pPr>
          </a:lstStyle>
          <a:p>
            <a:pPr>
              <a:defRPr/>
            </a:pPr>
            <a:fld id="{A95D2D3F-B695-4EF4-BD1A-EEF8132B79C3}" type="slidenum">
              <a:rPr lang="de-DE">
                <a:solidFill>
                  <a:srgbClr val="000000"/>
                </a:solidFill>
              </a:rPr>
              <a:pPr>
                <a:defRPr/>
              </a:pPr>
              <a:t>‹Nr.›</a:t>
            </a:fld>
            <a:endParaRPr lang="de-DE">
              <a:solidFill>
                <a:srgbClr val="000000"/>
              </a:solidFill>
            </a:endParaRPr>
          </a:p>
        </p:txBody>
      </p:sp>
    </p:spTree>
    <p:extLst>
      <p:ext uri="{BB962C8B-B14F-4D97-AF65-F5344CB8AC3E}">
        <p14:creationId xmlns:p14="http://schemas.microsoft.com/office/powerpoint/2010/main" val="3922617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6293BF6C-5618-4528-92E1-8F2E54BEB300}"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24039359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227542"/>
            <a:ext cx="3008313" cy="968375"/>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2" y="1195918"/>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4D7A0200-8363-45B1-8C66-3BC957194EB0}"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3967224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000500"/>
            <a:ext cx="5486400" cy="472282"/>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CDFE0C6F-E0C3-42D2-A85D-EDB815FC5289}"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31874238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A376C50A-34F0-4A1E-8904-2B6443C95D7E}"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15589424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083428" y="0"/>
            <a:ext cx="2060575" cy="50165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900113" y="0"/>
            <a:ext cx="6030912" cy="50165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3DDC146-E246-413B-BF92-28EC7377C91B}"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12068009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900114" y="0"/>
            <a:ext cx="8243887" cy="50165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E3A8706A-4C27-45B6-BF40-9A898CB9A7FB}"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31671587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900114" y="0"/>
            <a:ext cx="8243887" cy="1013354"/>
          </a:xfrm>
        </p:spPr>
        <p:txBody>
          <a:bodyPr/>
          <a:lstStyle/>
          <a:p>
            <a:r>
              <a:rPr lang="de-DE" smtClean="0"/>
              <a:t>Titelmasterformat durch Klicken bearbeiten</a:t>
            </a:r>
            <a:endParaRPr lang="de-DE"/>
          </a:p>
        </p:txBody>
      </p:sp>
      <p:sp>
        <p:nvSpPr>
          <p:cNvPr id="3" name="Tabellenplatzhalter 2"/>
          <p:cNvSpPr>
            <a:spLocks noGrp="1"/>
          </p:cNvSpPr>
          <p:nvPr>
            <p:ph type="tbl" idx="1"/>
          </p:nvPr>
        </p:nvSpPr>
        <p:spPr>
          <a:xfrm>
            <a:off x="1116013" y="1460500"/>
            <a:ext cx="7848600" cy="3556000"/>
          </a:xfrm>
        </p:spPr>
        <p:txBody>
          <a:bodyPr/>
          <a:lstStyle/>
          <a:p>
            <a:pPr lvl="0"/>
            <a:endParaRPr lang="de-DE" noProof="0" smtClean="0"/>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FA300590-A768-4C9C-9AB4-0305595B2A43}" type="slidenum">
              <a:rPr lang="de-DE">
                <a:solidFill>
                  <a:srgbClr val="000000"/>
                </a:solidFill>
              </a:rPr>
              <a:pPr>
                <a:defRPr/>
              </a:pPr>
              <a:t>‹Nr.›</a:t>
            </a:fld>
            <a:endParaRPr lang="de-DE" dirty="0">
              <a:solidFill>
                <a:srgbClr val="000000"/>
              </a:solidFill>
            </a:endParaRPr>
          </a:p>
        </p:txBody>
      </p:sp>
    </p:spTree>
    <p:extLst>
      <p:ext uri="{BB962C8B-B14F-4D97-AF65-F5344CB8AC3E}">
        <p14:creationId xmlns:p14="http://schemas.microsoft.com/office/powerpoint/2010/main" val="2029825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_INCHER_1">
    <p:spTree>
      <p:nvGrpSpPr>
        <p:cNvPr id="1" name=""/>
        <p:cNvGrpSpPr/>
        <p:nvPr/>
      </p:nvGrpSpPr>
      <p:grpSpPr>
        <a:xfrm>
          <a:off x="0" y="0"/>
          <a:ext cx="0" cy="0"/>
          <a:chOff x="0" y="0"/>
          <a:chExt cx="0" cy="0"/>
        </a:xfrm>
      </p:grpSpPr>
      <p:sp>
        <p:nvSpPr>
          <p:cNvPr id="8" name="Rechteck 7"/>
          <p:cNvSpPr/>
          <p:nvPr userDrawn="1"/>
        </p:nvSpPr>
        <p:spPr>
          <a:xfrm>
            <a:off x="-542" y="0"/>
            <a:ext cx="611560" cy="5715000"/>
          </a:xfrm>
          <a:prstGeom prst="rect">
            <a:avLst/>
          </a:prstGeom>
          <a:solidFill>
            <a:srgbClr val="C600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userDrawn="1"/>
        </p:nvSpPr>
        <p:spPr>
          <a:xfrm>
            <a:off x="0" y="0"/>
            <a:ext cx="9144000" cy="841276"/>
          </a:xfrm>
          <a:prstGeom prst="rect">
            <a:avLst/>
          </a:prstGeom>
          <a:solidFill>
            <a:srgbClr val="C60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 name="Titel 1"/>
          <p:cNvSpPr>
            <a:spLocks noGrp="1"/>
          </p:cNvSpPr>
          <p:nvPr>
            <p:ph type="title"/>
          </p:nvPr>
        </p:nvSpPr>
        <p:spPr>
          <a:xfrm>
            <a:off x="683568" y="0"/>
            <a:ext cx="8003232" cy="841276"/>
          </a:xfrm>
        </p:spPr>
        <p:txBody>
          <a:bodyPr/>
          <a:lstStyle>
            <a:lvl1pPr>
              <a:defRPr sz="2800" b="1">
                <a:solidFill>
                  <a:schemeClr val="bg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722299" y="1333500"/>
            <a:ext cx="7964501" cy="3771636"/>
          </a:xfrm>
        </p:spPr>
        <p:txBody>
          <a:bodyPr/>
          <a:lstStyle>
            <a:lvl1pPr marL="342900" indent="-342900">
              <a:buSzPct val="120000"/>
              <a:buFontTx/>
              <a:buBlip>
                <a:blip r:embed="rId2"/>
              </a:buBlip>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543" y="5449788"/>
            <a:ext cx="640573" cy="265212"/>
          </a:xfrm>
        </p:spPr>
        <p:txBody>
          <a:bodyPr/>
          <a:lstStyle>
            <a:lvl1pPr>
              <a:defRPr sz="900">
                <a:solidFill>
                  <a:schemeClr val="bg1">
                    <a:lumMod val="75000"/>
                  </a:schemeClr>
                </a:solidFill>
              </a:defRPr>
            </a:lvl1pPr>
          </a:lstStyle>
          <a:p>
            <a:r>
              <a:rPr lang="en-US" sz="800" dirty="0" smtClean="0"/>
              <a:t>23.10.2012</a:t>
            </a:r>
            <a:endParaRPr lang="de-DE" sz="800" dirty="0"/>
          </a:p>
        </p:txBody>
      </p:sp>
      <p:sp>
        <p:nvSpPr>
          <p:cNvPr id="5" name="Fußzeilenplatzhalter 4"/>
          <p:cNvSpPr>
            <a:spLocks noGrp="1"/>
          </p:cNvSpPr>
          <p:nvPr>
            <p:ph type="ftr" sz="quarter" idx="11"/>
          </p:nvPr>
        </p:nvSpPr>
        <p:spPr>
          <a:xfrm rot="16200000">
            <a:off x="-1996219" y="2844303"/>
            <a:ext cx="4601161" cy="609807"/>
          </a:xfrm>
          <a:solidFill>
            <a:srgbClr val="C6005A"/>
          </a:solidFill>
        </p:spPr>
        <p:txBody>
          <a:bodyPr/>
          <a:lstStyle>
            <a:lvl1pPr>
              <a:defRPr/>
            </a:lvl1pPr>
          </a:lstStyle>
          <a:p>
            <a:r>
              <a:rPr lang="en-US" dirty="0" err="1" smtClean="0"/>
              <a:t>Kooij</a:t>
            </a:r>
            <a:r>
              <a:rPr lang="en-US" dirty="0" smtClean="0"/>
              <a:t> &amp; </a:t>
            </a:r>
            <a:r>
              <a:rPr lang="en-US" dirty="0" err="1" smtClean="0"/>
              <a:t>Syafiq</a:t>
            </a:r>
            <a:r>
              <a:rPr lang="en-US" dirty="0" smtClean="0"/>
              <a:t>: Experiences of Tracer Studies in Low- and Middle-Income Countries</a:t>
            </a:r>
            <a:endParaRPr lang="de-DE" dirty="0"/>
          </a:p>
        </p:txBody>
      </p:sp>
      <p:sp>
        <p:nvSpPr>
          <p:cNvPr id="6" name="Foliennummernplatzhalter 5"/>
          <p:cNvSpPr>
            <a:spLocks noGrp="1"/>
          </p:cNvSpPr>
          <p:nvPr>
            <p:ph type="sldNum" sz="quarter" idx="12"/>
          </p:nvPr>
        </p:nvSpPr>
        <p:spPr>
          <a:xfrm rot="16200000">
            <a:off x="-54260" y="175456"/>
            <a:ext cx="720081" cy="611558"/>
          </a:xfrm>
          <a:solidFill>
            <a:srgbClr val="C6005A"/>
          </a:solidFill>
        </p:spPr>
        <p:txBody>
          <a:bodyPr/>
          <a:lstStyle>
            <a:lvl1pPr>
              <a:defRPr sz="2400" b="0">
                <a:solidFill>
                  <a:schemeClr val="bg1"/>
                </a:solidFill>
              </a:defRPr>
            </a:lvl1pPr>
          </a:lstStyle>
          <a:p>
            <a:fld id="{81CFA792-5484-4E76-84AC-2792334BF89F}" type="slidenum">
              <a:rPr lang="de-DE" smtClean="0"/>
              <a:pPr/>
              <a:t>‹Nr.›</a:t>
            </a:fld>
            <a:endParaRPr lang="de-DE" dirty="0"/>
          </a:p>
        </p:txBody>
      </p:sp>
    </p:spTree>
    <p:extLst>
      <p:ext uri="{BB962C8B-B14F-4D97-AF65-F5344CB8AC3E}">
        <p14:creationId xmlns:p14="http://schemas.microsoft.com/office/powerpoint/2010/main" val="5245334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chart">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900114" y="0"/>
            <a:ext cx="8243887" cy="1013354"/>
          </a:xfrm>
        </p:spPr>
        <p:txBody>
          <a:bodyPr/>
          <a:lstStyle/>
          <a:p>
            <a:r>
              <a:rPr lang="de-DE" smtClean="0"/>
              <a:t>Titelmasterformat durch Klicken bearbeiten</a:t>
            </a:r>
            <a:endParaRPr lang="de-DE"/>
          </a:p>
        </p:txBody>
      </p:sp>
      <p:sp>
        <p:nvSpPr>
          <p:cNvPr id="3" name="Diagrammplatzhalter 2"/>
          <p:cNvSpPr>
            <a:spLocks noGrp="1"/>
          </p:cNvSpPr>
          <p:nvPr>
            <p:ph type="chart" idx="1"/>
          </p:nvPr>
        </p:nvSpPr>
        <p:spPr>
          <a:xfrm>
            <a:off x="1116013" y="1460500"/>
            <a:ext cx="7848600" cy="3556000"/>
          </a:xfrm>
        </p:spPr>
        <p:txBody>
          <a:bodyPr/>
          <a:lstStyle/>
          <a:p>
            <a:endParaRPr lang="de-DE"/>
          </a:p>
        </p:txBody>
      </p:sp>
      <p:sp>
        <p:nvSpPr>
          <p:cNvPr id="4" name="Datumsplatzhalter 3"/>
          <p:cNvSpPr>
            <a:spLocks noGrp="1"/>
          </p:cNvSpPr>
          <p:nvPr>
            <p:ph type="dt" sz="half" idx="10"/>
          </p:nvPr>
        </p:nvSpPr>
        <p:spPr>
          <a:xfrm>
            <a:off x="900113" y="5257271"/>
            <a:ext cx="1981200" cy="215636"/>
          </a:xfrm>
        </p:spPr>
        <p:txBody>
          <a:bodyPr/>
          <a:lstStyle>
            <a:lvl1pPr>
              <a:defRPr/>
            </a:lvl1pPr>
          </a:lstStyle>
          <a:p>
            <a:r>
              <a:rPr lang="en-US" smtClean="0">
                <a:solidFill>
                  <a:srgbClr val="FFFFFF"/>
                </a:solidFill>
              </a:rPr>
              <a:t>25.09.2012</a:t>
            </a:r>
            <a:endParaRPr lang="de-DE">
              <a:solidFill>
                <a:srgbClr val="FFFFFF"/>
              </a:solidFill>
            </a:endParaRPr>
          </a:p>
        </p:txBody>
      </p:sp>
      <p:sp>
        <p:nvSpPr>
          <p:cNvPr id="5" name="Foliennummernplatzhalter 4"/>
          <p:cNvSpPr>
            <a:spLocks noGrp="1"/>
          </p:cNvSpPr>
          <p:nvPr>
            <p:ph type="sldNum" sz="quarter" idx="11"/>
          </p:nvPr>
        </p:nvSpPr>
        <p:spPr>
          <a:xfrm>
            <a:off x="-12698" y="-10582"/>
            <a:ext cx="912813" cy="613833"/>
          </a:xfrm>
        </p:spPr>
        <p:txBody>
          <a:bodyPr/>
          <a:lstStyle>
            <a:lvl1pPr>
              <a:defRPr/>
            </a:lvl1pPr>
          </a:lstStyle>
          <a:p>
            <a:fld id="{B7C907EA-6054-4202-95E2-A08DEA5E46BA}" type="slidenum">
              <a:rPr lang="de-DE">
                <a:solidFill>
                  <a:srgbClr val="000000"/>
                </a:solidFill>
              </a:rPr>
              <a:pPr/>
              <a:t>‹Nr.›</a:t>
            </a:fld>
            <a:endParaRPr lang="de-DE">
              <a:solidFill>
                <a:srgbClr val="000000"/>
              </a:solidFill>
            </a:endParaRPr>
          </a:p>
        </p:txBody>
      </p:sp>
    </p:spTree>
    <p:extLst>
      <p:ext uri="{BB962C8B-B14F-4D97-AF65-F5344CB8AC3E}">
        <p14:creationId xmlns:p14="http://schemas.microsoft.com/office/powerpoint/2010/main" val="4180556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825500"/>
            <a:ext cx="7772400" cy="1143000"/>
          </a:xfrm>
          <a:noFill/>
        </p:spPr>
        <p:txBody>
          <a:bodyPr/>
          <a:lstStyle>
            <a:lvl1pPr algn="ctr">
              <a:defRPr/>
            </a:lvl1pPr>
          </a:lstStyle>
          <a:p>
            <a:r>
              <a:rPr lang="de-DE" dirty="0"/>
              <a:t>Titelmasterformat durch Klicken bearbeiten</a:t>
            </a:r>
          </a:p>
        </p:txBody>
      </p:sp>
      <p:sp>
        <p:nvSpPr>
          <p:cNvPr id="2051" name="Rectangle 3"/>
          <p:cNvSpPr>
            <a:spLocks noGrp="1" noChangeArrowheads="1"/>
          </p:cNvSpPr>
          <p:nvPr>
            <p:ph type="subTitle" sz="quarter" idx="1"/>
          </p:nvPr>
        </p:nvSpPr>
        <p:spPr>
          <a:xfrm>
            <a:off x="1447800" y="2857500"/>
            <a:ext cx="7010400" cy="1333500"/>
          </a:xfrm>
        </p:spPr>
        <p:txBody>
          <a:bodyPr/>
          <a:lstStyle>
            <a:lvl1pPr marL="0" indent="0" algn="ctr">
              <a:buFont typeface="Wingdings" pitchFamily="2" charset="2"/>
              <a:buNone/>
              <a:defRPr/>
            </a:lvl1pPr>
          </a:lstStyle>
          <a:p>
            <a:r>
              <a:rPr lang="de-DE" dirty="0"/>
              <a:t>Formatvorlage des Untertitelmasters durch Klicken bearbeiten</a:t>
            </a:r>
          </a:p>
        </p:txBody>
      </p:sp>
    </p:spTree>
    <p:extLst>
      <p:ext uri="{BB962C8B-B14F-4D97-AF65-F5344CB8AC3E}">
        <p14:creationId xmlns:p14="http://schemas.microsoft.com/office/powerpoint/2010/main" val="39649494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39552" y="1"/>
            <a:ext cx="8618087" cy="923414"/>
          </a:xfrm>
        </p:spPr>
        <p:txBody>
          <a:bodyPr/>
          <a:lstStyle>
            <a:lvl1pPr>
              <a:defRPr sz="3200">
                <a:latin typeface="Calibri"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buClr>
                <a:schemeClr val="accent1">
                  <a:lumMod val="50000"/>
                </a:schemeClr>
              </a:buClr>
              <a:defRPr sz="2800" b="0" i="0">
                <a:latin typeface="Calibri" pitchFamily="34" charset="0"/>
              </a:defRPr>
            </a:lvl1pPr>
            <a:lvl2pPr>
              <a:buClr>
                <a:schemeClr val="accent1">
                  <a:lumMod val="50000"/>
                </a:schemeClr>
              </a:buClr>
              <a:buSzPct val="128000"/>
              <a:buFont typeface="Wingdings" pitchFamily="2" charset="2"/>
              <a:buChar char="§"/>
              <a:defRPr sz="2400">
                <a:latin typeface="Calibri" pitchFamily="34" charset="0"/>
              </a:defRPr>
            </a:lvl2pPr>
            <a:lvl3pPr>
              <a:buClr>
                <a:srgbClr val="0033CC"/>
              </a:buClr>
              <a:defRPr sz="2000">
                <a:latin typeface="Calibri" pitchFamily="34" charset="0"/>
              </a:defRPr>
            </a:lvl3pPr>
            <a:lvl4pPr>
              <a:defRPr sz="1800">
                <a:latin typeface="Calibri" pitchFamily="34" charset="0"/>
              </a:defRPr>
            </a:lvl4pPr>
            <a:lvl5pPr>
              <a:defRPr sz="1800">
                <a:latin typeface="Calibri"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5"/>
          <p:cNvSpPr>
            <a:spLocks noGrp="1" noChangeArrowheads="1"/>
          </p:cNvSpPr>
          <p:nvPr>
            <p:ph type="dt" sz="half" idx="10"/>
          </p:nvPr>
        </p:nvSpPr>
        <p:spPr>
          <a:xfrm>
            <a:off x="900113" y="5257271"/>
            <a:ext cx="1981200" cy="215636"/>
          </a:xfrm>
          <a:prstGeom prst="rect">
            <a:avLst/>
          </a:prstGeom>
        </p:spPr>
        <p:txBody>
          <a:bodyPr/>
          <a:lstStyle>
            <a:lvl1pPr>
              <a:defRPr/>
            </a:lvl1pPr>
          </a:lstStyle>
          <a:p>
            <a:pPr>
              <a:defRPr/>
            </a:pPr>
            <a:r>
              <a:rPr lang="en-US" smtClean="0">
                <a:solidFill>
                  <a:srgbClr val="FFFFFF"/>
                </a:solidFill>
              </a:rPr>
              <a:t>25.09.2012</a:t>
            </a:r>
            <a:endParaRPr lang="de-DE">
              <a:solidFill>
                <a:srgbClr val="FFFFFF"/>
              </a:solidFill>
            </a:endParaRPr>
          </a:p>
        </p:txBody>
      </p:sp>
      <p:sp>
        <p:nvSpPr>
          <p:cNvPr id="5" name="Rectangle 6"/>
          <p:cNvSpPr>
            <a:spLocks noGrp="1" noChangeArrowheads="1"/>
          </p:cNvSpPr>
          <p:nvPr>
            <p:ph type="sldNum" sz="quarter" idx="11"/>
          </p:nvPr>
        </p:nvSpPr>
        <p:spPr>
          <a:xfrm>
            <a:off x="-1588" y="-10582"/>
            <a:ext cx="576263" cy="947869"/>
          </a:xfrm>
        </p:spPr>
        <p:txBody>
          <a:bodyPr/>
          <a:lstStyle>
            <a:lvl1pPr>
              <a:defRPr sz="2000" smtClean="0"/>
            </a:lvl1pPr>
          </a:lstStyle>
          <a:p>
            <a:pPr>
              <a:defRPr/>
            </a:pPr>
            <a:fld id="{79A6F131-DD9F-46FD-82CC-C6BCDAFA16C1}" type="slidenum">
              <a:rPr lang="de-DE">
                <a:solidFill>
                  <a:srgbClr val="FFFFFF"/>
                </a:solidFill>
              </a:rPr>
              <a:pPr>
                <a:defRPr/>
              </a:pPr>
              <a:t>‹Nr.›</a:t>
            </a:fld>
            <a:endParaRPr lang="de-DE" dirty="0">
              <a:solidFill>
                <a:srgbClr val="FFFFFF"/>
              </a:solidFill>
            </a:endParaRPr>
          </a:p>
        </p:txBody>
      </p:sp>
    </p:spTree>
    <p:extLst>
      <p:ext uri="{BB962C8B-B14F-4D97-AF65-F5344CB8AC3E}">
        <p14:creationId xmlns:p14="http://schemas.microsoft.com/office/powerpoint/2010/main" val="11331307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Nur Titel">
    <p:spTree>
      <p:nvGrpSpPr>
        <p:cNvPr id="1" name=""/>
        <p:cNvGrpSpPr/>
        <p:nvPr/>
      </p:nvGrpSpPr>
      <p:grpSpPr>
        <a:xfrm>
          <a:off x="0" y="0"/>
          <a:ext cx="0" cy="0"/>
          <a:chOff x="0" y="0"/>
          <a:chExt cx="0" cy="0"/>
        </a:xfrm>
      </p:grpSpPr>
      <p:sp>
        <p:nvSpPr>
          <p:cNvPr id="5" name="Titel 4"/>
          <p:cNvSpPr>
            <a:spLocks noGrp="1"/>
          </p:cNvSpPr>
          <p:nvPr>
            <p:ph type="title"/>
          </p:nvPr>
        </p:nvSpPr>
        <p:spPr>
          <a:xfrm>
            <a:off x="571473" y="1237320"/>
            <a:ext cx="8572528" cy="2940327"/>
          </a:xfrm>
        </p:spPr>
        <p:txBody>
          <a:bodyPr/>
          <a:lstStyle>
            <a:lvl1pPr>
              <a:defRPr sz="4400" b="0"/>
            </a:lvl1pPr>
          </a:lstStyle>
          <a:p>
            <a:r>
              <a:rPr lang="de-DE" dirty="0" smtClean="0"/>
              <a:t>Titelmasterformat durch Klicken bearbeiten</a:t>
            </a:r>
            <a:endParaRPr lang="de-DE" dirty="0"/>
          </a:p>
        </p:txBody>
      </p:sp>
      <p:sp>
        <p:nvSpPr>
          <p:cNvPr id="3" name="Rectangle 6"/>
          <p:cNvSpPr>
            <a:spLocks noGrp="1" noChangeArrowheads="1"/>
          </p:cNvSpPr>
          <p:nvPr>
            <p:ph type="sldNum" sz="quarter" idx="10"/>
          </p:nvPr>
        </p:nvSpPr>
        <p:spPr>
          <a:xfrm>
            <a:off x="0" y="0"/>
            <a:ext cx="576263" cy="5715000"/>
          </a:xfrm>
        </p:spPr>
        <p:txBody>
          <a:bodyPr/>
          <a:lstStyle>
            <a:lvl1pPr>
              <a:defRPr/>
            </a:lvl1pPr>
          </a:lstStyle>
          <a:p>
            <a:pPr>
              <a:defRPr/>
            </a:pPr>
            <a:fld id="{38CEA053-813F-4459-9D49-08090079384C}" type="slidenum">
              <a:rPr lang="de-DE">
                <a:solidFill>
                  <a:srgbClr val="FFFFFF"/>
                </a:solidFill>
              </a:rPr>
              <a:pPr>
                <a:defRPr/>
              </a:pPr>
              <a:t>‹Nr.›</a:t>
            </a:fld>
            <a:endParaRPr lang="de-DE">
              <a:solidFill>
                <a:srgbClr val="FFFFFF"/>
              </a:solidFill>
            </a:endParaRPr>
          </a:p>
        </p:txBody>
      </p:sp>
    </p:spTree>
    <p:extLst>
      <p:ext uri="{BB962C8B-B14F-4D97-AF65-F5344CB8AC3E}">
        <p14:creationId xmlns:p14="http://schemas.microsoft.com/office/powerpoint/2010/main" val="7994608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Zwischentitel">
    <p:spTree>
      <p:nvGrpSpPr>
        <p:cNvPr id="1" name=""/>
        <p:cNvGrpSpPr/>
        <p:nvPr/>
      </p:nvGrpSpPr>
      <p:grpSpPr>
        <a:xfrm>
          <a:off x="0" y="0"/>
          <a:ext cx="0" cy="0"/>
          <a:chOff x="0" y="0"/>
          <a:chExt cx="0" cy="0"/>
        </a:xfrm>
      </p:grpSpPr>
      <p:sp>
        <p:nvSpPr>
          <p:cNvPr id="2" name="Titel 1"/>
          <p:cNvSpPr>
            <a:spLocks noGrp="1"/>
          </p:cNvSpPr>
          <p:nvPr>
            <p:ph type="title"/>
          </p:nvPr>
        </p:nvSpPr>
        <p:spPr>
          <a:xfrm>
            <a:off x="571473" y="0"/>
            <a:ext cx="8572528" cy="5715000"/>
          </a:xfrm>
        </p:spPr>
        <p:txBody>
          <a:bodyPr/>
          <a:lstStyle>
            <a:lvl1pPr>
              <a:defRPr sz="6000" b="1"/>
            </a:lvl1pPr>
          </a:lstStyle>
          <a:p>
            <a:r>
              <a:rPr lang="de-DE" dirty="0" smtClean="0"/>
              <a:t>Titelmasterformat durch Klicken bearbeiten</a:t>
            </a:r>
            <a:endParaRPr lang="de-DE" dirty="0"/>
          </a:p>
        </p:txBody>
      </p:sp>
      <p:sp>
        <p:nvSpPr>
          <p:cNvPr id="3" name="Foliennummernplatzhalter 3"/>
          <p:cNvSpPr>
            <a:spLocks noGrp="1"/>
          </p:cNvSpPr>
          <p:nvPr>
            <p:ph type="sldNum" sz="quarter" idx="10"/>
          </p:nvPr>
        </p:nvSpPr>
        <p:spPr>
          <a:solidFill>
            <a:schemeClr val="accent5">
              <a:lumMod val="25000"/>
            </a:schemeClr>
          </a:solidFill>
          <a:ln>
            <a:solidFill>
              <a:schemeClr val="accent5">
                <a:lumMod val="25000"/>
              </a:schemeClr>
            </a:solidFill>
          </a:ln>
        </p:spPr>
        <p:txBody>
          <a:bodyPr/>
          <a:lstStyle>
            <a:lvl1pPr>
              <a:defRPr/>
            </a:lvl1pPr>
          </a:lstStyle>
          <a:p>
            <a:pPr>
              <a:defRPr/>
            </a:pPr>
            <a:fld id="{E8CED154-56CD-4B05-A927-7E482B59E9FD}" type="slidenum">
              <a:rPr lang="de-DE">
                <a:solidFill>
                  <a:srgbClr val="FFFFFF"/>
                </a:solidFill>
              </a:rPr>
              <a:pPr>
                <a:defRPr/>
              </a:pPr>
              <a:t>‹Nr.›</a:t>
            </a:fld>
            <a:endParaRPr lang="de-DE" dirty="0">
              <a:solidFill>
                <a:srgbClr val="FFFFFF"/>
              </a:solidFill>
            </a:endParaRPr>
          </a:p>
        </p:txBody>
      </p:sp>
    </p:spTree>
    <p:extLst>
      <p:ext uri="{BB962C8B-B14F-4D97-AF65-F5344CB8AC3E}">
        <p14:creationId xmlns:p14="http://schemas.microsoft.com/office/powerpoint/2010/main" val="189346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ohne Inhalt_INCHER_1">
    <p:spTree>
      <p:nvGrpSpPr>
        <p:cNvPr id="1" name=""/>
        <p:cNvGrpSpPr/>
        <p:nvPr/>
      </p:nvGrpSpPr>
      <p:grpSpPr>
        <a:xfrm>
          <a:off x="0" y="0"/>
          <a:ext cx="0" cy="0"/>
          <a:chOff x="0" y="0"/>
          <a:chExt cx="0" cy="0"/>
        </a:xfrm>
      </p:grpSpPr>
      <p:sp>
        <p:nvSpPr>
          <p:cNvPr id="8" name="Rechteck 7"/>
          <p:cNvSpPr/>
          <p:nvPr userDrawn="1"/>
        </p:nvSpPr>
        <p:spPr>
          <a:xfrm>
            <a:off x="-542" y="0"/>
            <a:ext cx="611560" cy="5715000"/>
          </a:xfrm>
          <a:prstGeom prst="rect">
            <a:avLst/>
          </a:prstGeom>
          <a:solidFill>
            <a:srgbClr val="C600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userDrawn="1"/>
        </p:nvSpPr>
        <p:spPr>
          <a:xfrm>
            <a:off x="0" y="0"/>
            <a:ext cx="9144000" cy="985292"/>
          </a:xfrm>
          <a:prstGeom prst="rect">
            <a:avLst/>
          </a:prstGeom>
          <a:solidFill>
            <a:srgbClr val="C600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 name="Titel 1"/>
          <p:cNvSpPr>
            <a:spLocks noGrp="1"/>
          </p:cNvSpPr>
          <p:nvPr>
            <p:ph type="title"/>
          </p:nvPr>
        </p:nvSpPr>
        <p:spPr>
          <a:xfrm>
            <a:off x="683568" y="121198"/>
            <a:ext cx="8003232" cy="864096"/>
          </a:xfrm>
        </p:spPr>
        <p:txBody>
          <a:bodyPr/>
          <a:lstStyle>
            <a:lvl1pPr>
              <a:defRPr sz="2800" b="1">
                <a:solidFill>
                  <a:schemeClr val="bg1"/>
                </a:solidFill>
              </a:defRPr>
            </a:lvl1pPr>
          </a:lstStyle>
          <a:p>
            <a:r>
              <a:rPr lang="de-DE" dirty="0" smtClean="0"/>
              <a:t>Titelmasterformat durch Klicken bearbeiten</a:t>
            </a:r>
            <a:endParaRPr lang="de-DE" dirty="0"/>
          </a:p>
        </p:txBody>
      </p:sp>
      <p:sp>
        <p:nvSpPr>
          <p:cNvPr id="4" name="Datumsplatzhalter 3"/>
          <p:cNvSpPr>
            <a:spLocks noGrp="1"/>
          </p:cNvSpPr>
          <p:nvPr>
            <p:ph type="dt" sz="half" idx="10"/>
          </p:nvPr>
        </p:nvSpPr>
        <p:spPr>
          <a:xfrm>
            <a:off x="-65309" y="5449788"/>
            <a:ext cx="705340" cy="265212"/>
          </a:xfrm>
        </p:spPr>
        <p:txBody>
          <a:bodyPr/>
          <a:lstStyle>
            <a:lvl1pPr>
              <a:defRPr sz="900">
                <a:solidFill>
                  <a:schemeClr val="bg1">
                    <a:lumMod val="75000"/>
                  </a:schemeClr>
                </a:solidFill>
              </a:defRPr>
            </a:lvl1pPr>
          </a:lstStyle>
          <a:p>
            <a:r>
              <a:rPr lang="en-US" sz="800" smtClean="0"/>
              <a:t>25.09.2012</a:t>
            </a:r>
            <a:endParaRPr lang="de-DE" sz="800" dirty="0"/>
          </a:p>
        </p:txBody>
      </p:sp>
      <p:sp>
        <p:nvSpPr>
          <p:cNvPr id="5" name="Fußzeilenplatzhalter 4"/>
          <p:cNvSpPr>
            <a:spLocks noGrp="1"/>
          </p:cNvSpPr>
          <p:nvPr>
            <p:ph type="ftr" sz="quarter" idx="11"/>
          </p:nvPr>
        </p:nvSpPr>
        <p:spPr>
          <a:xfrm rot="16200000">
            <a:off x="-1891325" y="2948642"/>
            <a:ext cx="4392490" cy="609807"/>
          </a:xfrm>
          <a:solidFill>
            <a:srgbClr val="C6005A"/>
          </a:solidFill>
        </p:spPr>
        <p:txBody>
          <a:bodyPr/>
          <a:lstStyle/>
          <a:p>
            <a:r>
              <a:rPr lang="en-US" smtClean="0"/>
              <a:t>Harald Schomburg: Current Developments of Tracer Studies – the Case in Germany</a:t>
            </a:r>
            <a:endParaRPr lang="de-DE" dirty="0"/>
          </a:p>
        </p:txBody>
      </p:sp>
      <p:sp>
        <p:nvSpPr>
          <p:cNvPr id="6" name="Foliennummernplatzhalter 5"/>
          <p:cNvSpPr>
            <a:spLocks noGrp="1"/>
          </p:cNvSpPr>
          <p:nvPr>
            <p:ph type="sldNum" sz="quarter" idx="12"/>
          </p:nvPr>
        </p:nvSpPr>
        <p:spPr>
          <a:xfrm rot="16200000">
            <a:off x="-126269" y="247465"/>
            <a:ext cx="864099" cy="611558"/>
          </a:xfrm>
          <a:solidFill>
            <a:srgbClr val="C6005A"/>
          </a:solidFill>
        </p:spPr>
        <p:txBody>
          <a:bodyPr/>
          <a:lstStyle>
            <a:lvl1pPr>
              <a:defRPr sz="2400" b="0">
                <a:solidFill>
                  <a:schemeClr val="bg1"/>
                </a:solidFill>
              </a:defRPr>
            </a:lvl1pPr>
          </a:lstStyle>
          <a:p>
            <a:fld id="{81CFA792-5484-4E76-84AC-2792334BF89F}" type="slidenum">
              <a:rPr lang="de-DE" smtClean="0"/>
              <a:pPr/>
              <a:t>‹Nr.›</a:t>
            </a:fld>
            <a:endParaRPr lang="de-DE" dirty="0"/>
          </a:p>
        </p:txBody>
      </p:sp>
    </p:spTree>
    <p:extLst>
      <p:ext uri="{BB962C8B-B14F-4D97-AF65-F5344CB8AC3E}">
        <p14:creationId xmlns:p14="http://schemas.microsoft.com/office/powerpoint/2010/main" val="1028431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_INCHER_2">
    <p:spTree>
      <p:nvGrpSpPr>
        <p:cNvPr id="1" name=""/>
        <p:cNvGrpSpPr/>
        <p:nvPr/>
      </p:nvGrpSpPr>
      <p:grpSpPr>
        <a:xfrm>
          <a:off x="0" y="0"/>
          <a:ext cx="0" cy="0"/>
          <a:chOff x="0" y="0"/>
          <a:chExt cx="0" cy="0"/>
        </a:xfrm>
      </p:grpSpPr>
      <p:sp>
        <p:nvSpPr>
          <p:cNvPr id="8" name="Rechteck 7"/>
          <p:cNvSpPr/>
          <p:nvPr userDrawn="1"/>
        </p:nvSpPr>
        <p:spPr>
          <a:xfrm>
            <a:off x="-542" y="0"/>
            <a:ext cx="611560" cy="5715000"/>
          </a:xfrm>
          <a:prstGeom prst="rect">
            <a:avLst/>
          </a:prstGeom>
          <a:solidFill>
            <a:srgbClr val="C6005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3568" y="0"/>
            <a:ext cx="1800200" cy="5715000"/>
          </a:xfrm>
        </p:spPr>
        <p:txBody>
          <a:bodyPr/>
          <a:lstStyle>
            <a:lvl1pPr>
              <a:defRPr b="1">
                <a:solidFill>
                  <a:schemeClr val="bg1"/>
                </a:solidFill>
              </a:defRPr>
            </a:lvl1pPr>
          </a:lstStyle>
          <a:p>
            <a:r>
              <a:rPr lang="de-DE" dirty="0" smtClean="0"/>
              <a:t>Titelmasterformat durch Klicken bearbeiten</a:t>
            </a:r>
            <a:endParaRPr lang="de-DE" dirty="0"/>
          </a:p>
        </p:txBody>
      </p:sp>
      <p:sp>
        <p:nvSpPr>
          <p:cNvPr id="4" name="Datumsplatzhalter 3"/>
          <p:cNvSpPr>
            <a:spLocks noGrp="1"/>
          </p:cNvSpPr>
          <p:nvPr>
            <p:ph type="dt" sz="half" idx="10"/>
          </p:nvPr>
        </p:nvSpPr>
        <p:spPr>
          <a:xfrm>
            <a:off x="-65309" y="5449788"/>
            <a:ext cx="705340" cy="265212"/>
          </a:xfrm>
        </p:spPr>
        <p:txBody>
          <a:bodyPr/>
          <a:lstStyle>
            <a:lvl1pPr>
              <a:defRPr sz="900">
                <a:solidFill>
                  <a:schemeClr val="bg1">
                    <a:lumMod val="75000"/>
                  </a:schemeClr>
                </a:solidFill>
              </a:defRPr>
            </a:lvl1pPr>
          </a:lstStyle>
          <a:p>
            <a:r>
              <a:rPr lang="en-US" sz="800" smtClean="0"/>
              <a:t>25.09.2012</a:t>
            </a:r>
            <a:endParaRPr lang="de-DE" sz="800" dirty="0"/>
          </a:p>
        </p:txBody>
      </p:sp>
      <p:sp>
        <p:nvSpPr>
          <p:cNvPr id="6" name="Foliennummernplatzhalter 5"/>
          <p:cNvSpPr>
            <a:spLocks noGrp="1"/>
          </p:cNvSpPr>
          <p:nvPr>
            <p:ph type="sldNum" sz="quarter" idx="12"/>
          </p:nvPr>
        </p:nvSpPr>
        <p:spPr>
          <a:xfrm rot="16200000">
            <a:off x="-126269" y="247465"/>
            <a:ext cx="864099" cy="611558"/>
          </a:xfrm>
          <a:solidFill>
            <a:srgbClr val="C6005A"/>
          </a:solidFill>
        </p:spPr>
        <p:txBody>
          <a:bodyPr/>
          <a:lstStyle>
            <a:lvl1pPr>
              <a:defRPr sz="2400" b="0">
                <a:solidFill>
                  <a:schemeClr val="bg1"/>
                </a:solidFill>
              </a:defRPr>
            </a:lvl1pPr>
          </a:lstStyle>
          <a:p>
            <a:fld id="{81CFA792-5484-4E76-84AC-2792334BF89F}" type="slidenum">
              <a:rPr lang="de-DE" smtClean="0"/>
              <a:pPr/>
              <a:t>‹Nr.›</a:t>
            </a:fld>
            <a:endParaRPr lang="de-DE" dirty="0"/>
          </a:p>
        </p:txBody>
      </p:sp>
      <p:sp>
        <p:nvSpPr>
          <p:cNvPr id="9" name="Fußzeilenplatzhalter 4"/>
          <p:cNvSpPr>
            <a:spLocks noGrp="1"/>
          </p:cNvSpPr>
          <p:nvPr>
            <p:ph type="ftr" sz="quarter" idx="11"/>
          </p:nvPr>
        </p:nvSpPr>
        <p:spPr>
          <a:xfrm rot="16200000">
            <a:off x="-1891325" y="2948642"/>
            <a:ext cx="4392490" cy="609807"/>
          </a:xfrm>
          <a:solidFill>
            <a:srgbClr val="C6005A"/>
          </a:solidFill>
        </p:spPr>
        <p:txBody>
          <a:bodyPr/>
          <a:lstStyle/>
          <a:p>
            <a:r>
              <a:rPr lang="en-US" smtClean="0"/>
              <a:t>Harald Schomburg: Current Developments of Tracer Studies – the Case in Germany</a:t>
            </a:r>
            <a:endParaRPr lang="de-DE" dirty="0"/>
          </a:p>
        </p:txBody>
      </p:sp>
    </p:spTree>
    <p:extLst>
      <p:ext uri="{BB962C8B-B14F-4D97-AF65-F5344CB8AC3E}">
        <p14:creationId xmlns:p14="http://schemas.microsoft.com/office/powerpoint/2010/main" val="2517722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und Inhalt_BLAU_1">
    <p:spTree>
      <p:nvGrpSpPr>
        <p:cNvPr id="1" name=""/>
        <p:cNvGrpSpPr/>
        <p:nvPr/>
      </p:nvGrpSpPr>
      <p:grpSpPr>
        <a:xfrm>
          <a:off x="0" y="0"/>
          <a:ext cx="0" cy="0"/>
          <a:chOff x="0" y="0"/>
          <a:chExt cx="0" cy="0"/>
        </a:xfrm>
      </p:grpSpPr>
      <p:sp>
        <p:nvSpPr>
          <p:cNvPr id="8" name="Rechteck 7"/>
          <p:cNvSpPr/>
          <p:nvPr userDrawn="1"/>
        </p:nvSpPr>
        <p:spPr>
          <a:xfrm>
            <a:off x="-542" y="0"/>
            <a:ext cx="611560" cy="5715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userDrawn="1"/>
        </p:nvSpPr>
        <p:spPr>
          <a:xfrm>
            <a:off x="0" y="0"/>
            <a:ext cx="9144000" cy="98529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2" name="Titel 1"/>
          <p:cNvSpPr>
            <a:spLocks noGrp="1"/>
          </p:cNvSpPr>
          <p:nvPr>
            <p:ph type="title"/>
          </p:nvPr>
        </p:nvSpPr>
        <p:spPr>
          <a:xfrm>
            <a:off x="683568" y="121198"/>
            <a:ext cx="8003232" cy="864096"/>
          </a:xfrm>
          <a:solidFill>
            <a:srgbClr val="002060"/>
          </a:solidFill>
        </p:spPr>
        <p:txBody>
          <a:bodyPr/>
          <a:lstStyle>
            <a:lvl1pPr>
              <a:defRPr sz="2800" b="1">
                <a:solidFill>
                  <a:schemeClr val="bg1"/>
                </a:solidFill>
              </a:defRPr>
            </a:lvl1pPr>
          </a:lstStyle>
          <a:p>
            <a:r>
              <a:rPr lang="de-DE" dirty="0" smtClean="0"/>
              <a:t>Titelmasterformat durch Klicken bearbeiten</a:t>
            </a:r>
            <a:endParaRPr lang="de-DE" dirty="0"/>
          </a:p>
        </p:txBody>
      </p:sp>
      <p:sp>
        <p:nvSpPr>
          <p:cNvPr id="3" name="Inhaltsplatzhalter 2"/>
          <p:cNvSpPr>
            <a:spLocks noGrp="1"/>
          </p:cNvSpPr>
          <p:nvPr>
            <p:ph idx="1"/>
          </p:nvPr>
        </p:nvSpPr>
        <p:spPr>
          <a:xfrm>
            <a:off x="722299" y="1333500"/>
            <a:ext cx="7964501" cy="3771636"/>
          </a:xfrm>
        </p:spPr>
        <p:txBody>
          <a:bodyPr/>
          <a:lstStyle>
            <a:lvl1pPr marL="342900" indent="-342900">
              <a:buSzPct val="120000"/>
              <a:buFontTx/>
              <a:buBlip>
                <a:blip r:embed="rId2"/>
              </a:buBlip>
              <a:defRPr/>
            </a:lvl1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3"/>
          <p:cNvSpPr>
            <a:spLocks noGrp="1"/>
          </p:cNvSpPr>
          <p:nvPr>
            <p:ph type="dt" sz="half" idx="10"/>
          </p:nvPr>
        </p:nvSpPr>
        <p:spPr>
          <a:xfrm>
            <a:off x="-65309" y="5449788"/>
            <a:ext cx="705340" cy="265212"/>
          </a:xfrm>
        </p:spPr>
        <p:txBody>
          <a:bodyPr/>
          <a:lstStyle>
            <a:lvl1pPr>
              <a:defRPr sz="900">
                <a:solidFill>
                  <a:schemeClr val="bg1">
                    <a:lumMod val="75000"/>
                  </a:schemeClr>
                </a:solidFill>
              </a:defRPr>
            </a:lvl1pPr>
          </a:lstStyle>
          <a:p>
            <a:r>
              <a:rPr lang="en-US" sz="800" smtClean="0"/>
              <a:t>25.09.2012</a:t>
            </a:r>
            <a:endParaRPr lang="de-DE" sz="800" dirty="0"/>
          </a:p>
        </p:txBody>
      </p:sp>
      <p:sp>
        <p:nvSpPr>
          <p:cNvPr id="6" name="Foliennummernplatzhalter 5"/>
          <p:cNvSpPr>
            <a:spLocks noGrp="1"/>
          </p:cNvSpPr>
          <p:nvPr>
            <p:ph type="sldNum" sz="quarter" idx="12"/>
          </p:nvPr>
        </p:nvSpPr>
        <p:spPr>
          <a:xfrm rot="16200000">
            <a:off x="-126269" y="247465"/>
            <a:ext cx="864099" cy="611558"/>
          </a:xfrm>
          <a:solidFill>
            <a:srgbClr val="002060"/>
          </a:solidFill>
        </p:spPr>
        <p:txBody>
          <a:bodyPr/>
          <a:lstStyle>
            <a:lvl1pPr>
              <a:defRPr sz="2400" b="0">
                <a:solidFill>
                  <a:schemeClr val="bg1"/>
                </a:solidFill>
              </a:defRPr>
            </a:lvl1pPr>
          </a:lstStyle>
          <a:p>
            <a:fld id="{81CFA792-5484-4E76-84AC-2792334BF89F}" type="slidenum">
              <a:rPr lang="de-DE" smtClean="0"/>
              <a:pPr/>
              <a:t>‹Nr.›</a:t>
            </a:fld>
            <a:endParaRPr lang="de-DE" dirty="0"/>
          </a:p>
        </p:txBody>
      </p:sp>
      <p:sp>
        <p:nvSpPr>
          <p:cNvPr id="9" name="Fußzeilenplatzhalter 4"/>
          <p:cNvSpPr>
            <a:spLocks noGrp="1"/>
          </p:cNvSpPr>
          <p:nvPr>
            <p:ph type="ftr" sz="quarter" idx="11"/>
          </p:nvPr>
        </p:nvSpPr>
        <p:spPr>
          <a:xfrm rot="16200000">
            <a:off x="-1891325" y="2948642"/>
            <a:ext cx="4392490" cy="609807"/>
          </a:xfrm>
          <a:solidFill>
            <a:srgbClr val="002060"/>
          </a:solidFill>
        </p:spPr>
        <p:txBody>
          <a:bodyPr/>
          <a:lstStyle/>
          <a:p>
            <a:r>
              <a:rPr lang="en-US" smtClean="0"/>
              <a:t>Harald Schomburg: Current Developments of Tracer Studies – the Case in Germany</a:t>
            </a:r>
            <a:endParaRPr lang="de-DE" dirty="0"/>
          </a:p>
        </p:txBody>
      </p:sp>
    </p:spTree>
    <p:extLst>
      <p:ext uri="{BB962C8B-B14F-4D97-AF65-F5344CB8AC3E}">
        <p14:creationId xmlns:p14="http://schemas.microsoft.com/office/powerpoint/2010/main" val="3793602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3672419"/>
            <a:ext cx="7772400" cy="1135063"/>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en-US" smtClean="0"/>
              <a:t>25.09.2012</a:t>
            </a:r>
            <a:endParaRPr lang="de-DE"/>
          </a:p>
        </p:txBody>
      </p:sp>
      <p:sp>
        <p:nvSpPr>
          <p:cNvPr id="5" name="Fußzeilenplatzhalter 4"/>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6" name="Foliennummernplatzhalter 5"/>
          <p:cNvSpPr>
            <a:spLocks noGrp="1"/>
          </p:cNvSpPr>
          <p:nvPr>
            <p:ph type="sldNum" sz="quarter" idx="12"/>
          </p:nvPr>
        </p:nvSpPr>
        <p:spPr/>
        <p:txBody>
          <a:bodyPr/>
          <a:lstStyle/>
          <a:p>
            <a:fld id="{81CFA792-5484-4E76-84AC-2792334BF89F}" type="slidenum">
              <a:rPr lang="de-DE" smtClean="0"/>
              <a:t>‹Nr.›</a:t>
            </a:fld>
            <a:endParaRPr lang="de-DE"/>
          </a:p>
        </p:txBody>
      </p:sp>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724130" y="1921397"/>
            <a:ext cx="826021" cy="32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022407" y="2082135"/>
            <a:ext cx="1147859" cy="280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7407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r>
              <a:rPr lang="en-US" smtClean="0"/>
              <a:t>25.09.2012</a:t>
            </a:r>
            <a:endParaRPr lang="de-DE"/>
          </a:p>
        </p:txBody>
      </p:sp>
      <p:sp>
        <p:nvSpPr>
          <p:cNvPr id="6" name="Fußzeilenplatzhalter 5"/>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7" name="Foliennummernplatzhalter 6"/>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2745358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28865"/>
            <a:ext cx="8229600" cy="9525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279263"/>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33" y="1279263"/>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33"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r>
              <a:rPr lang="en-US" smtClean="0"/>
              <a:t>25.09.2012</a:t>
            </a:r>
            <a:endParaRPr lang="de-DE"/>
          </a:p>
        </p:txBody>
      </p:sp>
      <p:sp>
        <p:nvSpPr>
          <p:cNvPr id="8" name="Fußzeilenplatzhalter 7"/>
          <p:cNvSpPr>
            <a:spLocks noGrp="1"/>
          </p:cNvSpPr>
          <p:nvPr>
            <p:ph type="ftr" sz="quarter" idx="11"/>
          </p:nvPr>
        </p:nvSpPr>
        <p:spPr/>
        <p:txBody>
          <a:bodyPr/>
          <a:lstStyle/>
          <a:p>
            <a:r>
              <a:rPr lang="en-US" smtClean="0"/>
              <a:t>Harald Schomburg: Current Developments of Tracer Studies – the Case in Germany</a:t>
            </a:r>
            <a:endParaRPr lang="de-DE"/>
          </a:p>
        </p:txBody>
      </p:sp>
      <p:sp>
        <p:nvSpPr>
          <p:cNvPr id="9" name="Foliennummernplatzhalter 8"/>
          <p:cNvSpPr>
            <a:spLocks noGrp="1"/>
          </p:cNvSpPr>
          <p:nvPr>
            <p:ph type="sldNum" sz="quarter" idx="12"/>
          </p:nvPr>
        </p:nvSpPr>
        <p:spPr/>
        <p:txBody>
          <a:bodyPr/>
          <a:lstStyle/>
          <a:p>
            <a:fld id="{81CFA792-5484-4E76-84AC-2792334BF89F}" type="slidenum">
              <a:rPr lang="de-DE" smtClean="0"/>
              <a:t>‹Nr.›</a:t>
            </a:fld>
            <a:endParaRPr lang="de-DE"/>
          </a:p>
        </p:txBody>
      </p:sp>
    </p:spTree>
    <p:extLst>
      <p:ext uri="{BB962C8B-B14F-4D97-AF65-F5344CB8AC3E}">
        <p14:creationId xmlns:p14="http://schemas.microsoft.com/office/powerpoint/2010/main" val="2079448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7.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2.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image" Target="../media/image8.png"/><Relationship Id="rId5" Type="http://schemas.openxmlformats.org/officeDocument/2006/relationships/theme" Target="../theme/theme3.xml"/><Relationship Id="rId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83568" y="121197"/>
            <a:ext cx="8352928" cy="792087"/>
          </a:xfrm>
          <a:prstGeom prst="rect">
            <a:avLst/>
          </a:prstGeom>
          <a:solidFill>
            <a:srgbClr val="C6005A"/>
          </a:solidFill>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971600" y="1333500"/>
            <a:ext cx="7715200" cy="3771636"/>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rot="16200000">
            <a:off x="-2088260" y="3001553"/>
            <a:ext cx="4786348" cy="609807"/>
          </a:xfrm>
          <a:prstGeom prst="rect">
            <a:avLst/>
          </a:prstGeom>
          <a:solidFill>
            <a:srgbClr val="C6005A"/>
          </a:solidFill>
        </p:spPr>
        <p:txBody>
          <a:bodyPr vert="horz" lIns="91440" tIns="45720" rIns="91440" bIns="45720" rtlCol="0" anchor="ctr"/>
          <a:lstStyle>
            <a:lvl1pPr algn="ctr">
              <a:defRPr sz="1400">
                <a:solidFill>
                  <a:schemeClr val="bg1"/>
                </a:solidFill>
              </a:defRPr>
            </a:lvl1pPr>
          </a:lstStyle>
          <a:p>
            <a:r>
              <a:rPr lang="en-US" smtClean="0"/>
              <a:t>Harald Schomburg: Current Developments of Tracer Studies – the Case in Germany</a:t>
            </a:r>
            <a:endParaRPr lang="de-DE" dirty="0"/>
          </a:p>
        </p:txBody>
      </p:sp>
      <p:sp>
        <p:nvSpPr>
          <p:cNvPr id="6" name="Foliennummernplatzhalter 5"/>
          <p:cNvSpPr>
            <a:spLocks noGrp="1"/>
          </p:cNvSpPr>
          <p:nvPr>
            <p:ph type="sldNum" sz="quarter" idx="4"/>
          </p:nvPr>
        </p:nvSpPr>
        <p:spPr>
          <a:xfrm>
            <a:off x="0" y="121196"/>
            <a:ext cx="701824" cy="792088"/>
          </a:xfrm>
          <a:prstGeom prst="rect">
            <a:avLst/>
          </a:prstGeom>
        </p:spPr>
        <p:txBody>
          <a:bodyPr vert="vert" lIns="36000" tIns="36000" rIns="36000" bIns="36000" rtlCol="0" anchor="ctr">
            <a:normAutofit/>
          </a:bodyPr>
          <a:lstStyle>
            <a:lvl1pPr algn="ctr">
              <a:defRPr sz="2400" b="0">
                <a:solidFill>
                  <a:schemeClr val="bg1"/>
                </a:solidFill>
              </a:defRPr>
            </a:lvl1pPr>
          </a:lstStyle>
          <a:p>
            <a:fld id="{81CFA792-5484-4E76-84AC-2792334BF89F}" type="slidenum">
              <a:rPr lang="de-DE" smtClean="0"/>
              <a:pPr/>
              <a:t>‹Nr.›</a:t>
            </a:fld>
            <a:endParaRPr lang="de-DE" dirty="0"/>
          </a:p>
        </p:txBody>
      </p:sp>
      <p:sp>
        <p:nvSpPr>
          <p:cNvPr id="4" name="Datumsplatzhalter 3"/>
          <p:cNvSpPr>
            <a:spLocks noGrp="1"/>
          </p:cNvSpPr>
          <p:nvPr>
            <p:ph type="dt" sz="half" idx="2"/>
          </p:nvPr>
        </p:nvSpPr>
        <p:spPr>
          <a:xfrm>
            <a:off x="-76199" y="5387835"/>
            <a:ext cx="792089" cy="304271"/>
          </a:xfrm>
          <a:prstGeom prst="rect">
            <a:avLst/>
          </a:prstGeom>
        </p:spPr>
        <p:txBody>
          <a:bodyPr vert="horz" lIns="91440" tIns="45720" rIns="91440" bIns="45720" rtlCol="0" anchor="ctr"/>
          <a:lstStyle>
            <a:lvl1pPr algn="l">
              <a:defRPr sz="900">
                <a:solidFill>
                  <a:schemeClr val="bg1"/>
                </a:solidFill>
              </a:defRPr>
            </a:lvl1pPr>
          </a:lstStyle>
          <a:p>
            <a:r>
              <a:rPr lang="en-US" smtClean="0"/>
              <a:t>25.09.2012</a:t>
            </a:r>
            <a:endParaRPr lang="de-DE" dirty="0"/>
          </a:p>
        </p:txBody>
      </p:sp>
    </p:spTree>
    <p:extLst>
      <p:ext uri="{BB962C8B-B14F-4D97-AF65-F5344CB8AC3E}">
        <p14:creationId xmlns:p14="http://schemas.microsoft.com/office/powerpoint/2010/main" val="10272077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7" r:id="rId4"/>
    <p:sldLayoutId id="2147483674" r:id="rId5"/>
    <p:sldLayoutId id="2147483673"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6" r:id="rId16"/>
  </p:sldLayoutIdLst>
  <p:timing>
    <p:tnLst>
      <p:par>
        <p:cTn id="1" dur="indefinite" restart="never" nodeType="tmRoot"/>
      </p:par>
    </p:tnLst>
  </p:timing>
  <p:hf hdr="0"/>
  <p:txStyles>
    <p:titleStyle>
      <a:lvl1pPr algn="ctr" defTabSz="914400" rtl="0" eaLnBrk="1" latinLnBrk="0" hangingPunct="1">
        <a:spcBef>
          <a:spcPct val="0"/>
        </a:spcBef>
        <a:buNone/>
        <a:defRPr sz="3200" b="0" kern="1200">
          <a:solidFill>
            <a:schemeClr val="bg1"/>
          </a:solidFill>
          <a:latin typeface="+mj-lt"/>
          <a:ea typeface="+mj-ea"/>
          <a:cs typeface="+mj-cs"/>
        </a:defRPr>
      </a:lvl1pPr>
    </p:titleStyle>
    <p:bodyStyle>
      <a:lvl1pPr marL="342900" indent="-342900" algn="l" defTabSz="914400" rtl="0" eaLnBrk="1" latinLnBrk="0" hangingPunct="1">
        <a:spcBef>
          <a:spcPct val="20000"/>
        </a:spcBef>
        <a:buFontTx/>
        <a:buBlip>
          <a:blip r:embed="rId18"/>
        </a:buBlip>
        <a:defRPr sz="2800" kern="1200">
          <a:solidFill>
            <a:schemeClr val="tx1"/>
          </a:solidFill>
          <a:latin typeface="+mn-lt"/>
          <a:ea typeface="+mn-ea"/>
          <a:cs typeface="+mn-cs"/>
        </a:defRPr>
      </a:lvl1pPr>
      <a:lvl2pPr marL="742950" indent="-285750" algn="l" defTabSz="914400" rtl="0" eaLnBrk="1" latinLnBrk="0" hangingPunct="1">
        <a:spcBef>
          <a:spcPct val="200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alpha val="50195"/>
          </a:schemeClr>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2700" y="4345792"/>
            <a:ext cx="584172" cy="1369208"/>
          </a:xfrm>
          <a:prstGeom prst="rect">
            <a:avLst/>
          </a:prstGeom>
          <a:solidFill>
            <a:schemeClr val="accent1">
              <a:lumMod val="40000"/>
              <a:lumOff val="60000"/>
            </a:schemeClr>
          </a:solidFill>
          <a:ln w="9525">
            <a:noFill/>
            <a:miter lim="800000"/>
            <a:headEnd/>
            <a:tailEnd/>
          </a:ln>
          <a:effectLst/>
        </p:spPr>
        <p:txBody>
          <a:bodyPr wrap="none" anchor="ctr"/>
          <a:lstStyle/>
          <a:p>
            <a:pPr fontAlgn="base">
              <a:spcBef>
                <a:spcPct val="0"/>
              </a:spcBef>
              <a:spcAft>
                <a:spcPct val="0"/>
              </a:spcAft>
              <a:defRPr/>
            </a:pPr>
            <a:endParaRPr lang="de-DE">
              <a:solidFill>
                <a:srgbClr val="FFFFFF"/>
              </a:solidFill>
              <a:latin typeface="Verdana" pitchFamily="34" charset="0"/>
            </a:endParaRPr>
          </a:p>
        </p:txBody>
      </p:sp>
      <p:sp>
        <p:nvSpPr>
          <p:cNvPr id="6147" name="Rectangle 3"/>
          <p:cNvSpPr>
            <a:spLocks noGrp="1" noChangeArrowheads="1"/>
          </p:cNvSpPr>
          <p:nvPr>
            <p:ph type="title"/>
          </p:nvPr>
        </p:nvSpPr>
        <p:spPr bwMode="auto">
          <a:xfrm>
            <a:off x="571473" y="1"/>
            <a:ext cx="8572528" cy="960000"/>
          </a:xfrm>
          <a:prstGeom prst="rect">
            <a:avLst/>
          </a:prstGeom>
          <a:solidFill>
            <a:schemeClr val="accent1">
              <a:lumMod val="20000"/>
              <a:lumOff val="80000"/>
            </a:schemeClr>
          </a:solidFill>
          <a:ln w="9525">
            <a:solidFill>
              <a:schemeClr val="tx1">
                <a:lumMod val="95000"/>
              </a:schemeClr>
            </a:solidFill>
            <a:miter lim="800000"/>
            <a:headEnd/>
            <a:tailEnd/>
          </a:ln>
        </p:spPr>
        <p:txBody>
          <a:bodyPr vert="horz" wrap="square" lIns="92075" tIns="46038" rIns="92075" bIns="46038" numCol="1" anchor="b" anchorCtr="0" compatLnSpc="1">
            <a:prstTxWarp prst="textNoShape">
              <a:avLst/>
            </a:prstTxWarp>
          </a:bodyPr>
          <a:lstStyle/>
          <a:p>
            <a:pPr lvl="0"/>
            <a:r>
              <a:rPr lang="de-DE" dirty="0" smtClean="0"/>
              <a:t>Titelmasterformat durch Klicken bearbeiten</a:t>
            </a:r>
          </a:p>
        </p:txBody>
      </p:sp>
      <p:sp>
        <p:nvSpPr>
          <p:cNvPr id="1028" name="Rectangle 4"/>
          <p:cNvSpPr>
            <a:spLocks noGrp="1" noChangeArrowheads="1"/>
          </p:cNvSpPr>
          <p:nvPr>
            <p:ph type="body" idx="1"/>
          </p:nvPr>
        </p:nvSpPr>
        <p:spPr bwMode="auto">
          <a:xfrm>
            <a:off x="1116013" y="1460500"/>
            <a:ext cx="7848600" cy="3556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9" name="Rectangle 5"/>
          <p:cNvSpPr>
            <a:spLocks noGrp="1" noChangeArrowheads="1"/>
          </p:cNvSpPr>
          <p:nvPr>
            <p:ph type="dt" sz="half" idx="2"/>
          </p:nvPr>
        </p:nvSpPr>
        <p:spPr bwMode="auto">
          <a:xfrm>
            <a:off x="900113" y="5257271"/>
            <a:ext cx="1981200" cy="215636"/>
          </a:xfrm>
          <a:prstGeom prst="rect">
            <a:avLst/>
          </a:prstGeom>
          <a:noFill/>
          <a:ln w="9525">
            <a:noFill/>
            <a:miter lim="800000"/>
            <a:headEnd/>
            <a:tailEnd/>
          </a:ln>
          <a:effectLst/>
        </p:spPr>
        <p:txBody>
          <a:bodyPr vert="eaVert" wrap="square" lIns="92075" tIns="46038" rIns="92075" bIns="46038" numCol="1" anchor="t" anchorCtr="0" compatLnSpc="1">
            <a:prstTxWarp prst="textNoShape">
              <a:avLst/>
            </a:prstTxWarp>
          </a:bodyPr>
          <a:lstStyle>
            <a:lvl1pPr>
              <a:defRPr sz="1200"/>
            </a:lvl1pPr>
          </a:lstStyle>
          <a:p>
            <a:pPr fontAlgn="base">
              <a:spcBef>
                <a:spcPct val="0"/>
              </a:spcBef>
              <a:spcAft>
                <a:spcPct val="0"/>
              </a:spcAft>
              <a:defRPr/>
            </a:pPr>
            <a:r>
              <a:rPr lang="en-US" smtClean="0">
                <a:solidFill>
                  <a:srgbClr val="FFFFFF"/>
                </a:solidFill>
                <a:latin typeface="Verdana" pitchFamily="34" charset="0"/>
              </a:rPr>
              <a:t>25.09.2012</a:t>
            </a:r>
            <a:endParaRPr lang="de-DE">
              <a:solidFill>
                <a:srgbClr val="FFFFFF"/>
              </a:solidFill>
              <a:latin typeface="Verdana" pitchFamily="34" charset="0"/>
            </a:endParaRPr>
          </a:p>
        </p:txBody>
      </p:sp>
      <p:sp>
        <p:nvSpPr>
          <p:cNvPr id="1033" name="Rectangle 9"/>
          <p:cNvSpPr>
            <a:spLocks noChangeArrowheads="1"/>
          </p:cNvSpPr>
          <p:nvPr userDrawn="1"/>
        </p:nvSpPr>
        <p:spPr bwMode="auto">
          <a:xfrm rot="10800000">
            <a:off x="0" y="1045534"/>
            <a:ext cx="576000" cy="3359788"/>
          </a:xfrm>
          <a:prstGeom prst="rect">
            <a:avLst/>
          </a:prstGeom>
          <a:solidFill>
            <a:schemeClr val="accent1">
              <a:lumMod val="40000"/>
              <a:lumOff val="60000"/>
            </a:schemeClr>
          </a:solidFill>
          <a:ln w="9525">
            <a:noFill/>
            <a:miter lim="800000"/>
            <a:headEnd/>
            <a:tailEnd/>
          </a:ln>
          <a:effectLst/>
        </p:spPr>
        <p:txBody>
          <a:bodyPr vert="eaVert" lIns="92075" tIns="46038" rIns="92075" bIns="46038"/>
          <a:lstStyle/>
          <a:p>
            <a:pPr fontAlgn="base">
              <a:spcBef>
                <a:spcPct val="0"/>
              </a:spcBef>
              <a:spcAft>
                <a:spcPct val="0"/>
              </a:spcAft>
            </a:pPr>
            <a:r>
              <a:rPr lang="de-DE" sz="1400" dirty="0">
                <a:solidFill>
                  <a:srgbClr val="000000"/>
                </a:solidFill>
              </a:rPr>
              <a:t>Schomburg: </a:t>
            </a:r>
            <a:r>
              <a:rPr lang="en-GB" sz="1400" dirty="0" smtClean="0">
                <a:solidFill>
                  <a:srgbClr val="000000"/>
                </a:solidFill>
                <a:latin typeface="Verdana" pitchFamily="34" charset="0"/>
              </a:rPr>
              <a:t>Transition Between Education and Professional Life</a:t>
            </a:r>
            <a:endParaRPr lang="de-DE" sz="1200" dirty="0" smtClean="0">
              <a:solidFill>
                <a:srgbClr val="000000"/>
              </a:solidFill>
            </a:endParaRPr>
          </a:p>
          <a:p>
            <a:pPr algn="r" fontAlgn="base">
              <a:spcBef>
                <a:spcPct val="0"/>
              </a:spcBef>
              <a:spcAft>
                <a:spcPct val="0"/>
              </a:spcAft>
              <a:defRPr/>
            </a:pPr>
            <a:endParaRPr lang="de-DE" sz="1600" dirty="0">
              <a:solidFill>
                <a:srgbClr val="000000"/>
              </a:solidFill>
            </a:endParaRPr>
          </a:p>
        </p:txBody>
      </p:sp>
      <p:sp>
        <p:nvSpPr>
          <p:cNvPr id="1030" name="Rectangle 6"/>
          <p:cNvSpPr>
            <a:spLocks noGrp="1" noChangeArrowheads="1"/>
          </p:cNvSpPr>
          <p:nvPr>
            <p:ph type="sldNum" sz="quarter" idx="4"/>
          </p:nvPr>
        </p:nvSpPr>
        <p:spPr bwMode="auto">
          <a:xfrm>
            <a:off x="-12699" y="-10583"/>
            <a:ext cx="576000" cy="960000"/>
          </a:xfrm>
          <a:prstGeom prst="rect">
            <a:avLst/>
          </a:prstGeom>
          <a:solidFill>
            <a:schemeClr val="accent1">
              <a:lumMod val="40000"/>
              <a:lumOff val="60000"/>
            </a:schemeClr>
          </a:solid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2000" b="1" smtClean="0">
                <a:solidFill>
                  <a:schemeClr val="bg1"/>
                </a:solidFill>
                <a:latin typeface="+mn-lt"/>
              </a:defRPr>
            </a:lvl1pPr>
          </a:lstStyle>
          <a:p>
            <a:pPr fontAlgn="base">
              <a:spcBef>
                <a:spcPct val="0"/>
              </a:spcBef>
              <a:spcAft>
                <a:spcPct val="0"/>
              </a:spcAft>
              <a:defRPr/>
            </a:pPr>
            <a:fld id="{3F9E46D1-23EC-4691-BDED-E6259BCE6578}" type="slidenum">
              <a:rPr lang="de-DE">
                <a:solidFill>
                  <a:srgbClr val="000000"/>
                </a:solidFill>
              </a:rPr>
              <a:pPr fontAlgn="base">
                <a:spcBef>
                  <a:spcPct val="0"/>
                </a:spcBef>
                <a:spcAft>
                  <a:spcPct val="0"/>
                </a:spcAft>
                <a:defRPr/>
              </a:pPr>
              <a:t>‹Nr.›</a:t>
            </a:fld>
            <a:endParaRPr lang="de-DE" dirty="0">
              <a:solidFill>
                <a:srgbClr val="000000"/>
              </a:solidFill>
            </a:endParaRPr>
          </a:p>
        </p:txBody>
      </p:sp>
      <p:pic>
        <p:nvPicPr>
          <p:cNvPr id="1032" name="Picture 10"/>
          <p:cNvPicPr>
            <a:picLocks noChangeAspect="1" noChangeArrowheads="1"/>
          </p:cNvPicPr>
          <p:nvPr userDrawn="1"/>
        </p:nvPicPr>
        <p:blipFill>
          <a:blip r:embed="rId16" cstate="print"/>
          <a:srcRect/>
          <a:stretch>
            <a:fillRect/>
          </a:stretch>
        </p:blipFill>
        <p:spPr bwMode="auto">
          <a:xfrm>
            <a:off x="1" y="4664605"/>
            <a:ext cx="492125" cy="1050396"/>
          </a:xfrm>
          <a:prstGeom prst="rect">
            <a:avLst/>
          </a:prstGeom>
          <a:noFill/>
          <a:ln w="12700">
            <a:noFill/>
            <a:miter lim="800000"/>
            <a:headEnd type="none" w="sm" len="sm"/>
            <a:tailEnd type="none" w="sm" len="sm"/>
          </a:ln>
        </p:spPr>
      </p:pic>
    </p:spTree>
    <p:extLst>
      <p:ext uri="{BB962C8B-B14F-4D97-AF65-F5344CB8AC3E}">
        <p14:creationId xmlns:p14="http://schemas.microsoft.com/office/powerpoint/2010/main" val="323925091"/>
      </p:ext>
    </p:extLst>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Lst>
  <p:hf hdr="0"/>
  <p:txStyles>
    <p:titleStyle>
      <a:lvl1pPr algn="l" rtl="0" eaLnBrk="0" fontAlgn="base" hangingPunct="0">
        <a:spcBef>
          <a:spcPct val="0"/>
        </a:spcBef>
        <a:spcAft>
          <a:spcPct val="0"/>
        </a:spcAft>
        <a:defRPr sz="3800">
          <a:solidFill>
            <a:schemeClr val="bg1"/>
          </a:solidFill>
          <a:latin typeface="+mj-lt"/>
          <a:ea typeface="+mj-ea"/>
          <a:cs typeface="+mj-cs"/>
        </a:defRPr>
      </a:lvl1pPr>
      <a:lvl2pPr algn="l" rtl="0" eaLnBrk="0" fontAlgn="base" hangingPunct="0">
        <a:spcBef>
          <a:spcPct val="0"/>
        </a:spcBef>
        <a:spcAft>
          <a:spcPct val="0"/>
        </a:spcAft>
        <a:defRPr sz="3800">
          <a:solidFill>
            <a:schemeClr val="bg1"/>
          </a:solidFill>
          <a:latin typeface="Lucida Sans" pitchFamily="34" charset="0"/>
        </a:defRPr>
      </a:lvl2pPr>
      <a:lvl3pPr algn="l" rtl="0" eaLnBrk="0" fontAlgn="base" hangingPunct="0">
        <a:spcBef>
          <a:spcPct val="0"/>
        </a:spcBef>
        <a:spcAft>
          <a:spcPct val="0"/>
        </a:spcAft>
        <a:defRPr sz="3800">
          <a:solidFill>
            <a:schemeClr val="bg1"/>
          </a:solidFill>
          <a:latin typeface="Lucida Sans" pitchFamily="34" charset="0"/>
        </a:defRPr>
      </a:lvl3pPr>
      <a:lvl4pPr algn="l" rtl="0" eaLnBrk="0" fontAlgn="base" hangingPunct="0">
        <a:spcBef>
          <a:spcPct val="0"/>
        </a:spcBef>
        <a:spcAft>
          <a:spcPct val="0"/>
        </a:spcAft>
        <a:defRPr sz="3800">
          <a:solidFill>
            <a:schemeClr val="bg1"/>
          </a:solidFill>
          <a:latin typeface="Lucida Sans" pitchFamily="34" charset="0"/>
        </a:defRPr>
      </a:lvl4pPr>
      <a:lvl5pPr algn="l" rtl="0" eaLnBrk="0" fontAlgn="base" hangingPunct="0">
        <a:spcBef>
          <a:spcPct val="0"/>
        </a:spcBef>
        <a:spcAft>
          <a:spcPct val="0"/>
        </a:spcAft>
        <a:defRPr sz="3800">
          <a:solidFill>
            <a:schemeClr val="bg1"/>
          </a:solidFill>
          <a:latin typeface="Lucida Sans" pitchFamily="34" charset="0"/>
        </a:defRPr>
      </a:lvl5pPr>
      <a:lvl6pPr marL="457200" algn="l" rtl="0" fontAlgn="base">
        <a:spcBef>
          <a:spcPct val="0"/>
        </a:spcBef>
        <a:spcAft>
          <a:spcPct val="0"/>
        </a:spcAft>
        <a:defRPr sz="3800">
          <a:solidFill>
            <a:schemeClr val="tx2"/>
          </a:solidFill>
          <a:latin typeface="Lucida Sans" pitchFamily="34" charset="0"/>
        </a:defRPr>
      </a:lvl6pPr>
      <a:lvl7pPr marL="914400" algn="l" rtl="0" fontAlgn="base">
        <a:spcBef>
          <a:spcPct val="0"/>
        </a:spcBef>
        <a:spcAft>
          <a:spcPct val="0"/>
        </a:spcAft>
        <a:defRPr sz="3800">
          <a:solidFill>
            <a:schemeClr val="tx2"/>
          </a:solidFill>
          <a:latin typeface="Lucida Sans" pitchFamily="34" charset="0"/>
        </a:defRPr>
      </a:lvl7pPr>
      <a:lvl8pPr marL="1371600" algn="l" rtl="0" fontAlgn="base">
        <a:spcBef>
          <a:spcPct val="0"/>
        </a:spcBef>
        <a:spcAft>
          <a:spcPct val="0"/>
        </a:spcAft>
        <a:defRPr sz="3800">
          <a:solidFill>
            <a:schemeClr val="tx2"/>
          </a:solidFill>
          <a:latin typeface="Lucida Sans" pitchFamily="34" charset="0"/>
        </a:defRPr>
      </a:lvl8pPr>
      <a:lvl9pPr marL="1828800" algn="l" rtl="0" fontAlgn="base">
        <a:spcBef>
          <a:spcPct val="0"/>
        </a:spcBef>
        <a:spcAft>
          <a:spcPct val="0"/>
        </a:spcAft>
        <a:defRPr sz="3800">
          <a:solidFill>
            <a:schemeClr val="tx2"/>
          </a:solidFill>
          <a:latin typeface="Lucida Sans"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bg1"/>
          </a:solidFill>
          <a:latin typeface="+mn-lt"/>
          <a:ea typeface="+mn-ea"/>
          <a:cs typeface="+mn-cs"/>
        </a:defRPr>
      </a:lvl1pPr>
      <a:lvl2pPr marL="908050" indent="-323850" algn="l" rtl="0" eaLnBrk="0" fontAlgn="base" hangingPunct="0">
        <a:spcBef>
          <a:spcPct val="20000"/>
        </a:spcBef>
        <a:spcAft>
          <a:spcPct val="0"/>
        </a:spcAft>
        <a:buClr>
          <a:schemeClr val="accent2"/>
        </a:buClr>
        <a:buFont typeface="Wingdings" pitchFamily="2" charset="2"/>
        <a:buChar char="n"/>
        <a:defRPr sz="2600">
          <a:solidFill>
            <a:schemeClr val="bg1"/>
          </a:solidFill>
          <a:latin typeface="+mn-lt"/>
        </a:defRPr>
      </a:lvl2pPr>
      <a:lvl3pPr marL="1304925" indent="-282575" algn="l" rtl="0" eaLnBrk="0" fontAlgn="base" hangingPunct="0">
        <a:spcBef>
          <a:spcPct val="20000"/>
        </a:spcBef>
        <a:spcAft>
          <a:spcPct val="0"/>
        </a:spcAft>
        <a:buClr>
          <a:schemeClr val="accent2"/>
        </a:buClr>
        <a:buFont typeface="Wingdings" pitchFamily="2" charset="2"/>
        <a:buChar char="o"/>
        <a:defRPr sz="2300">
          <a:solidFill>
            <a:schemeClr val="bg1"/>
          </a:solidFill>
          <a:latin typeface="+mn-lt"/>
        </a:defRPr>
      </a:lvl3pPr>
      <a:lvl4pPr marL="1693863" indent="-274638" algn="l" rtl="0" eaLnBrk="0" fontAlgn="base" hangingPunct="0">
        <a:spcBef>
          <a:spcPct val="20000"/>
        </a:spcBef>
        <a:spcAft>
          <a:spcPct val="0"/>
        </a:spcAft>
        <a:buClr>
          <a:schemeClr val="accent2"/>
        </a:buClr>
        <a:buFont typeface="Wingdings" pitchFamily="2" charset="2"/>
        <a:buChar char="n"/>
        <a:defRPr sz="2000">
          <a:solidFill>
            <a:schemeClr val="bg1"/>
          </a:solidFill>
          <a:latin typeface="+mn-lt"/>
        </a:defRPr>
      </a:lvl4pPr>
      <a:lvl5pPr marL="2093913" indent="-285750" algn="l" rtl="0" eaLnBrk="0" fontAlgn="base" hangingPunct="0">
        <a:spcBef>
          <a:spcPct val="25000"/>
        </a:spcBef>
        <a:spcAft>
          <a:spcPct val="0"/>
        </a:spcAft>
        <a:buClr>
          <a:schemeClr val="accent2"/>
        </a:buClr>
        <a:buFont typeface="Wingdings" pitchFamily="2" charset="2"/>
        <a:buChar char="§"/>
        <a:defRPr sz="2000">
          <a:solidFill>
            <a:schemeClr val="bg1"/>
          </a:solidFill>
          <a:latin typeface="+mn-lt"/>
        </a:defRPr>
      </a:lvl5pPr>
      <a:lvl6pPr marL="25511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alpha val="50195"/>
          </a:schemeClr>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2700" y="4345782"/>
            <a:ext cx="584200" cy="1369218"/>
          </a:xfrm>
          <a:prstGeom prst="rect">
            <a:avLst/>
          </a:prstGeom>
          <a:solidFill>
            <a:schemeClr val="accent5">
              <a:lumMod val="50000"/>
            </a:schemeClr>
          </a:solidFill>
          <a:ln w="9525">
            <a:noFill/>
            <a:miter lim="800000"/>
            <a:headEnd/>
            <a:tailEnd/>
          </a:ln>
          <a:effectLst/>
        </p:spPr>
        <p:txBody>
          <a:bodyPr wrap="none" anchor="ctr"/>
          <a:lstStyle/>
          <a:p>
            <a:pPr fontAlgn="base">
              <a:spcBef>
                <a:spcPct val="0"/>
              </a:spcBef>
              <a:spcAft>
                <a:spcPct val="0"/>
              </a:spcAft>
              <a:defRPr/>
            </a:pPr>
            <a:endParaRPr lang="de-DE" dirty="0">
              <a:solidFill>
                <a:srgbClr val="FFFFFF"/>
              </a:solidFill>
              <a:latin typeface="Verdana" pitchFamily="34" charset="0"/>
              <a:cs typeface="Arial" charset="0"/>
            </a:endParaRPr>
          </a:p>
        </p:txBody>
      </p:sp>
      <p:sp>
        <p:nvSpPr>
          <p:cNvPr id="6147" name="Rectangle 3"/>
          <p:cNvSpPr>
            <a:spLocks noGrp="1" noChangeArrowheads="1"/>
          </p:cNvSpPr>
          <p:nvPr>
            <p:ph type="title"/>
          </p:nvPr>
        </p:nvSpPr>
        <p:spPr bwMode="auto">
          <a:xfrm>
            <a:off x="571500" y="0"/>
            <a:ext cx="8572500" cy="960438"/>
          </a:xfrm>
          <a:prstGeom prst="rect">
            <a:avLst/>
          </a:prstGeom>
          <a:solidFill>
            <a:schemeClr val="accent1">
              <a:lumMod val="20000"/>
              <a:lumOff val="80000"/>
            </a:schemeClr>
          </a:solidFill>
          <a:ln w="9525">
            <a:solidFill>
              <a:schemeClr val="tx1">
                <a:lumMod val="95000"/>
              </a:schemeClr>
            </a:solidFill>
            <a:miter lim="800000"/>
            <a:headEnd/>
            <a:tailEnd/>
          </a:ln>
        </p:spPr>
        <p:txBody>
          <a:bodyPr vert="horz" wrap="square" lIns="92075" tIns="46038" rIns="92075" bIns="46038" numCol="1" anchor="b" anchorCtr="0" compatLnSpc="1">
            <a:prstTxWarp prst="textNoShape">
              <a:avLst/>
            </a:prstTxWarp>
          </a:bodyPr>
          <a:lstStyle/>
          <a:p>
            <a:pPr lvl="0"/>
            <a:r>
              <a:rPr lang="de-DE" dirty="0" smtClean="0"/>
              <a:t>Titelmasterformat durch Klicken bearbeiten</a:t>
            </a:r>
          </a:p>
        </p:txBody>
      </p:sp>
      <p:sp>
        <p:nvSpPr>
          <p:cNvPr id="2052" name="Rectangle 4"/>
          <p:cNvSpPr>
            <a:spLocks noGrp="1" noChangeArrowheads="1"/>
          </p:cNvSpPr>
          <p:nvPr>
            <p:ph type="body" idx="1"/>
          </p:nvPr>
        </p:nvSpPr>
        <p:spPr bwMode="auto">
          <a:xfrm>
            <a:off x="1116013" y="1460500"/>
            <a:ext cx="7848600" cy="3556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3" name="Rectangle 9"/>
          <p:cNvSpPr>
            <a:spLocks noChangeArrowheads="1"/>
          </p:cNvSpPr>
          <p:nvPr userDrawn="1"/>
        </p:nvSpPr>
        <p:spPr bwMode="auto">
          <a:xfrm rot="10800000">
            <a:off x="-3658" y="952498"/>
            <a:ext cx="579920" cy="3452813"/>
          </a:xfrm>
          <a:prstGeom prst="rect">
            <a:avLst/>
          </a:prstGeom>
          <a:solidFill>
            <a:schemeClr val="accent5">
              <a:lumMod val="50000"/>
            </a:schemeClr>
          </a:solidFill>
          <a:ln w="9525">
            <a:noFill/>
            <a:miter lim="800000"/>
            <a:headEnd/>
            <a:tailEnd/>
          </a:ln>
          <a:effectLst/>
        </p:spPr>
        <p:txBody>
          <a:bodyPr vert="eaVert" lIns="92075" tIns="46038" rIns="92075" bIns="46038"/>
          <a:lstStyle/>
          <a:p>
            <a:pPr fontAlgn="base">
              <a:spcBef>
                <a:spcPct val="0"/>
              </a:spcBef>
              <a:spcAft>
                <a:spcPct val="0"/>
              </a:spcAft>
              <a:defRPr/>
            </a:pPr>
            <a:r>
              <a:rPr lang="en-US" sz="1100" dirty="0" err="1" smtClean="0">
                <a:latin typeface="Calibri" pitchFamily="34" charset="0"/>
                <a:cs typeface="Calibri" pitchFamily="34" charset="0"/>
              </a:rPr>
              <a:t>Schomburg</a:t>
            </a:r>
            <a:r>
              <a:rPr lang="en-US" sz="1100" dirty="0" smtClean="0">
                <a:latin typeface="Calibri" pitchFamily="34" charset="0"/>
                <a:cs typeface="Calibri" pitchFamily="34" charset="0"/>
              </a:rPr>
              <a:t>, Methodological Approaches of Graduate Surveys in Europe and Selected Results</a:t>
            </a:r>
            <a:endParaRPr lang="de-DE" sz="1100" b="1" dirty="0">
              <a:solidFill>
                <a:srgbClr val="FFFFFF"/>
              </a:solidFill>
              <a:latin typeface="Calibri" pitchFamily="34" charset="0"/>
              <a:cs typeface="Calibri" pitchFamily="34" charset="0"/>
            </a:endParaRPr>
          </a:p>
          <a:p>
            <a:pPr algn="r" fontAlgn="base">
              <a:spcBef>
                <a:spcPct val="0"/>
              </a:spcBef>
              <a:spcAft>
                <a:spcPct val="0"/>
              </a:spcAft>
              <a:defRPr/>
            </a:pPr>
            <a:endParaRPr lang="de-DE" sz="1100" b="1" dirty="0">
              <a:solidFill>
                <a:srgbClr val="FFFFFF"/>
              </a:solidFill>
              <a:latin typeface="Calibri" pitchFamily="34" charset="0"/>
              <a:cs typeface="Calibri" pitchFamily="34" charset="0"/>
            </a:endParaRPr>
          </a:p>
        </p:txBody>
      </p:sp>
      <p:sp>
        <p:nvSpPr>
          <p:cNvPr id="1030" name="Rectangle 6"/>
          <p:cNvSpPr>
            <a:spLocks noGrp="1" noChangeArrowheads="1"/>
          </p:cNvSpPr>
          <p:nvPr>
            <p:ph type="sldNum" sz="quarter" idx="4"/>
          </p:nvPr>
        </p:nvSpPr>
        <p:spPr bwMode="auto">
          <a:xfrm>
            <a:off x="0" y="0"/>
            <a:ext cx="576263" cy="960438"/>
          </a:xfrm>
          <a:prstGeom prst="rect">
            <a:avLst/>
          </a:prstGeom>
          <a:solidFill>
            <a:schemeClr val="accent5">
              <a:lumMod val="50000"/>
            </a:schemeClr>
          </a:solidFill>
          <a:ln w="9525">
            <a:noFill/>
            <a:miter lim="800000"/>
            <a:headEnd/>
            <a:tailEnd/>
          </a:ln>
          <a:effectLst/>
        </p:spPr>
        <p:txBody>
          <a:bodyPr vert="horz" wrap="square" lIns="36000" tIns="46038" rIns="92075" bIns="46038" numCol="1" anchor="t" anchorCtr="0" compatLnSpc="1">
            <a:prstTxWarp prst="textNoShape">
              <a:avLst/>
            </a:prstTxWarp>
          </a:bodyPr>
          <a:lstStyle>
            <a:lvl1pPr algn="r">
              <a:defRPr sz="1400" b="1" smtClean="0">
                <a:solidFill>
                  <a:schemeClr val="tx1"/>
                </a:solidFill>
                <a:latin typeface="Calibri" pitchFamily="34" charset="0"/>
                <a:ea typeface="Calibri" pitchFamily="34" charset="0"/>
                <a:cs typeface="Calibri" pitchFamily="34" charset="0"/>
              </a:defRPr>
            </a:lvl1pPr>
          </a:lstStyle>
          <a:p>
            <a:pPr fontAlgn="base">
              <a:spcBef>
                <a:spcPct val="0"/>
              </a:spcBef>
              <a:spcAft>
                <a:spcPct val="0"/>
              </a:spcAft>
              <a:defRPr/>
            </a:pPr>
            <a:fld id="{4697240B-E4F3-44F4-B175-6AB360A01D92}" type="slidenum">
              <a:rPr lang="de-DE">
                <a:solidFill>
                  <a:srgbClr val="FFFFFF"/>
                </a:solidFill>
              </a:rPr>
              <a:pPr fontAlgn="base">
                <a:spcBef>
                  <a:spcPct val="0"/>
                </a:spcBef>
                <a:spcAft>
                  <a:spcPct val="0"/>
                </a:spcAft>
                <a:defRPr/>
              </a:pPr>
              <a:t>‹Nr.›</a:t>
            </a:fld>
            <a:endParaRPr lang="de-DE" dirty="0">
              <a:solidFill>
                <a:srgbClr val="FFFFFF"/>
              </a:solidFill>
            </a:endParaRPr>
          </a:p>
        </p:txBody>
      </p:sp>
      <p:pic>
        <p:nvPicPr>
          <p:cNvPr id="9" name="Picture 3" descr="Z:\WZ1\vorlagen\Logo INCHER_WEB\Logo_INCHER_D_RW.png"/>
          <p:cNvPicPr>
            <a:picLocks noChangeAspect="1" noChangeArrowheads="1"/>
          </p:cNvPicPr>
          <p:nvPr userDrawn="1"/>
        </p:nvPicPr>
        <p:blipFill>
          <a:blip r:embed="rId6" cstate="print"/>
          <a:srcRect/>
          <a:stretch>
            <a:fillRect/>
          </a:stretch>
        </p:blipFill>
        <p:spPr bwMode="auto">
          <a:xfrm rot="16200000">
            <a:off x="-260897" y="4853179"/>
            <a:ext cx="1080596" cy="505241"/>
          </a:xfrm>
          <a:prstGeom prst="rect">
            <a:avLst/>
          </a:prstGeom>
          <a:noFill/>
        </p:spPr>
      </p:pic>
    </p:spTree>
    <p:extLst>
      <p:ext uri="{BB962C8B-B14F-4D97-AF65-F5344CB8AC3E}">
        <p14:creationId xmlns:p14="http://schemas.microsoft.com/office/powerpoint/2010/main" val="321654139"/>
      </p:ext>
    </p:extLst>
  </p:cSld>
  <p:clrMap bg1="dk2" tx1="lt1" bg2="dk1" tx2="lt2" accent1="accent1" accent2="accent2" accent3="accent3" accent4="accent4" accent5="accent5" accent6="accent6" hlink="hlink" folHlink="folHlink"/>
  <p:sldLayoutIdLst>
    <p:sldLayoutId id="2147483694" r:id="rId1"/>
    <p:sldLayoutId id="2147483695" r:id="rId2"/>
    <p:sldLayoutId id="2147483696" r:id="rId3"/>
    <p:sldLayoutId id="2147483705" r:id="rId4"/>
  </p:sldLayoutIdLst>
  <p:hf hdr="0"/>
  <p:txStyles>
    <p:titleStyle>
      <a:lvl1pPr algn="l" rtl="0" eaLnBrk="0" fontAlgn="base" hangingPunct="0">
        <a:spcBef>
          <a:spcPct val="0"/>
        </a:spcBef>
        <a:spcAft>
          <a:spcPct val="0"/>
        </a:spcAft>
        <a:defRPr sz="3600">
          <a:solidFill>
            <a:schemeClr val="bg1"/>
          </a:solidFill>
          <a:latin typeface="Calibri" pitchFamily="34" charset="0"/>
          <a:ea typeface="Verdana" pitchFamily="34" charset="0"/>
          <a:cs typeface="Calibri" pitchFamily="34" charset="0"/>
        </a:defRPr>
      </a:lvl1pPr>
      <a:lvl2pPr algn="l" rtl="0" eaLnBrk="0" fontAlgn="base" hangingPunct="0">
        <a:spcBef>
          <a:spcPct val="0"/>
        </a:spcBef>
        <a:spcAft>
          <a:spcPct val="0"/>
        </a:spcAft>
        <a:defRPr sz="3800">
          <a:solidFill>
            <a:schemeClr val="bg1"/>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3800">
          <a:solidFill>
            <a:schemeClr val="bg1"/>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3800">
          <a:solidFill>
            <a:schemeClr val="bg1"/>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3800">
          <a:solidFill>
            <a:schemeClr val="bg1"/>
          </a:solidFill>
          <a:latin typeface="Verdana" pitchFamily="34" charset="0"/>
          <a:ea typeface="Verdana" pitchFamily="34" charset="0"/>
          <a:cs typeface="Verdana" pitchFamily="34" charset="0"/>
        </a:defRPr>
      </a:lvl5pPr>
      <a:lvl6pPr marL="457200" algn="l" rtl="0" fontAlgn="base">
        <a:spcBef>
          <a:spcPct val="0"/>
        </a:spcBef>
        <a:spcAft>
          <a:spcPct val="0"/>
        </a:spcAft>
        <a:defRPr sz="3800">
          <a:solidFill>
            <a:schemeClr val="tx2"/>
          </a:solidFill>
          <a:latin typeface="Lucida Sans" pitchFamily="34" charset="0"/>
        </a:defRPr>
      </a:lvl6pPr>
      <a:lvl7pPr marL="914400" algn="l" rtl="0" fontAlgn="base">
        <a:spcBef>
          <a:spcPct val="0"/>
        </a:spcBef>
        <a:spcAft>
          <a:spcPct val="0"/>
        </a:spcAft>
        <a:defRPr sz="3800">
          <a:solidFill>
            <a:schemeClr val="tx2"/>
          </a:solidFill>
          <a:latin typeface="Lucida Sans" pitchFamily="34" charset="0"/>
        </a:defRPr>
      </a:lvl7pPr>
      <a:lvl8pPr marL="1371600" algn="l" rtl="0" fontAlgn="base">
        <a:spcBef>
          <a:spcPct val="0"/>
        </a:spcBef>
        <a:spcAft>
          <a:spcPct val="0"/>
        </a:spcAft>
        <a:defRPr sz="3800">
          <a:solidFill>
            <a:schemeClr val="tx2"/>
          </a:solidFill>
          <a:latin typeface="Lucida Sans" pitchFamily="34" charset="0"/>
        </a:defRPr>
      </a:lvl8pPr>
      <a:lvl9pPr marL="1828800" algn="l" rtl="0" fontAlgn="base">
        <a:spcBef>
          <a:spcPct val="0"/>
        </a:spcBef>
        <a:spcAft>
          <a:spcPct val="0"/>
        </a:spcAft>
        <a:defRPr sz="3800">
          <a:solidFill>
            <a:schemeClr val="tx2"/>
          </a:solidFill>
          <a:latin typeface="Lucida Sans"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2800">
          <a:solidFill>
            <a:schemeClr val="bg1"/>
          </a:solidFill>
          <a:latin typeface="Calibri" pitchFamily="34" charset="0"/>
          <a:ea typeface="+mn-ea"/>
          <a:cs typeface="+mn-cs"/>
        </a:defRPr>
      </a:lvl1pPr>
      <a:lvl2pPr marL="908050" indent="-323850" algn="l" rtl="0" eaLnBrk="0" fontAlgn="base" hangingPunct="0">
        <a:spcBef>
          <a:spcPct val="20000"/>
        </a:spcBef>
        <a:spcAft>
          <a:spcPct val="0"/>
        </a:spcAft>
        <a:buClr>
          <a:schemeClr val="accent2"/>
        </a:buClr>
        <a:buFont typeface="Wingdings" pitchFamily="2" charset="2"/>
        <a:buChar char="n"/>
        <a:defRPr sz="2400">
          <a:solidFill>
            <a:schemeClr val="bg1"/>
          </a:solidFill>
          <a:latin typeface="Calibri" pitchFamily="34" charset="0"/>
        </a:defRPr>
      </a:lvl2pPr>
      <a:lvl3pPr marL="1304925" indent="-282575" algn="l" rtl="0" eaLnBrk="0" fontAlgn="base" hangingPunct="0">
        <a:spcBef>
          <a:spcPct val="20000"/>
        </a:spcBef>
        <a:spcAft>
          <a:spcPct val="0"/>
        </a:spcAft>
        <a:buClr>
          <a:schemeClr val="accent2"/>
        </a:buClr>
        <a:buFont typeface="Wingdings" pitchFamily="2" charset="2"/>
        <a:buChar char="o"/>
        <a:defRPr sz="2000">
          <a:solidFill>
            <a:schemeClr val="bg1"/>
          </a:solidFill>
          <a:latin typeface="Calibri" pitchFamily="34" charset="0"/>
        </a:defRPr>
      </a:lvl3pPr>
      <a:lvl4pPr marL="1693863" indent="-274638" algn="l" rtl="0" eaLnBrk="0" fontAlgn="base" hangingPunct="0">
        <a:spcBef>
          <a:spcPct val="20000"/>
        </a:spcBef>
        <a:spcAft>
          <a:spcPct val="0"/>
        </a:spcAft>
        <a:buClr>
          <a:schemeClr val="accent2"/>
        </a:buClr>
        <a:buFont typeface="Wingdings" pitchFamily="2" charset="2"/>
        <a:buChar char="n"/>
        <a:defRPr sz="1800">
          <a:solidFill>
            <a:schemeClr val="bg1"/>
          </a:solidFill>
          <a:latin typeface="Calibri" pitchFamily="34" charset="0"/>
        </a:defRPr>
      </a:lvl4pPr>
      <a:lvl5pPr marL="2093913" indent="-285750" algn="l" rtl="0" eaLnBrk="0" fontAlgn="base" hangingPunct="0">
        <a:spcBef>
          <a:spcPct val="25000"/>
        </a:spcBef>
        <a:spcAft>
          <a:spcPct val="0"/>
        </a:spcAft>
        <a:buClr>
          <a:schemeClr val="accent2"/>
        </a:buClr>
        <a:buFont typeface="Wingdings" pitchFamily="2" charset="2"/>
        <a:buChar char="§"/>
        <a:defRPr sz="1800">
          <a:solidFill>
            <a:schemeClr val="bg1"/>
          </a:solidFill>
          <a:latin typeface="Calibri" pitchFamily="34" charset="0"/>
        </a:defRPr>
      </a:lvl5pPr>
      <a:lvl6pPr marL="25511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285750"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67544" y="841277"/>
            <a:ext cx="7990656" cy="2159104"/>
          </a:xfrm>
        </p:spPr>
        <p:txBody>
          <a:bodyPr/>
          <a:lstStyle/>
          <a:p>
            <a:r>
              <a:rPr lang="en-GB" sz="4400" dirty="0" smtClean="0"/>
              <a:t>The Experience of Tracer Studies in Middle- and Low-Income Countries</a:t>
            </a:r>
            <a:endParaRPr lang="de-DE" sz="4400" dirty="0"/>
          </a:p>
        </p:txBody>
      </p:sp>
      <p:sp>
        <p:nvSpPr>
          <p:cNvPr id="3" name="Untertitel 2"/>
          <p:cNvSpPr>
            <a:spLocks noGrp="1"/>
          </p:cNvSpPr>
          <p:nvPr>
            <p:ph type="subTitle" idx="1"/>
          </p:nvPr>
        </p:nvSpPr>
        <p:spPr>
          <a:xfrm>
            <a:off x="467544" y="3145532"/>
            <a:ext cx="7992888" cy="1553468"/>
          </a:xfrm>
        </p:spPr>
        <p:txBody>
          <a:bodyPr/>
          <a:lstStyle/>
          <a:p>
            <a:pPr>
              <a:lnSpc>
                <a:spcPct val="90000"/>
              </a:lnSpc>
            </a:pPr>
            <a:r>
              <a:rPr lang="en-GB" altLang="ja-JP" sz="1600" b="1" dirty="0">
                <a:ea typeface="ＭＳ Ｐゴシック" charset="-128"/>
              </a:rPr>
              <a:t>Plenary Presentation</a:t>
            </a:r>
          </a:p>
          <a:p>
            <a:pPr>
              <a:lnSpc>
                <a:spcPct val="95000"/>
              </a:lnSpc>
            </a:pPr>
            <a:r>
              <a:rPr lang="en-GB" altLang="ja-JP" sz="1600" b="1" dirty="0" smtClean="0">
                <a:ea typeface="ＭＳ Ｐゴシック" charset="-128"/>
              </a:rPr>
              <a:t>EXLIMA </a:t>
            </a:r>
            <a:r>
              <a:rPr lang="en-GB" altLang="ja-JP" sz="1600" b="1" dirty="0">
                <a:ea typeface="ＭＳ Ｐゴシック" charset="-128"/>
              </a:rPr>
              <a:t>International Conference: </a:t>
            </a:r>
            <a:r>
              <a:rPr lang="en-GB" altLang="ja-JP" sz="1600" b="1" dirty="0" smtClean="0">
                <a:ea typeface="ＭＳ Ｐゴシック" charset="-128"/>
              </a:rPr>
              <a:t>“Experience with Link and Match in Higher Education”</a:t>
            </a:r>
            <a:endParaRPr lang="en-GB" altLang="ja-JP" sz="1600" b="1" dirty="0">
              <a:ea typeface="ＭＳ Ｐゴシック" charset="-128"/>
            </a:endParaRPr>
          </a:p>
          <a:p>
            <a:pPr>
              <a:lnSpc>
                <a:spcPct val="90000"/>
              </a:lnSpc>
              <a:spcBef>
                <a:spcPct val="40000"/>
              </a:spcBef>
            </a:pPr>
            <a:r>
              <a:rPr lang="en-GB" altLang="ja-JP" sz="1600" b="1" dirty="0" err="1" smtClean="0">
                <a:ea typeface="ＭＳ Ｐゴシック" charset="-128"/>
              </a:rPr>
              <a:t>Sanur</a:t>
            </a:r>
            <a:r>
              <a:rPr lang="en-GB" altLang="ja-JP" sz="1600" b="1" dirty="0" smtClean="0">
                <a:ea typeface="ＭＳ Ｐゴシック" charset="-128"/>
              </a:rPr>
              <a:t> Paradise Plaza Hotel Bali, 22-23 October 2012</a:t>
            </a:r>
            <a:endParaRPr lang="en-GB" altLang="ja-JP" sz="1600" b="1" dirty="0">
              <a:ea typeface="ＭＳ Ｐゴシック" charset="-128"/>
            </a:endParaRPr>
          </a:p>
          <a:p>
            <a:pPr>
              <a:lnSpc>
                <a:spcPct val="90000"/>
              </a:lnSpc>
              <a:spcBef>
                <a:spcPct val="40000"/>
              </a:spcBef>
            </a:pPr>
            <a:r>
              <a:rPr lang="en-GB" sz="1600" b="1" dirty="0" smtClean="0"/>
              <a:t>By René </a:t>
            </a:r>
            <a:r>
              <a:rPr lang="en-GB" sz="1600" b="1" dirty="0" err="1" smtClean="0"/>
              <a:t>Kooij</a:t>
            </a:r>
            <a:r>
              <a:rPr lang="en-GB" sz="1600" b="1" dirty="0" smtClean="0"/>
              <a:t>, University of Kassel &amp; Ahmad </a:t>
            </a:r>
            <a:r>
              <a:rPr lang="en-GB" sz="1600" b="1" dirty="0" err="1" smtClean="0"/>
              <a:t>Syafiq</a:t>
            </a:r>
            <a:r>
              <a:rPr lang="en-GB" sz="1600" b="1" dirty="0" smtClean="0"/>
              <a:t> PhD, University of Indonesia</a:t>
            </a:r>
            <a:endParaRPr lang="de-DE" sz="1600" b="1" dirty="0"/>
          </a:p>
        </p:txBody>
      </p:sp>
      <p:pic>
        <p:nvPicPr>
          <p:cNvPr id="1026" name="Picture 2" descr="http://www.ui.ac.id/images/banner/logo-englis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801716"/>
            <a:ext cx="5688632" cy="913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48027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mtClean="0"/>
              <a:t>The Bridge Concept – Institutional Development and Research</a:t>
            </a:r>
            <a:endParaRPr lang="en-GB" dirty="0"/>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2355241581"/>
              </p:ext>
            </p:extLst>
          </p:nvPr>
        </p:nvGraphicFramePr>
        <p:xfrm>
          <a:off x="722313" y="1333500"/>
          <a:ext cx="7964487" cy="3771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umsplatzhalter 3"/>
          <p:cNvSpPr>
            <a:spLocks noGrp="1"/>
          </p:cNvSpPr>
          <p:nvPr>
            <p:ph type="dt" sz="half" idx="10"/>
          </p:nvPr>
        </p:nvSpPr>
        <p:spPr/>
        <p:txBody>
          <a:bodyPr/>
          <a:lstStyle/>
          <a:p>
            <a:r>
              <a:rPr lang="en-US" sz="800" dirty="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10</a:t>
            </a:fld>
            <a:endParaRPr lang="de-DE" dirty="0"/>
          </a:p>
        </p:txBody>
      </p:sp>
      <p:sp>
        <p:nvSpPr>
          <p:cNvPr id="9" name="Textfeld 8"/>
          <p:cNvSpPr txBox="1"/>
          <p:nvPr/>
        </p:nvSpPr>
        <p:spPr>
          <a:xfrm>
            <a:off x="827584" y="5301045"/>
            <a:ext cx="3672408" cy="369332"/>
          </a:xfrm>
          <a:prstGeom prst="rect">
            <a:avLst/>
          </a:prstGeom>
          <a:solidFill>
            <a:srgbClr val="FFFF00"/>
          </a:solidFill>
        </p:spPr>
        <p:txBody>
          <a:bodyPr wrap="square" rtlCol="0">
            <a:spAutoFit/>
          </a:bodyPr>
          <a:lstStyle/>
          <a:p>
            <a:pPr algn="ctr"/>
            <a:r>
              <a:rPr lang="en-GB" dirty="0" smtClean="0"/>
              <a:t>Institutional Development</a:t>
            </a:r>
            <a:endParaRPr lang="en-GB" dirty="0"/>
          </a:p>
        </p:txBody>
      </p:sp>
      <p:sp>
        <p:nvSpPr>
          <p:cNvPr id="10" name="Textfeld 9"/>
          <p:cNvSpPr txBox="1"/>
          <p:nvPr/>
        </p:nvSpPr>
        <p:spPr>
          <a:xfrm>
            <a:off x="5220072" y="5334456"/>
            <a:ext cx="3672408" cy="369332"/>
          </a:xfrm>
          <a:prstGeom prst="rect">
            <a:avLst/>
          </a:prstGeom>
          <a:solidFill>
            <a:schemeClr val="accent1">
              <a:lumMod val="75000"/>
            </a:schemeClr>
          </a:solidFill>
        </p:spPr>
        <p:txBody>
          <a:bodyPr wrap="square" rtlCol="0">
            <a:spAutoFit/>
          </a:bodyPr>
          <a:lstStyle/>
          <a:p>
            <a:pPr algn="ctr"/>
            <a:r>
              <a:rPr lang="en-GB" dirty="0" smtClean="0">
                <a:solidFill>
                  <a:schemeClr val="bg1"/>
                </a:solidFill>
              </a:rPr>
              <a:t>Research</a:t>
            </a:r>
            <a:endParaRPr lang="en-GB" dirty="0">
              <a:solidFill>
                <a:schemeClr val="bg1"/>
              </a:solidFill>
            </a:endParaRPr>
          </a:p>
        </p:txBody>
      </p:sp>
    </p:spTree>
    <p:extLst>
      <p:ext uri="{BB962C8B-B14F-4D97-AF65-F5344CB8AC3E}">
        <p14:creationId xmlns:p14="http://schemas.microsoft.com/office/powerpoint/2010/main" val="4242465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GB" dirty="0" smtClean="0"/>
              <a:t>Accreditation Processes in Indonesia and SE Asia</a:t>
            </a:r>
            <a:endParaRPr lang="en-GB" dirty="0" smtClean="0"/>
          </a:p>
        </p:txBody>
      </p:sp>
      <p:sp>
        <p:nvSpPr>
          <p:cNvPr id="3" name="Content Placeholder 2"/>
          <p:cNvSpPr>
            <a:spLocks noGrp="1"/>
          </p:cNvSpPr>
          <p:nvPr>
            <p:ph idx="1"/>
          </p:nvPr>
        </p:nvSpPr>
        <p:spPr/>
        <p:txBody>
          <a:bodyPr>
            <a:normAutofit fontScale="85000" lnSpcReduction="20000"/>
          </a:bodyPr>
          <a:lstStyle/>
          <a:p>
            <a:r>
              <a:rPr lang="en-GB" dirty="0" smtClean="0"/>
              <a:t>National accreditation by BAN-PT</a:t>
            </a:r>
          </a:p>
          <a:p>
            <a:pPr lvl="1"/>
            <a:r>
              <a:rPr lang="en-GB" dirty="0" smtClean="0"/>
              <a:t>Tracer study in accreditation form has been recognized by universities</a:t>
            </a:r>
          </a:p>
          <a:p>
            <a:pPr lvl="1"/>
            <a:r>
              <a:rPr lang="en-GB" dirty="0" smtClean="0"/>
              <a:t>Emphasis on the data (not the process, design, nor method)</a:t>
            </a:r>
          </a:p>
          <a:p>
            <a:pPr lvl="1"/>
            <a:r>
              <a:rPr lang="en-GB" dirty="0" smtClean="0"/>
              <a:t>Data from Tracer Study: limited to job search period, horizontal match</a:t>
            </a:r>
          </a:p>
          <a:p>
            <a:pPr lvl="1"/>
            <a:r>
              <a:rPr lang="en-GB" dirty="0" smtClean="0"/>
              <a:t>Proportion of the form is heavy toward user survey, alumni organization and its use</a:t>
            </a:r>
          </a:p>
          <a:p>
            <a:r>
              <a:rPr lang="en-GB" dirty="0" smtClean="0"/>
              <a:t>Regional accreditation by ASEAN University Network (AUN)</a:t>
            </a:r>
          </a:p>
          <a:p>
            <a:pPr lvl="1"/>
            <a:r>
              <a:rPr lang="en-GB" dirty="0" smtClean="0"/>
              <a:t> Form has not been recognized by universities </a:t>
            </a:r>
          </a:p>
          <a:p>
            <a:pPr lvl="1"/>
            <a:r>
              <a:rPr lang="en-GB" dirty="0" smtClean="0"/>
              <a:t>Not only data, but also process is important</a:t>
            </a:r>
          </a:p>
          <a:p>
            <a:pPr lvl="1"/>
            <a:r>
              <a:rPr lang="en-GB" dirty="0" smtClean="0"/>
              <a:t>Proportion is heavy toward graduate perception</a:t>
            </a:r>
          </a:p>
        </p:txBody>
      </p:sp>
      <p:sp>
        <p:nvSpPr>
          <p:cNvPr id="11" name="Datumsplatzhalter 3"/>
          <p:cNvSpPr>
            <a:spLocks noGrp="1"/>
          </p:cNvSpPr>
          <p:nvPr>
            <p:ph type="dt" sz="half" idx="10"/>
          </p:nvPr>
        </p:nvSpPr>
        <p:spPr/>
        <p:txBody>
          <a:bodyPr/>
          <a:lstStyle/>
          <a:p>
            <a:r>
              <a:rPr lang="en-US" sz="800" dirty="0"/>
              <a:t>23.10.2012</a:t>
            </a:r>
            <a:endParaRPr lang="de-DE" sz="800" dirty="0"/>
          </a:p>
        </p:txBody>
      </p:sp>
      <p:sp>
        <p:nvSpPr>
          <p:cNvPr id="12"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13" name="Foliennummernplatzhalter 5"/>
          <p:cNvSpPr>
            <a:spLocks noGrp="1"/>
          </p:cNvSpPr>
          <p:nvPr>
            <p:ph type="sldNum" sz="quarter" idx="12"/>
          </p:nvPr>
        </p:nvSpPr>
        <p:spPr/>
        <p:txBody>
          <a:bodyPr/>
          <a:lstStyle/>
          <a:p>
            <a:fld id="{81CFA792-5484-4E76-84AC-2792334BF89F}" type="slidenum">
              <a:rPr lang="de-DE" smtClean="0"/>
              <a:pPr/>
              <a:t>11</a:t>
            </a:fld>
            <a:endParaRPr lang="de-DE" dirty="0"/>
          </a:p>
        </p:txBody>
      </p:sp>
    </p:spTree>
    <p:extLst>
      <p:ext uri="{BB962C8B-B14F-4D97-AF65-F5344CB8AC3E}">
        <p14:creationId xmlns:p14="http://schemas.microsoft.com/office/powerpoint/2010/main" val="1359640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Accreditation in South East Asia</a:t>
            </a:r>
            <a:endParaRPr lang="en-US" dirty="0" smtClean="0"/>
          </a:p>
        </p:txBody>
      </p:sp>
      <p:sp>
        <p:nvSpPr>
          <p:cNvPr id="15363" name="Content Placeholder 2"/>
          <p:cNvSpPr>
            <a:spLocks noGrp="1"/>
          </p:cNvSpPr>
          <p:nvPr>
            <p:ph idx="1"/>
          </p:nvPr>
        </p:nvSpPr>
        <p:spPr/>
        <p:txBody>
          <a:bodyPr>
            <a:normAutofit lnSpcReduction="10000"/>
          </a:bodyPr>
          <a:lstStyle/>
          <a:p>
            <a:r>
              <a:rPr lang="en-GB" dirty="0" smtClean="0"/>
              <a:t>AUN-QA (2011) consists of 15 criteria, 3 are related to tracer study:</a:t>
            </a:r>
          </a:p>
          <a:p>
            <a:pPr lvl="1"/>
            <a:r>
              <a:rPr lang="en-GB" dirty="0" smtClean="0"/>
              <a:t>AUN Criterion 13</a:t>
            </a:r>
          </a:p>
          <a:p>
            <a:pPr lvl="1"/>
            <a:r>
              <a:rPr lang="en-GB" dirty="0" smtClean="0"/>
              <a:t>AUN Criterion 14</a:t>
            </a:r>
          </a:p>
          <a:p>
            <a:pPr lvl="1"/>
            <a:r>
              <a:rPr lang="en-GB" dirty="0" smtClean="0"/>
              <a:t>AUN Criterion 15</a:t>
            </a:r>
          </a:p>
          <a:p>
            <a:r>
              <a:rPr lang="en-GB" dirty="0" smtClean="0"/>
              <a:t>Structure:</a:t>
            </a:r>
          </a:p>
          <a:p>
            <a:pPr lvl="1"/>
            <a:r>
              <a:rPr lang="en-GB" dirty="0" smtClean="0"/>
              <a:t>Criteria</a:t>
            </a:r>
          </a:p>
          <a:p>
            <a:pPr lvl="1"/>
            <a:r>
              <a:rPr lang="en-GB" dirty="0" smtClean="0"/>
              <a:t>Diagnostic questions</a:t>
            </a:r>
          </a:p>
          <a:p>
            <a:pPr lvl="1"/>
            <a:r>
              <a:rPr lang="en-GB" dirty="0" smtClean="0"/>
              <a:t>Contribution of TS</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12</a:t>
            </a:fld>
            <a:endParaRPr lang="de-DE" dirty="0"/>
          </a:p>
        </p:txBody>
      </p:sp>
    </p:spTree>
    <p:extLst>
      <p:ext uri="{BB962C8B-B14F-4D97-AF65-F5344CB8AC3E}">
        <p14:creationId xmlns:p14="http://schemas.microsoft.com/office/powerpoint/2010/main" val="2049546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2.13 Stakeholders Feedback</a:t>
            </a:r>
            <a:br>
              <a:rPr lang="en-GB" dirty="0" smtClean="0"/>
            </a:br>
            <a:r>
              <a:rPr lang="en-GB" dirty="0" smtClean="0"/>
              <a:t>AUN-QA Criterion 13</a:t>
            </a:r>
            <a:endParaRPr lang="en-GB" dirty="0" smtClean="0"/>
          </a:p>
        </p:txBody>
      </p:sp>
      <p:sp>
        <p:nvSpPr>
          <p:cNvPr id="16387" name="Content Placeholder 2"/>
          <p:cNvSpPr>
            <a:spLocks noGrp="1"/>
          </p:cNvSpPr>
          <p:nvPr>
            <p:ph idx="1"/>
          </p:nvPr>
        </p:nvSpPr>
        <p:spPr/>
        <p:txBody>
          <a:bodyPr/>
          <a:lstStyle/>
          <a:p>
            <a:r>
              <a:rPr lang="en-GB" dirty="0" smtClean="0"/>
              <a:t>Universities are encouraged to have a built-in regular curriculum evaluation and course appraisal, involving all stakeholders(decision makers, employers, students, alumni, </a:t>
            </a:r>
            <a:r>
              <a:rPr lang="en-GB" dirty="0" err="1" smtClean="0"/>
              <a:t>etc</a:t>
            </a:r>
            <a:r>
              <a:rPr lang="en-GB" dirty="0" smtClean="0"/>
              <a:t>). (1.15).</a:t>
            </a:r>
          </a:p>
          <a:p>
            <a:endParaRPr lang="en-GB" dirty="0" smtClean="0"/>
          </a:p>
        </p:txBody>
      </p:sp>
      <p:sp>
        <p:nvSpPr>
          <p:cNvPr id="6" name="Datumsplatzhalter 3"/>
          <p:cNvSpPr>
            <a:spLocks noGrp="1"/>
          </p:cNvSpPr>
          <p:nvPr>
            <p:ph type="dt" sz="half" idx="10"/>
          </p:nvPr>
        </p:nvSpPr>
        <p:spPr/>
        <p:txBody>
          <a:bodyPr/>
          <a:lstStyle/>
          <a:p>
            <a:r>
              <a:rPr lang="en-US" sz="800" dirty="0"/>
              <a:t>23.10.2012</a:t>
            </a:r>
            <a:endParaRPr lang="de-DE" sz="800" dirty="0"/>
          </a:p>
        </p:txBody>
      </p:sp>
      <p:sp>
        <p:nvSpPr>
          <p:cNvPr id="7"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8" name="Foliennummernplatzhalter 5"/>
          <p:cNvSpPr>
            <a:spLocks noGrp="1"/>
          </p:cNvSpPr>
          <p:nvPr>
            <p:ph type="sldNum" sz="quarter" idx="12"/>
          </p:nvPr>
        </p:nvSpPr>
        <p:spPr/>
        <p:txBody>
          <a:bodyPr/>
          <a:lstStyle/>
          <a:p>
            <a:fld id="{81CFA792-5484-4E76-84AC-2792334BF89F}" type="slidenum">
              <a:rPr lang="de-DE" smtClean="0"/>
              <a:pPr/>
              <a:t>13</a:t>
            </a:fld>
            <a:endParaRPr lang="de-DE" dirty="0"/>
          </a:p>
        </p:txBody>
      </p:sp>
      <p:pic>
        <p:nvPicPr>
          <p:cNvPr id="1638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9288" y="3090663"/>
            <a:ext cx="8305800" cy="2647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5661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Diagnostic </a:t>
            </a:r>
            <a:r>
              <a:rPr lang="en-GB" dirty="0"/>
              <a:t>Q</a:t>
            </a:r>
            <a:r>
              <a:rPr lang="en-GB" dirty="0" smtClean="0"/>
              <a:t>uestions</a:t>
            </a:r>
            <a:endParaRPr lang="en-GB" dirty="0" smtClean="0"/>
          </a:p>
        </p:txBody>
      </p:sp>
      <p:sp>
        <p:nvSpPr>
          <p:cNvPr id="3" name="Content Placeholder 2"/>
          <p:cNvSpPr>
            <a:spLocks noGrp="1"/>
          </p:cNvSpPr>
          <p:nvPr>
            <p:ph idx="1"/>
          </p:nvPr>
        </p:nvSpPr>
        <p:spPr/>
        <p:txBody>
          <a:bodyPr>
            <a:normAutofit fontScale="77500" lnSpcReduction="20000"/>
          </a:bodyPr>
          <a:lstStyle/>
          <a:p>
            <a:r>
              <a:rPr lang="en-GB" dirty="0" smtClean="0"/>
              <a:t>Does the university have an efficient monitoring system, including:</a:t>
            </a:r>
          </a:p>
          <a:p>
            <a:pPr lvl="1"/>
            <a:r>
              <a:rPr lang="en-GB" dirty="0" smtClean="0"/>
              <a:t>S</a:t>
            </a:r>
            <a:r>
              <a:rPr lang="en-GB" dirty="0" smtClean="0"/>
              <a:t>tructured </a:t>
            </a:r>
            <a:r>
              <a:rPr lang="en-GB" dirty="0" smtClean="0"/>
              <a:t>feedback from the labour market</a:t>
            </a:r>
          </a:p>
          <a:p>
            <a:pPr lvl="1"/>
            <a:r>
              <a:rPr lang="en-GB" dirty="0"/>
              <a:t>S</a:t>
            </a:r>
            <a:r>
              <a:rPr lang="en-GB" dirty="0" smtClean="0"/>
              <a:t>tructured </a:t>
            </a:r>
            <a:r>
              <a:rPr lang="en-GB" dirty="0" smtClean="0"/>
              <a:t>feedback from staff</a:t>
            </a:r>
          </a:p>
          <a:p>
            <a:pPr lvl="1"/>
            <a:r>
              <a:rPr lang="en-GB" dirty="0"/>
              <a:t>S</a:t>
            </a:r>
            <a:r>
              <a:rPr lang="en-GB" dirty="0" smtClean="0"/>
              <a:t>tructured </a:t>
            </a:r>
            <a:r>
              <a:rPr lang="en-GB" dirty="0" smtClean="0"/>
              <a:t>feedback from the students</a:t>
            </a:r>
          </a:p>
          <a:p>
            <a:pPr lvl="1"/>
            <a:r>
              <a:rPr lang="en-GB" dirty="0"/>
              <a:t>S</a:t>
            </a:r>
            <a:r>
              <a:rPr lang="en-GB" dirty="0" smtClean="0"/>
              <a:t>tructured </a:t>
            </a:r>
            <a:r>
              <a:rPr lang="en-GB" dirty="0" smtClean="0"/>
              <a:t>feedback from the alumni</a:t>
            </a:r>
          </a:p>
          <a:p>
            <a:r>
              <a:rPr lang="en-GB" dirty="0" smtClean="0"/>
              <a:t>Contact with graduates.</a:t>
            </a:r>
          </a:p>
          <a:p>
            <a:pPr lvl="1"/>
            <a:r>
              <a:rPr lang="en-GB" dirty="0" smtClean="0"/>
              <a:t>Does </a:t>
            </a:r>
            <a:r>
              <a:rPr lang="en-GB" dirty="0" smtClean="0"/>
              <a:t>the department maintain contact with its graduates after graduation? Is there an association of graduates/alumni?</a:t>
            </a:r>
          </a:p>
          <a:p>
            <a:pPr lvl="1"/>
            <a:r>
              <a:rPr lang="en-GB" dirty="0" smtClean="0"/>
              <a:t>What </a:t>
            </a:r>
            <a:r>
              <a:rPr lang="en-GB" dirty="0" smtClean="0"/>
              <a:t>do graduates think about the programme?</a:t>
            </a:r>
          </a:p>
          <a:p>
            <a:pPr lvl="1"/>
            <a:r>
              <a:rPr lang="en-GB" dirty="0" smtClean="0"/>
              <a:t>Is </a:t>
            </a:r>
            <a:r>
              <a:rPr lang="en-GB" dirty="0" smtClean="0"/>
              <a:t>information from graduates used (feedback about their programme, information about developments in the labour market) to adjust the programme, if necessary?</a:t>
            </a:r>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14</a:t>
            </a:fld>
            <a:endParaRPr lang="de-DE" dirty="0"/>
          </a:p>
        </p:txBody>
      </p:sp>
    </p:spTree>
    <p:extLst>
      <p:ext uri="{BB962C8B-B14F-4D97-AF65-F5344CB8AC3E}">
        <p14:creationId xmlns:p14="http://schemas.microsoft.com/office/powerpoint/2010/main" val="23479453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dirty="0" smtClean="0"/>
              <a:t>Tracer Study C</a:t>
            </a:r>
            <a:r>
              <a:rPr lang="en-GB" dirty="0" smtClean="0"/>
              <a:t>ontribution</a:t>
            </a:r>
            <a:endParaRPr lang="en-GB" dirty="0" smtClean="0"/>
          </a:p>
        </p:txBody>
      </p:sp>
      <p:sp>
        <p:nvSpPr>
          <p:cNvPr id="18435" name="Content Placeholder 2"/>
          <p:cNvSpPr>
            <a:spLocks noGrp="1"/>
          </p:cNvSpPr>
          <p:nvPr>
            <p:ph idx="1"/>
          </p:nvPr>
        </p:nvSpPr>
        <p:spPr/>
        <p:txBody>
          <a:bodyPr/>
          <a:lstStyle/>
          <a:p>
            <a:r>
              <a:rPr lang="en-GB" dirty="0" smtClean="0"/>
              <a:t>Structured feedback from the alumni</a:t>
            </a:r>
          </a:p>
          <a:p>
            <a:pPr lvl="1"/>
            <a:r>
              <a:rPr lang="en-GB" dirty="0" smtClean="0"/>
              <a:t>TS is a structured study to obtain inputs from alumni</a:t>
            </a:r>
          </a:p>
          <a:p>
            <a:pPr lvl="1"/>
            <a:r>
              <a:rPr lang="en-GB" dirty="0" smtClean="0"/>
              <a:t>TS is a comprehensive study covering input, process, output, and outcome of learning</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15</a:t>
            </a:fld>
            <a:endParaRPr lang="de-DE" dirty="0"/>
          </a:p>
        </p:txBody>
      </p:sp>
    </p:spTree>
    <p:extLst>
      <p:ext uri="{BB962C8B-B14F-4D97-AF65-F5344CB8AC3E}">
        <p14:creationId xmlns:p14="http://schemas.microsoft.com/office/powerpoint/2010/main" val="3847947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dirty="0" smtClean="0"/>
              <a:t>Tracer Study Contribution</a:t>
            </a:r>
            <a:endParaRPr lang="en-GB" dirty="0" smtClean="0"/>
          </a:p>
        </p:txBody>
      </p:sp>
      <p:sp>
        <p:nvSpPr>
          <p:cNvPr id="19459" name="Content Placeholder 2"/>
          <p:cNvSpPr>
            <a:spLocks noGrp="1"/>
          </p:cNvSpPr>
          <p:nvPr>
            <p:ph idx="1"/>
          </p:nvPr>
        </p:nvSpPr>
        <p:spPr/>
        <p:txBody>
          <a:bodyPr/>
          <a:lstStyle/>
          <a:p>
            <a:r>
              <a:rPr lang="en-GB" dirty="0"/>
              <a:t>M</a:t>
            </a:r>
            <a:r>
              <a:rPr lang="en-GB" dirty="0" smtClean="0"/>
              <a:t>aintain contact with its graduates after graduation </a:t>
            </a:r>
          </a:p>
          <a:p>
            <a:pPr lvl="1"/>
            <a:r>
              <a:rPr lang="en-GB" dirty="0" smtClean="0"/>
              <a:t>TS is an entry to maintain contact with alumni: before </a:t>
            </a:r>
            <a:r>
              <a:rPr lang="en-GB" dirty="0" err="1" smtClean="0"/>
              <a:t>judicium</a:t>
            </a:r>
            <a:r>
              <a:rPr lang="en-GB" dirty="0" smtClean="0"/>
              <a:t> (updating database), graduation (information and socialization of TS), 2 years after graduation (TS Survey 1), 5 years after graduation(TS Survey 2).</a:t>
            </a:r>
          </a:p>
          <a:p>
            <a:pPr lvl="1"/>
            <a:r>
              <a:rPr lang="en-GB" dirty="0" smtClean="0"/>
              <a:t>Results of TS were informed to alumni in several different ways</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16</a:t>
            </a:fld>
            <a:endParaRPr lang="de-DE" dirty="0"/>
          </a:p>
        </p:txBody>
      </p:sp>
    </p:spTree>
    <p:extLst>
      <p:ext uri="{BB962C8B-B14F-4D97-AF65-F5344CB8AC3E}">
        <p14:creationId xmlns:p14="http://schemas.microsoft.com/office/powerpoint/2010/main" val="5982442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dirty="0" smtClean="0"/>
              <a:t>Tracer Study </a:t>
            </a:r>
            <a:r>
              <a:rPr lang="en-GB" dirty="0" smtClean="0"/>
              <a:t>C</a:t>
            </a:r>
            <a:r>
              <a:rPr lang="en-GB" dirty="0" smtClean="0"/>
              <a:t>ontribution</a:t>
            </a:r>
            <a:endParaRPr lang="en-GB" dirty="0" smtClean="0"/>
          </a:p>
        </p:txBody>
      </p:sp>
      <p:sp>
        <p:nvSpPr>
          <p:cNvPr id="20483" name="Content Placeholder 2"/>
          <p:cNvSpPr>
            <a:spLocks noGrp="1"/>
          </p:cNvSpPr>
          <p:nvPr>
            <p:ph idx="1"/>
          </p:nvPr>
        </p:nvSpPr>
        <p:spPr/>
        <p:txBody>
          <a:bodyPr/>
          <a:lstStyle/>
          <a:p>
            <a:r>
              <a:rPr lang="en-GB" dirty="0" smtClean="0"/>
              <a:t>What do graduates think about the programme?</a:t>
            </a:r>
          </a:p>
          <a:p>
            <a:pPr lvl="1"/>
            <a:r>
              <a:rPr lang="en-GB" dirty="0" smtClean="0"/>
              <a:t>TS includes questions related to alumni perception and evaluation on study program/faculty/university</a:t>
            </a:r>
          </a:p>
          <a:p>
            <a:pPr lvl="2"/>
            <a:r>
              <a:rPr lang="en-GB" dirty="0" smtClean="0"/>
              <a:t>B8, B9, B10, B11 (evaluation of learning process)</a:t>
            </a:r>
          </a:p>
          <a:p>
            <a:pPr lvl="2"/>
            <a:r>
              <a:rPr lang="en-GB" dirty="0" smtClean="0"/>
              <a:t>E1, E2, E3, E4 (acquired competences and HEI contribution)</a:t>
            </a:r>
          </a:p>
          <a:p>
            <a:pPr lvl="2"/>
            <a:r>
              <a:rPr lang="en-GB" dirty="0" smtClean="0"/>
              <a:t>E8UI, E9UI, E10UI, E11UI, E12UI, E13UI (indirect satisfaction measurement toward institution)</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17</a:t>
            </a:fld>
            <a:endParaRPr lang="de-DE" dirty="0"/>
          </a:p>
        </p:txBody>
      </p:sp>
    </p:spTree>
    <p:extLst>
      <p:ext uri="{BB962C8B-B14F-4D97-AF65-F5344CB8AC3E}">
        <p14:creationId xmlns:p14="http://schemas.microsoft.com/office/powerpoint/2010/main" val="2118645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2.14 Output</a:t>
            </a:r>
            <a:br>
              <a:rPr lang="en-GB" dirty="0" smtClean="0"/>
            </a:br>
            <a:r>
              <a:rPr lang="en-GB" dirty="0" smtClean="0"/>
              <a:t>AUN-QA Criterion 14</a:t>
            </a:r>
            <a:endParaRPr lang="en-GB" dirty="0" smtClean="0"/>
          </a:p>
        </p:txBody>
      </p:sp>
      <p:sp>
        <p:nvSpPr>
          <p:cNvPr id="21507" name="Content Placeholder 2"/>
          <p:cNvSpPr>
            <a:spLocks noGrp="1"/>
          </p:cNvSpPr>
          <p:nvPr>
            <p:ph idx="1"/>
          </p:nvPr>
        </p:nvSpPr>
        <p:spPr/>
        <p:txBody>
          <a:bodyPr>
            <a:normAutofit/>
          </a:bodyPr>
          <a:lstStyle/>
          <a:p>
            <a:r>
              <a:rPr lang="en-GB" sz="2400" dirty="0" smtClean="0"/>
              <a:t> The quality of the graduates should achieve the expected learning outcomes and the needs of the stakeholders. Research activities carried out by academic staff and students should meet the requirements of the stakeholders.</a:t>
            </a:r>
            <a:endParaRPr lang="en-GB" sz="2400" dirty="0" smtClean="0"/>
          </a:p>
        </p:txBody>
      </p:sp>
      <p:sp>
        <p:nvSpPr>
          <p:cNvPr id="6" name="Datumsplatzhalter 3"/>
          <p:cNvSpPr>
            <a:spLocks noGrp="1"/>
          </p:cNvSpPr>
          <p:nvPr>
            <p:ph type="dt" sz="half" idx="10"/>
          </p:nvPr>
        </p:nvSpPr>
        <p:spPr/>
        <p:txBody>
          <a:bodyPr/>
          <a:lstStyle/>
          <a:p>
            <a:r>
              <a:rPr lang="en-US" sz="800" dirty="0"/>
              <a:t>23.10.2012</a:t>
            </a:r>
            <a:endParaRPr lang="de-DE" sz="800" dirty="0"/>
          </a:p>
        </p:txBody>
      </p:sp>
      <p:sp>
        <p:nvSpPr>
          <p:cNvPr id="7"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8" name="Foliennummernplatzhalter 5"/>
          <p:cNvSpPr>
            <a:spLocks noGrp="1"/>
          </p:cNvSpPr>
          <p:nvPr>
            <p:ph type="sldNum" sz="quarter" idx="12"/>
          </p:nvPr>
        </p:nvSpPr>
        <p:spPr/>
        <p:txBody>
          <a:bodyPr/>
          <a:lstStyle/>
          <a:p>
            <a:fld id="{81CFA792-5484-4E76-84AC-2792334BF89F}" type="slidenum">
              <a:rPr lang="de-DE" smtClean="0"/>
              <a:pPr/>
              <a:t>18</a:t>
            </a:fld>
            <a:endParaRPr lang="de-DE" dirty="0"/>
          </a:p>
        </p:txBody>
      </p:sp>
      <p:pic>
        <p:nvPicPr>
          <p:cNvPr id="2150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8338" y="2988229"/>
            <a:ext cx="7840662" cy="2677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5874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dirty="0" smtClean="0"/>
              <a:t>Diagnostic Questions</a:t>
            </a:r>
            <a:endParaRPr lang="en-GB" dirty="0" smtClean="0"/>
          </a:p>
        </p:txBody>
      </p:sp>
      <p:sp>
        <p:nvSpPr>
          <p:cNvPr id="3" name="Content Placeholder 2"/>
          <p:cNvSpPr>
            <a:spLocks noGrp="1"/>
          </p:cNvSpPr>
          <p:nvPr>
            <p:ph idx="1"/>
          </p:nvPr>
        </p:nvSpPr>
        <p:spPr/>
        <p:txBody>
          <a:bodyPr/>
          <a:lstStyle/>
          <a:p>
            <a:r>
              <a:rPr lang="en-GB" dirty="0" smtClean="0"/>
              <a:t> Achieved Outcomes (the graduates)</a:t>
            </a:r>
          </a:p>
          <a:p>
            <a:pPr lvl="1"/>
            <a:r>
              <a:rPr lang="en-GB" dirty="0" smtClean="0"/>
              <a:t>Is the average standard of the graduate satisfactory?</a:t>
            </a:r>
          </a:p>
          <a:p>
            <a:pPr lvl="1"/>
            <a:r>
              <a:rPr lang="en-GB" dirty="0" smtClean="0"/>
              <a:t>Do the achieved standards match the expected standards?</a:t>
            </a:r>
          </a:p>
          <a:p>
            <a:pPr lvl="1"/>
            <a:r>
              <a:rPr lang="en-GB" dirty="0" smtClean="0"/>
              <a:t>Do graduates get jobs easily? Are the jobs that the graduates get in accordance with their graduate degree?</a:t>
            </a:r>
          </a:p>
          <a:p>
            <a:pPr lvl="1"/>
            <a:r>
              <a:rPr lang="en-GB" dirty="0" smtClean="0"/>
              <a:t>Have any changes been signalled in the labour market prospects of graduates over the last few years? What are the prospects?</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19</a:t>
            </a:fld>
            <a:endParaRPr lang="de-DE" dirty="0"/>
          </a:p>
        </p:txBody>
      </p:sp>
    </p:spTree>
    <p:extLst>
      <p:ext uri="{BB962C8B-B14F-4D97-AF65-F5344CB8AC3E}">
        <p14:creationId xmlns:p14="http://schemas.microsoft.com/office/powerpoint/2010/main" val="675354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Tracer Studies in Low- and Middle-Income Countries</a:t>
            </a:r>
            <a:endParaRPr lang="en-GB" dirty="0"/>
          </a:p>
        </p:txBody>
      </p:sp>
      <p:sp>
        <p:nvSpPr>
          <p:cNvPr id="3" name="Inhaltsplatzhalter 2"/>
          <p:cNvSpPr>
            <a:spLocks noGrp="1"/>
          </p:cNvSpPr>
          <p:nvPr>
            <p:ph idx="1"/>
          </p:nvPr>
        </p:nvSpPr>
        <p:spPr/>
        <p:txBody>
          <a:bodyPr/>
          <a:lstStyle/>
          <a:p>
            <a:r>
              <a:rPr lang="en-GB" dirty="0" smtClean="0"/>
              <a:t>Many tracer studies are conducted</a:t>
            </a:r>
          </a:p>
          <a:p>
            <a:r>
              <a:rPr lang="en-GB" dirty="0" smtClean="0"/>
              <a:t>Heterogeneous in method and scale</a:t>
            </a:r>
          </a:p>
          <a:p>
            <a:r>
              <a:rPr lang="en-GB" dirty="0" smtClean="0"/>
              <a:t>Few regularly conducted tracer studies systems</a:t>
            </a:r>
            <a:endParaRPr lang="en-GB" dirty="0"/>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2</a:t>
            </a:fld>
            <a:endParaRPr lang="de-DE" dirty="0"/>
          </a:p>
        </p:txBody>
      </p:sp>
    </p:spTree>
    <p:extLst>
      <p:ext uri="{BB962C8B-B14F-4D97-AF65-F5344CB8AC3E}">
        <p14:creationId xmlns:p14="http://schemas.microsoft.com/office/powerpoint/2010/main" val="3354378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GB" dirty="0" smtClean="0"/>
              <a:t>Diagnostic Questions</a:t>
            </a:r>
            <a:endParaRPr lang="en-GB" dirty="0" smtClean="0"/>
          </a:p>
        </p:txBody>
      </p:sp>
      <p:sp>
        <p:nvSpPr>
          <p:cNvPr id="3" name="Content Placeholder 2"/>
          <p:cNvSpPr>
            <a:spLocks noGrp="1"/>
          </p:cNvSpPr>
          <p:nvPr>
            <p:ph idx="1"/>
          </p:nvPr>
        </p:nvSpPr>
        <p:spPr/>
        <p:txBody>
          <a:bodyPr>
            <a:normAutofit fontScale="77500" lnSpcReduction="20000"/>
          </a:bodyPr>
          <a:lstStyle/>
          <a:p>
            <a:r>
              <a:rPr lang="en-GB" dirty="0" smtClean="0"/>
              <a:t>Average time to graduation</a:t>
            </a:r>
          </a:p>
          <a:p>
            <a:pPr lvl="1"/>
            <a:r>
              <a:rPr lang="en-GB" dirty="0" smtClean="0"/>
              <a:t>Indicate the average number of years a student spends on a programme. If necessary, categorise the students in groups.</a:t>
            </a:r>
          </a:p>
          <a:p>
            <a:pPr lvl="1"/>
            <a:r>
              <a:rPr lang="en-GB" dirty="0" smtClean="0"/>
              <a:t>What does the department think of the average time to graduate?</a:t>
            </a:r>
          </a:p>
          <a:p>
            <a:pPr lvl="1"/>
            <a:r>
              <a:rPr lang="en-GB" dirty="0" smtClean="0"/>
              <a:t>What measures have been taken to promote graduation and to shorten the average time to graduate?</a:t>
            </a:r>
          </a:p>
          <a:p>
            <a:pPr lvl="1"/>
            <a:r>
              <a:rPr lang="en-GB" dirty="0" smtClean="0"/>
              <a:t>What effect do these measures have?</a:t>
            </a:r>
          </a:p>
          <a:p>
            <a:r>
              <a:rPr lang="en-GB" dirty="0" smtClean="0"/>
              <a:t>Graduate employability</a:t>
            </a:r>
          </a:p>
          <a:p>
            <a:pPr lvl="1"/>
            <a:r>
              <a:rPr lang="en-GB" dirty="0" smtClean="0"/>
              <a:t>What percentage of graduates found a job within six months of graduation over the past five years? What percentage of graduates found a job within a year?</a:t>
            </a:r>
          </a:p>
          <a:p>
            <a:pPr lvl="1"/>
            <a:r>
              <a:rPr lang="en-GB" dirty="0" smtClean="0"/>
              <a:t>What percentage of graduates are still unemployed 2 years after graduation?</a:t>
            </a:r>
            <a:endParaRPr lang="en-GB" dirty="0" smtClean="0"/>
          </a:p>
        </p:txBody>
      </p:sp>
      <p:sp>
        <p:nvSpPr>
          <p:cNvPr id="6" name="Datumsplatzhalter 3"/>
          <p:cNvSpPr>
            <a:spLocks noGrp="1"/>
          </p:cNvSpPr>
          <p:nvPr>
            <p:ph type="dt" sz="half" idx="10"/>
          </p:nvPr>
        </p:nvSpPr>
        <p:spPr/>
        <p:txBody>
          <a:bodyPr/>
          <a:lstStyle/>
          <a:p>
            <a:r>
              <a:rPr lang="en-US" sz="800" dirty="0"/>
              <a:t>23.10.2012</a:t>
            </a:r>
            <a:endParaRPr lang="de-DE" sz="800" dirty="0"/>
          </a:p>
        </p:txBody>
      </p:sp>
      <p:sp>
        <p:nvSpPr>
          <p:cNvPr id="7"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8" name="Foliennummernplatzhalter 5"/>
          <p:cNvSpPr>
            <a:spLocks noGrp="1"/>
          </p:cNvSpPr>
          <p:nvPr>
            <p:ph type="sldNum" sz="quarter" idx="12"/>
          </p:nvPr>
        </p:nvSpPr>
        <p:spPr/>
        <p:txBody>
          <a:bodyPr/>
          <a:lstStyle/>
          <a:p>
            <a:fld id="{81CFA792-5484-4E76-84AC-2792334BF89F}" type="slidenum">
              <a:rPr lang="de-DE" smtClean="0"/>
              <a:pPr/>
              <a:t>20</a:t>
            </a:fld>
            <a:endParaRPr lang="de-DE" dirty="0"/>
          </a:p>
        </p:txBody>
      </p:sp>
    </p:spTree>
    <p:extLst>
      <p:ext uri="{BB962C8B-B14F-4D97-AF65-F5344CB8AC3E}">
        <p14:creationId xmlns:p14="http://schemas.microsoft.com/office/powerpoint/2010/main" val="704339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GB" dirty="0" smtClean="0"/>
              <a:t>Tracer Study Contribution</a:t>
            </a:r>
            <a:endParaRPr lang="en-GB" dirty="0" smtClean="0"/>
          </a:p>
        </p:txBody>
      </p:sp>
      <p:sp>
        <p:nvSpPr>
          <p:cNvPr id="3" name="Content Placeholder 2"/>
          <p:cNvSpPr>
            <a:spLocks noGrp="1"/>
          </p:cNvSpPr>
          <p:nvPr>
            <p:ph idx="1"/>
          </p:nvPr>
        </p:nvSpPr>
        <p:spPr/>
        <p:txBody>
          <a:bodyPr/>
          <a:lstStyle/>
          <a:p>
            <a:r>
              <a:rPr lang="en-GB" dirty="0"/>
              <a:t>A</a:t>
            </a:r>
            <a:r>
              <a:rPr lang="en-GB" dirty="0" smtClean="0"/>
              <a:t>verage standard of the graduate satisfactory</a:t>
            </a:r>
          </a:p>
          <a:p>
            <a:pPr lvl="1"/>
            <a:r>
              <a:rPr lang="en-GB" dirty="0" smtClean="0"/>
              <a:t>GPA (TSUI: B6UI)</a:t>
            </a:r>
          </a:p>
          <a:p>
            <a:pPr lvl="1"/>
            <a:r>
              <a:rPr lang="en-GB" dirty="0" smtClean="0"/>
              <a:t>Acquired competences (E1-E4)</a:t>
            </a:r>
          </a:p>
          <a:p>
            <a:r>
              <a:rPr lang="en-GB" dirty="0"/>
              <a:t>A</a:t>
            </a:r>
            <a:r>
              <a:rPr lang="en-GB" dirty="0" smtClean="0"/>
              <a:t>chieved standards match the expected standards?</a:t>
            </a:r>
          </a:p>
          <a:p>
            <a:pPr lvl="1"/>
            <a:r>
              <a:rPr lang="en-GB" dirty="0" smtClean="0"/>
              <a:t>Comparison of GPA to a national standard (if any)</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dirty="0" err="1" smtClean="0"/>
              <a:t>Kooij</a:t>
            </a:r>
            <a:r>
              <a:rPr lang="en-US" dirty="0" smtClean="0"/>
              <a:t> &amp; </a:t>
            </a:r>
            <a:r>
              <a:rPr lang="en-US" dirty="0" err="1" smtClean="0"/>
              <a:t>Syafiq</a:t>
            </a:r>
            <a:r>
              <a:rPr lang="en-US" dirty="0" smtClean="0"/>
              <a:t>: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21</a:t>
            </a:fld>
            <a:endParaRPr lang="de-DE" dirty="0"/>
          </a:p>
        </p:txBody>
      </p:sp>
    </p:spTree>
    <p:extLst>
      <p:ext uri="{BB962C8B-B14F-4D97-AF65-F5344CB8AC3E}">
        <p14:creationId xmlns:p14="http://schemas.microsoft.com/office/powerpoint/2010/main" val="2464290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dirty="0" smtClean="0"/>
              <a:t>Tracer Study Contribution</a:t>
            </a:r>
            <a:endParaRPr lang="en-GB" dirty="0" smtClean="0"/>
          </a:p>
        </p:txBody>
      </p:sp>
      <p:sp>
        <p:nvSpPr>
          <p:cNvPr id="3" name="Content Placeholder 2"/>
          <p:cNvSpPr>
            <a:spLocks noGrp="1"/>
          </p:cNvSpPr>
          <p:nvPr>
            <p:ph idx="1"/>
          </p:nvPr>
        </p:nvSpPr>
        <p:spPr/>
        <p:txBody>
          <a:bodyPr/>
          <a:lstStyle/>
          <a:p>
            <a:r>
              <a:rPr lang="en-GB" dirty="0"/>
              <a:t>G</a:t>
            </a:r>
            <a:r>
              <a:rPr lang="en-GB" dirty="0" smtClean="0"/>
              <a:t>raduates get jobs easily</a:t>
            </a:r>
          </a:p>
          <a:p>
            <a:pPr lvl="1"/>
            <a:r>
              <a:rPr lang="en-GB" dirty="0" smtClean="0"/>
              <a:t>Transition to the world of work</a:t>
            </a:r>
          </a:p>
          <a:p>
            <a:pPr lvl="2"/>
            <a:r>
              <a:rPr lang="en-GB" dirty="0" smtClean="0"/>
              <a:t>C1 (start job search)</a:t>
            </a:r>
          </a:p>
          <a:p>
            <a:pPr lvl="2"/>
            <a:r>
              <a:rPr lang="en-GB" dirty="0" smtClean="0"/>
              <a:t>C2 (how to get job)</a:t>
            </a:r>
          </a:p>
          <a:p>
            <a:pPr lvl="2"/>
            <a:r>
              <a:rPr lang="en-GB" dirty="0" smtClean="0"/>
              <a:t>C4, C5, C6, C7 (job search duration, smoothness of transition) </a:t>
            </a:r>
          </a:p>
          <a:p>
            <a:r>
              <a:rPr lang="en-GB" dirty="0" smtClean="0"/>
              <a:t>Jobs that the graduates get in accordance with their graduate degree</a:t>
            </a:r>
          </a:p>
          <a:p>
            <a:pPr lvl="1"/>
            <a:r>
              <a:rPr lang="en-GB" dirty="0" smtClean="0"/>
              <a:t>Horizontal and vertical match</a:t>
            </a:r>
          </a:p>
          <a:p>
            <a:pPr lvl="2"/>
            <a:r>
              <a:rPr lang="en-GB" dirty="0" smtClean="0"/>
              <a:t>E6, E7, E8</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22</a:t>
            </a:fld>
            <a:endParaRPr lang="de-DE" dirty="0"/>
          </a:p>
        </p:txBody>
      </p:sp>
    </p:spTree>
    <p:extLst>
      <p:ext uri="{BB962C8B-B14F-4D97-AF65-F5344CB8AC3E}">
        <p14:creationId xmlns:p14="http://schemas.microsoft.com/office/powerpoint/2010/main" val="4122291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dirty="0" smtClean="0"/>
              <a:t>Tracer Study </a:t>
            </a:r>
            <a:r>
              <a:rPr lang="en-GB" dirty="0" smtClean="0"/>
              <a:t>C</a:t>
            </a:r>
            <a:r>
              <a:rPr lang="en-GB" dirty="0" smtClean="0"/>
              <a:t>ontribution</a:t>
            </a:r>
            <a:endParaRPr lang="en-GB" dirty="0" smtClean="0"/>
          </a:p>
        </p:txBody>
      </p:sp>
      <p:sp>
        <p:nvSpPr>
          <p:cNvPr id="26627" name="Content Placeholder 2"/>
          <p:cNvSpPr>
            <a:spLocks noGrp="1"/>
          </p:cNvSpPr>
          <p:nvPr>
            <p:ph idx="1"/>
          </p:nvPr>
        </p:nvSpPr>
        <p:spPr/>
        <p:txBody>
          <a:bodyPr/>
          <a:lstStyle/>
          <a:p>
            <a:r>
              <a:rPr lang="en-GB" dirty="0"/>
              <a:t>C</a:t>
            </a:r>
            <a:r>
              <a:rPr lang="en-GB" dirty="0" smtClean="0"/>
              <a:t>hanges been signalled in the labour market prospects of graduates </a:t>
            </a:r>
          </a:p>
          <a:p>
            <a:pPr lvl="1"/>
            <a:r>
              <a:rPr lang="en-GB" dirty="0" smtClean="0"/>
              <a:t>Trend analysis of labour market signal</a:t>
            </a:r>
          </a:p>
          <a:p>
            <a:pPr lvl="2"/>
            <a:r>
              <a:rPr lang="en-GB" dirty="0" smtClean="0"/>
              <a:t>Recruitment requirements : C3</a:t>
            </a:r>
          </a:p>
          <a:p>
            <a:pPr lvl="2"/>
            <a:r>
              <a:rPr lang="en-GB" dirty="0" smtClean="0"/>
              <a:t>Saturation of job market : smoothness of transition (C4-C7)</a:t>
            </a:r>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23</a:t>
            </a:fld>
            <a:endParaRPr lang="de-DE" dirty="0"/>
          </a:p>
        </p:txBody>
      </p:sp>
    </p:spTree>
    <p:extLst>
      <p:ext uri="{BB962C8B-B14F-4D97-AF65-F5344CB8AC3E}">
        <p14:creationId xmlns:p14="http://schemas.microsoft.com/office/powerpoint/2010/main" val="39697716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dirty="0" smtClean="0"/>
              <a:t>Tracer Study Contribution</a:t>
            </a:r>
            <a:endParaRPr lang="en-GB" dirty="0" smtClean="0"/>
          </a:p>
        </p:txBody>
      </p:sp>
      <p:sp>
        <p:nvSpPr>
          <p:cNvPr id="27651" name="Content Placeholder 2"/>
          <p:cNvSpPr>
            <a:spLocks noGrp="1"/>
          </p:cNvSpPr>
          <p:nvPr>
            <p:ph idx="1"/>
          </p:nvPr>
        </p:nvSpPr>
        <p:spPr/>
        <p:txBody>
          <a:bodyPr/>
          <a:lstStyle/>
          <a:p>
            <a:r>
              <a:rPr lang="en-GB" dirty="0"/>
              <a:t>A</a:t>
            </a:r>
            <a:r>
              <a:rPr lang="en-GB" dirty="0" smtClean="0"/>
              <a:t>verage number of years a student spends on a programme, department think of the average time to graduate, promote graduation and to shorten the average time to graduate</a:t>
            </a:r>
          </a:p>
          <a:p>
            <a:pPr lvl="1"/>
            <a:r>
              <a:rPr lang="en-GB" dirty="0" smtClean="0"/>
              <a:t>Time to finish study (B2, B3)</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24</a:t>
            </a:fld>
            <a:endParaRPr lang="de-DE" dirty="0"/>
          </a:p>
        </p:txBody>
      </p:sp>
    </p:spTree>
    <p:extLst>
      <p:ext uri="{BB962C8B-B14F-4D97-AF65-F5344CB8AC3E}">
        <p14:creationId xmlns:p14="http://schemas.microsoft.com/office/powerpoint/2010/main" val="1595495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dirty="0" smtClean="0"/>
              <a:t>Tracer Study </a:t>
            </a:r>
            <a:r>
              <a:rPr lang="en-GB" dirty="0" smtClean="0"/>
              <a:t>C</a:t>
            </a:r>
            <a:r>
              <a:rPr lang="en-GB" dirty="0" smtClean="0"/>
              <a:t>ontribution</a:t>
            </a:r>
            <a:endParaRPr lang="en-GB" dirty="0" smtClean="0"/>
          </a:p>
        </p:txBody>
      </p:sp>
      <p:sp>
        <p:nvSpPr>
          <p:cNvPr id="28675" name="Content Placeholder 2"/>
          <p:cNvSpPr>
            <a:spLocks noGrp="1"/>
          </p:cNvSpPr>
          <p:nvPr>
            <p:ph idx="1"/>
          </p:nvPr>
        </p:nvSpPr>
        <p:spPr/>
        <p:txBody>
          <a:bodyPr/>
          <a:lstStyle/>
          <a:p>
            <a:r>
              <a:rPr lang="en-GB" dirty="0"/>
              <a:t>F</a:t>
            </a:r>
            <a:r>
              <a:rPr lang="en-GB" dirty="0" smtClean="0"/>
              <a:t>ound a job within six months of graduation over the past five years, percentage of graduates found a job within a year, unemployed 2 years after graduation</a:t>
            </a:r>
          </a:p>
          <a:p>
            <a:pPr lvl="1"/>
            <a:r>
              <a:rPr lang="en-GB" dirty="0" smtClean="0"/>
              <a:t>Employment situation and job search duration</a:t>
            </a:r>
          </a:p>
          <a:p>
            <a:pPr lvl="2"/>
            <a:r>
              <a:rPr lang="en-GB" dirty="0" smtClean="0"/>
              <a:t>C5 (job search duration)</a:t>
            </a:r>
          </a:p>
          <a:p>
            <a:pPr lvl="2"/>
            <a:r>
              <a:rPr lang="en-GB" dirty="0" smtClean="0"/>
              <a:t>D1, D2, D3 (employment situation and open unemployment)</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25</a:t>
            </a:fld>
            <a:endParaRPr lang="de-DE" dirty="0"/>
          </a:p>
        </p:txBody>
      </p:sp>
    </p:spTree>
    <p:extLst>
      <p:ext uri="{BB962C8B-B14F-4D97-AF65-F5344CB8AC3E}">
        <p14:creationId xmlns:p14="http://schemas.microsoft.com/office/powerpoint/2010/main" val="27081402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2.15 Stakeholders Satisfaction</a:t>
            </a:r>
            <a:br>
              <a:rPr lang="en-GB" dirty="0" smtClean="0"/>
            </a:br>
            <a:r>
              <a:rPr lang="en-GB" dirty="0" smtClean="0"/>
              <a:t>AUN-QA Criterion 15</a:t>
            </a:r>
            <a:endParaRPr lang="en-GB" dirty="0" smtClean="0"/>
          </a:p>
        </p:txBody>
      </p:sp>
      <p:sp>
        <p:nvSpPr>
          <p:cNvPr id="29699" name="Content Placeholder 2"/>
          <p:cNvSpPr>
            <a:spLocks noGrp="1"/>
          </p:cNvSpPr>
          <p:nvPr>
            <p:ph idx="1"/>
          </p:nvPr>
        </p:nvSpPr>
        <p:spPr/>
        <p:txBody>
          <a:bodyPr/>
          <a:lstStyle/>
          <a:p>
            <a:r>
              <a:rPr lang="en-GB" dirty="0" smtClean="0"/>
              <a:t> Stakeholders are satisfied with the programme and the quality of the graduates.</a:t>
            </a:r>
          </a:p>
          <a:p>
            <a:endParaRPr lang="en-GB" dirty="0" smtClean="0"/>
          </a:p>
          <a:p>
            <a:endParaRPr lang="en-GB" dirty="0" smtClean="0"/>
          </a:p>
        </p:txBody>
      </p:sp>
      <p:sp>
        <p:nvSpPr>
          <p:cNvPr id="6" name="Datumsplatzhalter 3"/>
          <p:cNvSpPr>
            <a:spLocks noGrp="1"/>
          </p:cNvSpPr>
          <p:nvPr>
            <p:ph type="dt" sz="half" idx="10"/>
          </p:nvPr>
        </p:nvSpPr>
        <p:spPr/>
        <p:txBody>
          <a:bodyPr/>
          <a:lstStyle/>
          <a:p>
            <a:r>
              <a:rPr lang="en-US" sz="800" dirty="0"/>
              <a:t>23.10.2012</a:t>
            </a:r>
            <a:endParaRPr lang="de-DE" sz="800" dirty="0"/>
          </a:p>
        </p:txBody>
      </p:sp>
      <p:sp>
        <p:nvSpPr>
          <p:cNvPr id="7" name="Fußzeilenplatzhalter 4"/>
          <p:cNvSpPr>
            <a:spLocks noGrp="1"/>
          </p:cNvSpPr>
          <p:nvPr>
            <p:ph type="ftr" sz="quarter" idx="11"/>
          </p:nvPr>
        </p:nvSpPr>
        <p:spPr/>
        <p:txBody>
          <a:bodyPr/>
          <a:lstStyle/>
          <a:p>
            <a:r>
              <a:rPr lang="en-US" dirty="0" err="1" smtClean="0"/>
              <a:t>Kooij</a:t>
            </a:r>
            <a:r>
              <a:rPr lang="en-US" dirty="0" smtClean="0"/>
              <a:t> &amp; </a:t>
            </a:r>
            <a:r>
              <a:rPr lang="en-US" dirty="0" err="1" smtClean="0"/>
              <a:t>Syafiq</a:t>
            </a:r>
            <a:r>
              <a:rPr lang="en-US" dirty="0" smtClean="0"/>
              <a:t>: Experiences of Tracer Studies in Low- and Middle-Income Countries</a:t>
            </a:r>
            <a:endParaRPr lang="de-DE" dirty="0"/>
          </a:p>
        </p:txBody>
      </p:sp>
      <p:sp>
        <p:nvSpPr>
          <p:cNvPr id="8" name="Foliennummernplatzhalter 5"/>
          <p:cNvSpPr>
            <a:spLocks noGrp="1"/>
          </p:cNvSpPr>
          <p:nvPr>
            <p:ph type="sldNum" sz="quarter" idx="12"/>
          </p:nvPr>
        </p:nvSpPr>
        <p:spPr/>
        <p:txBody>
          <a:bodyPr/>
          <a:lstStyle/>
          <a:p>
            <a:fld id="{81CFA792-5484-4E76-84AC-2792334BF89F}" type="slidenum">
              <a:rPr lang="de-DE" smtClean="0"/>
              <a:pPr/>
              <a:t>26</a:t>
            </a:fld>
            <a:endParaRPr lang="de-DE" dirty="0"/>
          </a:p>
        </p:txBody>
      </p:sp>
      <p:pic>
        <p:nvPicPr>
          <p:cNvPr id="2970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49288" y="2340240"/>
            <a:ext cx="8037512" cy="2764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1019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GB" dirty="0" smtClean="0"/>
              <a:t>Diagnostic Questions</a:t>
            </a:r>
            <a:endParaRPr lang="en-GB" dirty="0" smtClean="0"/>
          </a:p>
        </p:txBody>
      </p:sp>
      <p:sp>
        <p:nvSpPr>
          <p:cNvPr id="3" name="Content Placeholder 2"/>
          <p:cNvSpPr>
            <a:spLocks noGrp="1"/>
          </p:cNvSpPr>
          <p:nvPr>
            <p:ph idx="1"/>
          </p:nvPr>
        </p:nvSpPr>
        <p:spPr/>
        <p:txBody>
          <a:bodyPr>
            <a:normAutofit fontScale="92500" lnSpcReduction="10000"/>
          </a:bodyPr>
          <a:lstStyle/>
          <a:p>
            <a:r>
              <a:rPr lang="en-GB" dirty="0" smtClean="0"/>
              <a:t> Alumni (graduates)</a:t>
            </a:r>
          </a:p>
          <a:p>
            <a:pPr lvl="1"/>
            <a:r>
              <a:rPr lang="en-GB" dirty="0" smtClean="0"/>
              <a:t>- What is the opinion and feedback of the graduates about the competencies that they acquired?</a:t>
            </a:r>
          </a:p>
          <a:p>
            <a:pPr lvl="1"/>
            <a:r>
              <a:rPr lang="en-GB" dirty="0" smtClean="0"/>
              <a:t>- Are the complaints or positive feedback of the alumni used to improve the programme?</a:t>
            </a:r>
          </a:p>
          <a:p>
            <a:r>
              <a:rPr lang="en-GB" dirty="0" smtClean="0"/>
              <a:t> Labour market</a:t>
            </a:r>
          </a:p>
          <a:p>
            <a:pPr lvl="1"/>
            <a:r>
              <a:rPr lang="en-GB" dirty="0" smtClean="0"/>
              <a:t>- Do employers appreciate the graduates?</a:t>
            </a:r>
          </a:p>
          <a:p>
            <a:pPr lvl="1"/>
            <a:r>
              <a:rPr lang="en-GB" dirty="0" smtClean="0"/>
              <a:t>- Are there any specific complaints about the graduates?</a:t>
            </a:r>
          </a:p>
          <a:p>
            <a:pPr lvl="1"/>
            <a:r>
              <a:rPr lang="en-GB" dirty="0" smtClean="0"/>
              <a:t>- Are specific strengths of the graduates appreciated by the employers?</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27</a:t>
            </a:fld>
            <a:endParaRPr lang="de-DE" dirty="0"/>
          </a:p>
        </p:txBody>
      </p:sp>
    </p:spTree>
    <p:extLst>
      <p:ext uri="{BB962C8B-B14F-4D97-AF65-F5344CB8AC3E}">
        <p14:creationId xmlns:p14="http://schemas.microsoft.com/office/powerpoint/2010/main" val="86853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GB" dirty="0" smtClean="0"/>
              <a:t>Tracer Study Contribution</a:t>
            </a:r>
            <a:endParaRPr lang="en-GB" dirty="0" smtClean="0"/>
          </a:p>
        </p:txBody>
      </p:sp>
      <p:sp>
        <p:nvSpPr>
          <p:cNvPr id="3" name="Content Placeholder 2"/>
          <p:cNvSpPr>
            <a:spLocks noGrp="1"/>
          </p:cNvSpPr>
          <p:nvPr>
            <p:ph idx="1"/>
          </p:nvPr>
        </p:nvSpPr>
        <p:spPr/>
        <p:txBody>
          <a:bodyPr/>
          <a:lstStyle/>
          <a:p>
            <a:r>
              <a:rPr lang="en-GB" dirty="0"/>
              <a:t>T</a:t>
            </a:r>
            <a:r>
              <a:rPr lang="en-GB" dirty="0" smtClean="0"/>
              <a:t>he opinion and feedback of the graduates about the competencies that they acquired</a:t>
            </a:r>
          </a:p>
          <a:p>
            <a:pPr lvl="1"/>
            <a:r>
              <a:rPr lang="en-GB" dirty="0" smtClean="0"/>
              <a:t>Graduates perception on acquired competences</a:t>
            </a:r>
          </a:p>
          <a:p>
            <a:pPr lvl="2"/>
            <a:r>
              <a:rPr lang="en-GB" dirty="0" smtClean="0"/>
              <a:t>E1 (acquired competence)</a:t>
            </a:r>
          </a:p>
          <a:p>
            <a:pPr lvl="2"/>
            <a:r>
              <a:rPr lang="en-GB" dirty="0" smtClean="0"/>
              <a:t>E2, E3 (foreign languages)</a:t>
            </a:r>
          </a:p>
          <a:p>
            <a:pPr lvl="2"/>
            <a:r>
              <a:rPr lang="en-GB" dirty="0" smtClean="0"/>
              <a:t>E5 (the use of competences at work)</a:t>
            </a:r>
          </a:p>
          <a:p>
            <a:r>
              <a:rPr lang="en-GB" dirty="0" smtClean="0"/>
              <a:t>Complaints or positive feedback of the alumni used to improve the programme</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28</a:t>
            </a:fld>
            <a:endParaRPr lang="de-DE" dirty="0"/>
          </a:p>
        </p:txBody>
      </p:sp>
    </p:spTree>
    <p:extLst>
      <p:ext uri="{BB962C8B-B14F-4D97-AF65-F5344CB8AC3E}">
        <p14:creationId xmlns:p14="http://schemas.microsoft.com/office/powerpoint/2010/main" val="2181990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GB" dirty="0" smtClean="0"/>
              <a:t>Accreditatio</a:t>
            </a:r>
            <a:r>
              <a:rPr lang="en-GB" dirty="0"/>
              <a:t>n</a:t>
            </a:r>
            <a:endParaRPr lang="en-GB" dirty="0" smtClean="0"/>
          </a:p>
        </p:txBody>
      </p:sp>
      <p:sp>
        <p:nvSpPr>
          <p:cNvPr id="32771" name="Content Placeholder 2"/>
          <p:cNvSpPr>
            <a:spLocks noGrp="1"/>
          </p:cNvSpPr>
          <p:nvPr>
            <p:ph idx="1"/>
          </p:nvPr>
        </p:nvSpPr>
        <p:spPr/>
        <p:txBody>
          <a:bodyPr>
            <a:normAutofit fontScale="92500" lnSpcReduction="10000"/>
          </a:bodyPr>
          <a:lstStyle/>
          <a:p>
            <a:r>
              <a:rPr lang="en-GB" dirty="0" smtClean="0"/>
              <a:t>Graduates perception is at least equally important in AUN-QA accreditation form to employers perception</a:t>
            </a:r>
          </a:p>
          <a:p>
            <a:r>
              <a:rPr lang="en-GB" dirty="0" smtClean="0"/>
              <a:t>TS contributes significantly to complete AUN-QA accreditation form</a:t>
            </a:r>
          </a:p>
          <a:p>
            <a:r>
              <a:rPr lang="en-GB" dirty="0" smtClean="0"/>
              <a:t>To complete the AUN-QA form, others data needed from:</a:t>
            </a:r>
          </a:p>
          <a:p>
            <a:pPr lvl="1"/>
            <a:r>
              <a:rPr lang="en-GB" dirty="0" smtClean="0"/>
              <a:t>Student evaluation</a:t>
            </a:r>
          </a:p>
          <a:p>
            <a:pPr lvl="1"/>
            <a:r>
              <a:rPr lang="en-GB" dirty="0" smtClean="0"/>
              <a:t>Staff satisfactory survey</a:t>
            </a:r>
          </a:p>
          <a:p>
            <a:pPr lvl="1"/>
            <a:r>
              <a:rPr lang="en-GB" dirty="0" smtClean="0"/>
              <a:t>Utilization of TS results</a:t>
            </a:r>
            <a:endParaRPr lang="en-GB" dirty="0" smtClean="0"/>
          </a:p>
        </p:txBody>
      </p:sp>
      <p:sp>
        <p:nvSpPr>
          <p:cNvPr id="5" name="Datumsplatzhalter 3"/>
          <p:cNvSpPr>
            <a:spLocks noGrp="1"/>
          </p:cNvSpPr>
          <p:nvPr>
            <p:ph type="dt" sz="half" idx="10"/>
          </p:nvPr>
        </p:nvSpPr>
        <p:spPr/>
        <p:txBody>
          <a:bodyPr/>
          <a:lstStyle/>
          <a:p>
            <a:r>
              <a:rPr lang="en-US" sz="800" dirty="0"/>
              <a:t>23.10.2012</a:t>
            </a:r>
            <a:endParaRPr lang="de-DE" sz="800" dirty="0"/>
          </a:p>
        </p:txBody>
      </p:sp>
      <p:sp>
        <p:nvSpPr>
          <p:cNvPr id="6"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7" name="Foliennummernplatzhalter 5"/>
          <p:cNvSpPr>
            <a:spLocks noGrp="1"/>
          </p:cNvSpPr>
          <p:nvPr>
            <p:ph type="sldNum" sz="quarter" idx="12"/>
          </p:nvPr>
        </p:nvSpPr>
        <p:spPr/>
        <p:txBody>
          <a:bodyPr/>
          <a:lstStyle/>
          <a:p>
            <a:fld id="{81CFA792-5484-4E76-84AC-2792334BF89F}" type="slidenum">
              <a:rPr lang="de-DE" smtClean="0"/>
              <a:pPr/>
              <a:t>29</a:t>
            </a:fld>
            <a:endParaRPr lang="de-DE" dirty="0"/>
          </a:p>
        </p:txBody>
      </p:sp>
    </p:spTree>
    <p:extLst>
      <p:ext uri="{BB962C8B-B14F-4D97-AF65-F5344CB8AC3E}">
        <p14:creationId xmlns:p14="http://schemas.microsoft.com/office/powerpoint/2010/main" val="2848670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Establishment of Tracer Studies in Latin America – Results from the GRADUA2-Study (2005)</a:t>
            </a:r>
            <a:endParaRPr lang="en-GB" dirty="0"/>
          </a:p>
        </p:txBody>
      </p:sp>
      <p:sp>
        <p:nvSpPr>
          <p:cNvPr id="3" name="Inhaltsplatzhalter 2"/>
          <p:cNvSpPr>
            <a:spLocks noGrp="1"/>
          </p:cNvSpPr>
          <p:nvPr>
            <p:ph idx="1"/>
          </p:nvPr>
        </p:nvSpPr>
        <p:spPr/>
        <p:txBody>
          <a:bodyPr/>
          <a:lstStyle/>
          <a:p>
            <a:r>
              <a:rPr lang="en-GB" dirty="0" smtClean="0"/>
              <a:t>181 higher education institutions participated</a:t>
            </a:r>
          </a:p>
          <a:p>
            <a:r>
              <a:rPr lang="en-GB" dirty="0" smtClean="0"/>
              <a:t>122 conducted tracer studies in the previous five years</a:t>
            </a:r>
          </a:p>
          <a:p>
            <a:r>
              <a:rPr lang="en-GB" dirty="0" smtClean="0"/>
              <a:t>75 % </a:t>
            </a:r>
            <a:r>
              <a:rPr lang="en-GB" dirty="0" smtClean="0"/>
              <a:t>regularly </a:t>
            </a:r>
            <a:r>
              <a:rPr lang="en-GB" dirty="0" smtClean="0"/>
              <a:t>conduct tracer studies</a:t>
            </a:r>
          </a:p>
          <a:p>
            <a:r>
              <a:rPr lang="en-GB" dirty="0" smtClean="0"/>
              <a:t>81 % for curricula improvements</a:t>
            </a:r>
            <a:endParaRPr lang="en-GB" dirty="0"/>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dirty="0" err="1" smtClean="0"/>
              <a:t>Kooij</a:t>
            </a:r>
            <a:r>
              <a:rPr lang="en-US" dirty="0" smtClean="0"/>
              <a:t> &amp; </a:t>
            </a:r>
            <a:r>
              <a:rPr lang="en-US" dirty="0" err="1" smtClean="0"/>
              <a:t>Syafiq</a:t>
            </a:r>
            <a:r>
              <a:rPr lang="en-US" dirty="0" smtClean="0"/>
              <a:t>: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3</a:t>
            </a:fld>
            <a:endParaRPr lang="de-DE" dirty="0"/>
          </a:p>
        </p:txBody>
      </p:sp>
    </p:spTree>
    <p:extLst>
      <p:ext uri="{BB962C8B-B14F-4D97-AF65-F5344CB8AC3E}">
        <p14:creationId xmlns:p14="http://schemas.microsoft.com/office/powerpoint/2010/main" val="8553004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Perspectives</a:t>
            </a:r>
            <a:endParaRPr lang="en-GB" dirty="0"/>
          </a:p>
        </p:txBody>
      </p:sp>
      <p:sp>
        <p:nvSpPr>
          <p:cNvPr id="3" name="Inhaltsplatzhalter 2"/>
          <p:cNvSpPr>
            <a:spLocks noGrp="1"/>
          </p:cNvSpPr>
          <p:nvPr>
            <p:ph idx="1"/>
          </p:nvPr>
        </p:nvSpPr>
        <p:spPr/>
        <p:txBody>
          <a:bodyPr/>
          <a:lstStyle/>
          <a:p>
            <a:r>
              <a:rPr lang="en-GB" dirty="0" smtClean="0"/>
              <a:t>From the use of tracer studies for accreditation and other management functions to the establishment of regular tracer studies by using these management functions</a:t>
            </a:r>
          </a:p>
          <a:p>
            <a:r>
              <a:rPr lang="en-GB" dirty="0" smtClean="0"/>
              <a:t>Opportunity of cooperation through networks bundling the expertise existing within all tracer studies initiatives (regional, national and international)</a:t>
            </a:r>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dirty="0" err="1" smtClean="0"/>
              <a:t>Kooij</a:t>
            </a:r>
            <a:r>
              <a:rPr lang="en-US" dirty="0" smtClean="0"/>
              <a:t> &amp; </a:t>
            </a:r>
            <a:r>
              <a:rPr lang="en-US" dirty="0" err="1" smtClean="0"/>
              <a:t>Syafiq</a:t>
            </a:r>
            <a:r>
              <a:rPr lang="en-US" dirty="0" smtClean="0"/>
              <a:t>: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30</a:t>
            </a:fld>
            <a:endParaRPr lang="de-DE" dirty="0"/>
          </a:p>
        </p:txBody>
      </p:sp>
    </p:spTree>
    <p:extLst>
      <p:ext uri="{BB962C8B-B14F-4D97-AF65-F5344CB8AC3E}">
        <p14:creationId xmlns:p14="http://schemas.microsoft.com/office/powerpoint/2010/main" val="37322843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GB" dirty="0" err="1" smtClean="0"/>
              <a:t>Terima</a:t>
            </a:r>
            <a:r>
              <a:rPr lang="en-GB" dirty="0" smtClean="0"/>
              <a:t> </a:t>
            </a:r>
            <a:r>
              <a:rPr lang="en-GB" dirty="0" err="1" smtClean="0"/>
              <a:t>kasih</a:t>
            </a:r>
            <a:r>
              <a:rPr lang="en-GB" dirty="0" smtClean="0"/>
              <a:t>…</a:t>
            </a:r>
            <a:endParaRPr lang="en-GB" dirty="0" smtClean="0"/>
          </a:p>
        </p:txBody>
      </p:sp>
      <p:sp>
        <p:nvSpPr>
          <p:cNvPr id="34819" name="Content Placeholder 2"/>
          <p:cNvSpPr>
            <a:spLocks noGrp="1"/>
          </p:cNvSpPr>
          <p:nvPr>
            <p:ph idx="1"/>
          </p:nvPr>
        </p:nvSpPr>
        <p:spPr/>
        <p:txBody>
          <a:bodyPr/>
          <a:lstStyle/>
          <a:p>
            <a:r>
              <a:rPr lang="en-GB" dirty="0" smtClean="0"/>
              <a:t>Thank you…</a:t>
            </a:r>
            <a:endParaRPr lang="en-GB" dirty="0" smtClean="0"/>
          </a:p>
        </p:txBody>
      </p:sp>
      <p:sp>
        <p:nvSpPr>
          <p:cNvPr id="7" name="Datumsplatzhalter 3"/>
          <p:cNvSpPr>
            <a:spLocks noGrp="1"/>
          </p:cNvSpPr>
          <p:nvPr>
            <p:ph type="dt" sz="half" idx="10"/>
          </p:nvPr>
        </p:nvSpPr>
        <p:spPr/>
        <p:txBody>
          <a:bodyPr/>
          <a:lstStyle/>
          <a:p>
            <a:r>
              <a:rPr lang="en-US" sz="800" dirty="0" smtClean="0"/>
              <a:t>23.10.2012</a:t>
            </a:r>
            <a:endParaRPr lang="de-DE" sz="800" dirty="0"/>
          </a:p>
        </p:txBody>
      </p:sp>
      <p:sp>
        <p:nvSpPr>
          <p:cNvPr id="8"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9" name="Foliennummernplatzhalter 5"/>
          <p:cNvSpPr>
            <a:spLocks noGrp="1"/>
          </p:cNvSpPr>
          <p:nvPr>
            <p:ph type="sldNum" sz="quarter" idx="12"/>
          </p:nvPr>
        </p:nvSpPr>
        <p:spPr/>
        <p:txBody>
          <a:bodyPr/>
          <a:lstStyle/>
          <a:p>
            <a:fld id="{81CFA792-5484-4E76-84AC-2792334BF89F}" type="slidenum">
              <a:rPr lang="de-DE" smtClean="0"/>
              <a:pPr/>
              <a:t>31</a:t>
            </a:fld>
            <a:endParaRPr lang="de-DE" dirty="0"/>
          </a:p>
        </p:txBody>
      </p:sp>
    </p:spTree>
    <p:extLst>
      <p:ext uri="{BB962C8B-B14F-4D97-AF65-F5344CB8AC3E}">
        <p14:creationId xmlns:p14="http://schemas.microsoft.com/office/powerpoint/2010/main" val="4174218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Number of Participating Higher Education Institutions by Country</a:t>
            </a:r>
            <a:endParaRPr lang="en-GB" dirty="0"/>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4</a:t>
            </a:fld>
            <a:endParaRPr lang="de-DE" dirty="0"/>
          </a:p>
        </p:txBody>
      </p:sp>
      <p:graphicFrame>
        <p:nvGraphicFramePr>
          <p:cNvPr id="7" name="Object 2"/>
          <p:cNvGraphicFramePr>
            <a:graphicFrameLocks noGrp="1" noChangeAspect="1"/>
          </p:cNvGraphicFramePr>
          <p:nvPr>
            <p:ph idx="1"/>
            <p:extLst>
              <p:ext uri="{D42A27DB-BD31-4B8C-83A1-F6EECF244321}">
                <p14:modId xmlns:p14="http://schemas.microsoft.com/office/powerpoint/2010/main" val="126075291"/>
              </p:ext>
            </p:extLst>
          </p:nvPr>
        </p:nvGraphicFramePr>
        <p:xfrm>
          <a:off x="722313" y="1333500"/>
          <a:ext cx="7964487" cy="37719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feld 7"/>
          <p:cNvSpPr txBox="1"/>
          <p:nvPr/>
        </p:nvSpPr>
        <p:spPr>
          <a:xfrm>
            <a:off x="2987824" y="5345668"/>
            <a:ext cx="3672408" cy="369332"/>
          </a:xfrm>
          <a:prstGeom prst="rect">
            <a:avLst/>
          </a:prstGeom>
          <a:noFill/>
        </p:spPr>
        <p:txBody>
          <a:bodyPr wrap="square" rtlCol="0">
            <a:spAutoFit/>
          </a:bodyPr>
          <a:lstStyle/>
          <a:p>
            <a:r>
              <a:rPr lang="de-DE" dirty="0" smtClean="0"/>
              <a:t>Source: GRADUA2 Study</a:t>
            </a:r>
            <a:endParaRPr lang="de-DE" dirty="0"/>
          </a:p>
        </p:txBody>
      </p:sp>
    </p:spTree>
    <p:extLst>
      <p:ext uri="{BB962C8B-B14F-4D97-AF65-F5344CB8AC3E}">
        <p14:creationId xmlns:p14="http://schemas.microsoft.com/office/powerpoint/2010/main" val="521520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Higher Education Institutions with Tracer Studies by Country (%)</a:t>
            </a:r>
            <a:endParaRPr lang="en-GB" dirty="0"/>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5</a:t>
            </a:fld>
            <a:endParaRPr lang="de-DE" dirty="0"/>
          </a:p>
        </p:txBody>
      </p:sp>
      <p:graphicFrame>
        <p:nvGraphicFramePr>
          <p:cNvPr id="7" name="Object 2"/>
          <p:cNvGraphicFramePr>
            <a:graphicFrameLocks/>
          </p:cNvGraphicFramePr>
          <p:nvPr>
            <p:extLst>
              <p:ext uri="{D42A27DB-BD31-4B8C-83A1-F6EECF244321}">
                <p14:modId xmlns:p14="http://schemas.microsoft.com/office/powerpoint/2010/main" val="89886774"/>
              </p:ext>
            </p:extLst>
          </p:nvPr>
        </p:nvGraphicFramePr>
        <p:xfrm>
          <a:off x="683568" y="913284"/>
          <a:ext cx="7429552"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feld 7"/>
          <p:cNvSpPr txBox="1"/>
          <p:nvPr/>
        </p:nvSpPr>
        <p:spPr>
          <a:xfrm>
            <a:off x="2987824" y="5345668"/>
            <a:ext cx="3672408" cy="369332"/>
          </a:xfrm>
          <a:prstGeom prst="rect">
            <a:avLst/>
          </a:prstGeom>
          <a:noFill/>
        </p:spPr>
        <p:txBody>
          <a:bodyPr wrap="square" rtlCol="0">
            <a:spAutoFit/>
          </a:bodyPr>
          <a:lstStyle/>
          <a:p>
            <a:r>
              <a:rPr lang="de-DE" dirty="0" smtClean="0"/>
              <a:t>Source: GRADUA2 Study</a:t>
            </a:r>
            <a:endParaRPr lang="de-DE" dirty="0"/>
          </a:p>
        </p:txBody>
      </p:sp>
    </p:spTree>
    <p:extLst>
      <p:ext uri="{BB962C8B-B14F-4D97-AF65-F5344CB8AC3E}">
        <p14:creationId xmlns:p14="http://schemas.microsoft.com/office/powerpoint/2010/main" val="3325513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Use of the Results for Curricula Improvements by Country (%)</a:t>
            </a:r>
            <a:endParaRPr lang="en-GB" dirty="0"/>
          </a:p>
        </p:txBody>
      </p:sp>
      <p:sp>
        <p:nvSpPr>
          <p:cNvPr id="4" name="Datumsplatzhalter 3"/>
          <p:cNvSpPr>
            <a:spLocks noGrp="1"/>
          </p:cNvSpPr>
          <p:nvPr>
            <p:ph type="dt" sz="half" idx="10"/>
          </p:nvPr>
        </p:nvSpPr>
        <p:spPr/>
        <p:txBody>
          <a:bodyPr/>
          <a:lstStyle/>
          <a:p>
            <a:r>
              <a:rPr lang="en-US" sz="80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6</a:t>
            </a:fld>
            <a:endParaRPr lang="de-DE" dirty="0"/>
          </a:p>
        </p:txBody>
      </p:sp>
      <p:graphicFrame>
        <p:nvGraphicFramePr>
          <p:cNvPr id="7" name="Object 2"/>
          <p:cNvGraphicFramePr>
            <a:graphicFrameLocks noChangeAspect="1"/>
          </p:cNvGraphicFramePr>
          <p:nvPr>
            <p:extLst>
              <p:ext uri="{D42A27DB-BD31-4B8C-83A1-F6EECF244321}">
                <p14:modId xmlns:p14="http://schemas.microsoft.com/office/powerpoint/2010/main" val="359598775"/>
              </p:ext>
            </p:extLst>
          </p:nvPr>
        </p:nvGraphicFramePr>
        <p:xfrm>
          <a:off x="683568" y="913284"/>
          <a:ext cx="7430400" cy="4391301"/>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feld 7"/>
          <p:cNvSpPr txBox="1"/>
          <p:nvPr/>
        </p:nvSpPr>
        <p:spPr>
          <a:xfrm>
            <a:off x="2987824" y="5345668"/>
            <a:ext cx="3672408" cy="369332"/>
          </a:xfrm>
          <a:prstGeom prst="rect">
            <a:avLst/>
          </a:prstGeom>
          <a:noFill/>
        </p:spPr>
        <p:txBody>
          <a:bodyPr wrap="square" rtlCol="0">
            <a:spAutoFit/>
          </a:bodyPr>
          <a:lstStyle/>
          <a:p>
            <a:r>
              <a:rPr lang="de-DE" dirty="0" smtClean="0"/>
              <a:t>Source: GRADUA2 Study</a:t>
            </a:r>
            <a:endParaRPr lang="de-DE" dirty="0"/>
          </a:p>
        </p:txBody>
      </p:sp>
    </p:spTree>
    <p:extLst>
      <p:ext uri="{BB962C8B-B14F-4D97-AF65-F5344CB8AC3E}">
        <p14:creationId xmlns:p14="http://schemas.microsoft.com/office/powerpoint/2010/main" val="2671548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Regular Conduction of Tracer Studies by Country (%)</a:t>
            </a:r>
            <a:endParaRPr lang="en-GB" dirty="0"/>
          </a:p>
        </p:txBody>
      </p:sp>
      <p:sp>
        <p:nvSpPr>
          <p:cNvPr id="4" name="Datumsplatzhalter 3"/>
          <p:cNvSpPr>
            <a:spLocks noGrp="1"/>
          </p:cNvSpPr>
          <p:nvPr>
            <p:ph type="dt" sz="half" idx="10"/>
          </p:nvPr>
        </p:nvSpPr>
        <p:spPr/>
        <p:txBody>
          <a:bodyPr/>
          <a:lstStyle/>
          <a:p>
            <a:r>
              <a:rPr lang="en-US" sz="800" dirty="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7</a:t>
            </a:fld>
            <a:endParaRPr lang="de-DE" dirty="0"/>
          </a:p>
        </p:txBody>
      </p:sp>
      <p:graphicFrame>
        <p:nvGraphicFramePr>
          <p:cNvPr id="7" name="Object 2"/>
          <p:cNvGraphicFramePr>
            <a:graphicFrameLocks noGrp="1"/>
          </p:cNvGraphicFramePr>
          <p:nvPr>
            <p:ph idx="1"/>
            <p:extLst>
              <p:ext uri="{D42A27DB-BD31-4B8C-83A1-F6EECF244321}">
                <p14:modId xmlns:p14="http://schemas.microsoft.com/office/powerpoint/2010/main" val="660422305"/>
              </p:ext>
            </p:extLst>
          </p:nvPr>
        </p:nvGraphicFramePr>
        <p:xfrm>
          <a:off x="683568" y="913284"/>
          <a:ext cx="7430400" cy="4392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feld 7"/>
          <p:cNvSpPr txBox="1"/>
          <p:nvPr/>
        </p:nvSpPr>
        <p:spPr>
          <a:xfrm>
            <a:off x="2987824" y="5345668"/>
            <a:ext cx="3672408" cy="369332"/>
          </a:xfrm>
          <a:prstGeom prst="rect">
            <a:avLst/>
          </a:prstGeom>
          <a:noFill/>
        </p:spPr>
        <p:txBody>
          <a:bodyPr wrap="square" rtlCol="0">
            <a:spAutoFit/>
          </a:bodyPr>
          <a:lstStyle/>
          <a:p>
            <a:r>
              <a:rPr lang="de-DE" dirty="0" smtClean="0"/>
              <a:t>Source: GRADUA2 Study</a:t>
            </a:r>
            <a:endParaRPr lang="de-DE" dirty="0"/>
          </a:p>
        </p:txBody>
      </p:sp>
    </p:spTree>
    <p:extLst>
      <p:ext uri="{BB962C8B-B14F-4D97-AF65-F5344CB8AC3E}">
        <p14:creationId xmlns:p14="http://schemas.microsoft.com/office/powerpoint/2010/main" val="3820459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lstStyle/>
          <a:p>
            <a:r>
              <a:rPr lang="en-GB" dirty="0" smtClean="0"/>
              <a:t>UNITRACE Participants</a:t>
            </a:r>
            <a:endParaRPr lang="en-GB" dirty="0"/>
          </a:p>
        </p:txBody>
      </p:sp>
      <p:sp>
        <p:nvSpPr>
          <p:cNvPr id="11" name="Inhaltsplatzhalter 10"/>
          <p:cNvSpPr>
            <a:spLocks noGrp="1"/>
          </p:cNvSpPr>
          <p:nvPr>
            <p:ph idx="1"/>
          </p:nvPr>
        </p:nvSpPr>
        <p:spPr/>
        <p:txBody>
          <a:bodyPr/>
          <a:lstStyle/>
          <a:p>
            <a:r>
              <a:rPr lang="en-GB" dirty="0" smtClean="0"/>
              <a:t>UNITRACE participation from 8 countries</a:t>
            </a:r>
          </a:p>
          <a:p>
            <a:pPr lvl="1"/>
            <a:r>
              <a:rPr lang="en-GB" dirty="0" smtClean="0"/>
              <a:t>Costa Rica, Guatemala, Nicaragua</a:t>
            </a:r>
          </a:p>
          <a:p>
            <a:pPr lvl="1"/>
            <a:r>
              <a:rPr lang="en-GB" dirty="0" smtClean="0"/>
              <a:t>Ethiopia, Kenya (2x)</a:t>
            </a:r>
          </a:p>
          <a:p>
            <a:pPr lvl="1"/>
            <a:r>
              <a:rPr lang="en-GB" dirty="0" smtClean="0"/>
              <a:t>Indonesia (3x), Philippines, Vietnam</a:t>
            </a:r>
            <a:endParaRPr lang="en-GB" dirty="0"/>
          </a:p>
        </p:txBody>
      </p:sp>
      <p:sp>
        <p:nvSpPr>
          <p:cNvPr id="4" name="Datumsplatzhalter 3"/>
          <p:cNvSpPr>
            <a:spLocks noGrp="1"/>
          </p:cNvSpPr>
          <p:nvPr>
            <p:ph type="dt" sz="half" idx="10"/>
          </p:nvPr>
        </p:nvSpPr>
        <p:spPr/>
        <p:txBody>
          <a:bodyPr/>
          <a:lstStyle/>
          <a:p>
            <a:r>
              <a:rPr lang="en-US" sz="800" dirty="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8</a:t>
            </a:fld>
            <a:endParaRPr lang="de-DE" dirty="0"/>
          </a:p>
        </p:txBody>
      </p:sp>
    </p:spTree>
    <p:extLst>
      <p:ext uri="{BB962C8B-B14F-4D97-AF65-F5344CB8AC3E}">
        <p14:creationId xmlns:p14="http://schemas.microsoft.com/office/powerpoint/2010/main" val="3457994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Current TEMPUS Projects</a:t>
            </a:r>
            <a:endParaRPr lang="en-GB" dirty="0"/>
          </a:p>
        </p:txBody>
      </p:sp>
      <p:sp>
        <p:nvSpPr>
          <p:cNvPr id="3" name="Inhaltsplatzhalter 2"/>
          <p:cNvSpPr>
            <a:spLocks noGrp="1"/>
          </p:cNvSpPr>
          <p:nvPr>
            <p:ph idx="1"/>
          </p:nvPr>
        </p:nvSpPr>
        <p:spPr/>
        <p:txBody>
          <a:bodyPr/>
          <a:lstStyle/>
          <a:p>
            <a:r>
              <a:rPr lang="en-GB" dirty="0" smtClean="0"/>
              <a:t>GRINSA – Morocco and Tunisia</a:t>
            </a:r>
          </a:p>
          <a:p>
            <a:r>
              <a:rPr lang="en-GB" dirty="0" smtClean="0"/>
              <a:t>HEN-GEAR – Armenia</a:t>
            </a:r>
          </a:p>
          <a:p>
            <a:r>
              <a:rPr lang="en-GB" dirty="0" smtClean="0"/>
              <a:t>CONGRAD – Serbia, Bosnia and Herzegovina, Montenegro</a:t>
            </a:r>
            <a:endParaRPr lang="en-GB" dirty="0"/>
          </a:p>
        </p:txBody>
      </p:sp>
      <p:sp>
        <p:nvSpPr>
          <p:cNvPr id="4" name="Datumsplatzhalter 3"/>
          <p:cNvSpPr>
            <a:spLocks noGrp="1"/>
          </p:cNvSpPr>
          <p:nvPr>
            <p:ph type="dt" sz="half" idx="10"/>
          </p:nvPr>
        </p:nvSpPr>
        <p:spPr/>
        <p:txBody>
          <a:bodyPr/>
          <a:lstStyle/>
          <a:p>
            <a:r>
              <a:rPr lang="en-US" sz="800" dirty="0" smtClean="0"/>
              <a:t>23.10.2012</a:t>
            </a:r>
            <a:endParaRPr lang="de-DE" sz="800" dirty="0"/>
          </a:p>
        </p:txBody>
      </p:sp>
      <p:sp>
        <p:nvSpPr>
          <p:cNvPr id="5" name="Fußzeilenplatzhalter 4"/>
          <p:cNvSpPr>
            <a:spLocks noGrp="1"/>
          </p:cNvSpPr>
          <p:nvPr>
            <p:ph type="ftr" sz="quarter" idx="11"/>
          </p:nvPr>
        </p:nvSpPr>
        <p:spPr/>
        <p:txBody>
          <a:bodyPr/>
          <a:lstStyle/>
          <a:p>
            <a:r>
              <a:rPr lang="en-US" smtClean="0"/>
              <a:t>Kooij &amp; Syafiq: Experiences of Tracer Studies in Low- and Middle-Income Countries</a:t>
            </a:r>
            <a:endParaRPr lang="de-DE" dirty="0"/>
          </a:p>
        </p:txBody>
      </p:sp>
      <p:sp>
        <p:nvSpPr>
          <p:cNvPr id="6" name="Foliennummernplatzhalter 5"/>
          <p:cNvSpPr>
            <a:spLocks noGrp="1"/>
          </p:cNvSpPr>
          <p:nvPr>
            <p:ph type="sldNum" sz="quarter" idx="12"/>
          </p:nvPr>
        </p:nvSpPr>
        <p:spPr/>
        <p:txBody>
          <a:bodyPr/>
          <a:lstStyle/>
          <a:p>
            <a:fld id="{81CFA792-5484-4E76-84AC-2792334BF89F}" type="slidenum">
              <a:rPr lang="de-DE" smtClean="0"/>
              <a:pPr/>
              <a:t>9</a:t>
            </a:fld>
            <a:endParaRPr lang="de-DE" dirty="0"/>
          </a:p>
        </p:txBody>
      </p:sp>
    </p:spTree>
    <p:extLst>
      <p:ext uri="{BB962C8B-B14F-4D97-AF65-F5344CB8AC3E}">
        <p14:creationId xmlns:p14="http://schemas.microsoft.com/office/powerpoint/2010/main" val="2579059945"/>
      </p:ext>
    </p:extLst>
  </p:cSld>
  <p:clrMapOvr>
    <a:masterClrMapping/>
  </p:clrMapOvr>
</p:sld>
</file>

<file path=ppt/theme/theme1.xml><?xml version="1.0" encoding="utf-8"?>
<a:theme xmlns:a="http://schemas.openxmlformats.org/drawingml/2006/main" name="KOAB2011_1">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k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heers_June2004">
  <a:themeElements>
    <a:clrScheme name="Cheers_June2004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fontScheme name="Cheers_June2004">
      <a:majorFont>
        <a:latin typeface="Lucida Sans"/>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heers_June2004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Cheers_June2004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Cheers_June2004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Cheers_June2004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Cheers_June2004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heers_June2004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Cheers_June2004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Cheers_June2004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Cheers_June2004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heers_June2004">
  <a:themeElements>
    <a:clrScheme name="KOAB2011_1">
      <a:dk1>
        <a:sysClr val="windowText" lastClr="000000"/>
      </a:dk1>
      <a:lt1>
        <a:sysClr val="window" lastClr="FFFFFF"/>
      </a:lt1>
      <a:dk2>
        <a:srgbClr val="C6005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heers_June2004">
      <a:majorFont>
        <a:latin typeface="Lucida Sans"/>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heers_June2004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Cheers_June2004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Cheers_June2004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Cheers_June2004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Cheers_June2004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heers_June2004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Cheers_June2004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Cheers_June2004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Cheers_June2004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1811</Words>
  <Application>Microsoft Office PowerPoint</Application>
  <PresentationFormat>Bildschirmpräsentation (16:10)</PresentationFormat>
  <Paragraphs>258</Paragraphs>
  <Slides>31</Slides>
  <Notes>0</Notes>
  <HiddenSlides>0</HiddenSlides>
  <MMClips>0</MMClips>
  <ScaleCrop>false</ScaleCrop>
  <HeadingPairs>
    <vt:vector size="4" baseType="variant">
      <vt:variant>
        <vt:lpstr>Design</vt:lpstr>
      </vt:variant>
      <vt:variant>
        <vt:i4>3</vt:i4>
      </vt:variant>
      <vt:variant>
        <vt:lpstr>Folientitel</vt:lpstr>
      </vt:variant>
      <vt:variant>
        <vt:i4>31</vt:i4>
      </vt:variant>
    </vt:vector>
  </HeadingPairs>
  <TitlesOfParts>
    <vt:vector size="34" baseType="lpstr">
      <vt:lpstr>KOAB2011_1</vt:lpstr>
      <vt:lpstr>Cheers_June2004</vt:lpstr>
      <vt:lpstr>1_Cheers_June2004</vt:lpstr>
      <vt:lpstr>The Experience of Tracer Studies in Middle- and Low-Income Countries</vt:lpstr>
      <vt:lpstr>Tracer Studies in Low- and Middle-Income Countries</vt:lpstr>
      <vt:lpstr>Establishment of Tracer Studies in Latin America – Results from the GRADUA2-Study (2005)</vt:lpstr>
      <vt:lpstr>Number of Participating Higher Education Institutions by Country</vt:lpstr>
      <vt:lpstr>Higher Education Institutions with Tracer Studies by Country (%)</vt:lpstr>
      <vt:lpstr>Use of the Results for Curricula Improvements by Country (%)</vt:lpstr>
      <vt:lpstr>Regular Conduction of Tracer Studies by Country (%)</vt:lpstr>
      <vt:lpstr>UNITRACE Participants</vt:lpstr>
      <vt:lpstr>Current TEMPUS Projects</vt:lpstr>
      <vt:lpstr>The Bridge Concept – Institutional Development and Research</vt:lpstr>
      <vt:lpstr>Accreditation Processes in Indonesia and SE Asia</vt:lpstr>
      <vt:lpstr>Accreditation in South East Asia</vt:lpstr>
      <vt:lpstr>2.13 Stakeholders Feedback AUN-QA Criterion 13</vt:lpstr>
      <vt:lpstr>Diagnostic Questions</vt:lpstr>
      <vt:lpstr>Tracer Study Contribution</vt:lpstr>
      <vt:lpstr>Tracer Study Contribution</vt:lpstr>
      <vt:lpstr>Tracer Study Contribution</vt:lpstr>
      <vt:lpstr> 2.14 Output AUN-QA Criterion 14</vt:lpstr>
      <vt:lpstr>Diagnostic Questions</vt:lpstr>
      <vt:lpstr>Diagnostic Questions</vt:lpstr>
      <vt:lpstr>Tracer Study Contribution</vt:lpstr>
      <vt:lpstr>Tracer Study Contribution</vt:lpstr>
      <vt:lpstr>Tracer Study Contribution</vt:lpstr>
      <vt:lpstr>Tracer Study Contribution</vt:lpstr>
      <vt:lpstr>Tracer Study Contribution</vt:lpstr>
      <vt:lpstr> 2.15 Stakeholders Satisfaction AUN-QA Criterion 15</vt:lpstr>
      <vt:lpstr>Diagnostic Questions</vt:lpstr>
      <vt:lpstr>Tracer Study Contribution</vt:lpstr>
      <vt:lpstr>Accreditation</vt:lpstr>
      <vt:lpstr>Perspectives</vt:lpstr>
      <vt:lpstr>Terima kasih…</vt:lpstr>
    </vt:vector>
  </TitlesOfParts>
  <Company>INCHER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Harald Schomburg.</dc:creator>
  <cp:lastModifiedBy>René Kooij</cp:lastModifiedBy>
  <cp:revision>280</cp:revision>
  <cp:lastPrinted>2012-09-20T08:14:24Z</cp:lastPrinted>
  <dcterms:created xsi:type="dcterms:W3CDTF">2011-10-16T10:05:42Z</dcterms:created>
  <dcterms:modified xsi:type="dcterms:W3CDTF">2012-10-23T00:42:14Z</dcterms:modified>
</cp:coreProperties>
</file>