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FB42A-23F1-422D-8D91-FC6FF1039FB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36B69-7347-42E7-9EF8-E3CC74A442E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54025-1A8B-4702-9CE0-1B52FBB86F6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5DCF6-7657-47A9-AA0A-F8C7185E844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48171-3664-4766-B782-310D53F9F8F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C0EBC-8F6B-40BD-86AE-0CCC06178DD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83963-CD63-438A-94A3-E69F5105DE1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2E356-2E3B-416A-9DD0-6C9689F2BA9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A98CE-918C-44CF-A1F9-EEC356F6CF0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E822D-726F-47AC-954F-344B46BF9BB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33ABE-7945-4EE6-8429-55DC0F6B9F6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B220F-ED84-4E61-9CA0-52BEC49B3CEF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06E30-C235-45B5-A383-E33629071EB1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8F1FCA38-E4E2-4DA4-8B1B-7B22F65D65E8}" type="datetimeFigureOut">
              <a:rPr kumimoji="1" lang="ja-JP" altLang="en-US" smtClean="0"/>
              <a:pPr/>
              <a:t>2012/10/22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8A0A6C58-E2AF-4A0C-A875-F2D62A81319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ja-JP"/>
              <a:t>2011/1/27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ja-JP"/>
              <a:t>Copyright (C) 2010 INENAGA, Yuki and YOSHIMOTO, Keiichi. All Rights Reserved.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132887E-6AB2-4C71-8BFB-582019DF89F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q.kyushu-u.ac.jp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/>
          </a:bodyPr>
          <a:lstStyle/>
          <a:p>
            <a:pPr algn="l"/>
            <a:r>
              <a:rPr lang="en-US" altLang="ja-JP" sz="3100" dirty="0" smtClean="0"/>
              <a:t>22/10/2012</a:t>
            </a:r>
            <a:br>
              <a:rPr lang="en-US" altLang="ja-JP" sz="3100" dirty="0" smtClean="0"/>
            </a:br>
            <a:r>
              <a:rPr lang="en-US" altLang="ja-JP" sz="3100" dirty="0" err="1" smtClean="0"/>
              <a:t>EXLIMA@Bali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  </a:t>
            </a:r>
            <a:r>
              <a:rPr kumimoji="1" lang="en-US" altLang="ja-JP" sz="4800" dirty="0" smtClean="0"/>
              <a:t>Tracer </a:t>
            </a:r>
            <a:r>
              <a:rPr kumimoji="1" lang="en-US" altLang="ja-JP" sz="4800" dirty="0" smtClean="0"/>
              <a:t>Stud</a:t>
            </a:r>
            <a:r>
              <a:rPr kumimoji="1" lang="ja-JP" altLang="en-US" sz="4800" dirty="0" smtClean="0"/>
              <a:t>ｉｅ</a:t>
            </a:r>
            <a:r>
              <a:rPr kumimoji="1" lang="en-US" altLang="ja-JP" sz="4800" dirty="0" smtClean="0"/>
              <a:t>s </a:t>
            </a:r>
            <a:r>
              <a:rPr kumimoji="1" lang="en-US" altLang="ja-JP" sz="4800" dirty="0" smtClean="0"/>
              <a:t>in Japan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/>
          <a:lstStyle/>
          <a:p>
            <a:r>
              <a:rPr kumimoji="1" lang="en-US" altLang="ja-JP" dirty="0" smtClean="0"/>
              <a:t>Keiichi Yoshimoto</a:t>
            </a:r>
          </a:p>
          <a:p>
            <a:r>
              <a:rPr lang="en-US" altLang="ja-JP" sz="2800" dirty="0" smtClean="0"/>
              <a:t>Kyushu University, Japan</a:t>
            </a:r>
            <a:endParaRPr kumimoji="1" lang="ja-JP" alt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7.Research interest</a:t>
            </a:r>
            <a:br>
              <a:rPr lang="en-US" altLang="ja-JP" dirty="0" smtClean="0"/>
            </a:br>
            <a:r>
              <a:rPr lang="en-US" altLang="ja-JP" dirty="0" smtClean="0"/>
              <a:t> in ‘institutional research’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Graduate survey of non-university higher education just started on 15 October, 2012</a:t>
            </a:r>
          </a:p>
          <a:p>
            <a:pPr lvl="1"/>
            <a:r>
              <a:rPr lang="en-US" altLang="ja-JP" dirty="0" smtClean="0"/>
              <a:t>By Kyushu University (JSPS) and individual institutions themselves</a:t>
            </a:r>
          </a:p>
          <a:p>
            <a:pPr lvl="1"/>
            <a:r>
              <a:rPr lang="en-US" altLang="ja-JP" dirty="0" smtClean="0">
                <a:hlinkClick r:id="rId2"/>
              </a:rPr>
              <a:t>https://eq.kyushu-u.ac.jp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around 80,000 contacts from 50 institutions</a:t>
            </a:r>
          </a:p>
          <a:p>
            <a:pPr lvl="2"/>
            <a:r>
              <a:rPr lang="en-US" altLang="ja-JP" dirty="0" smtClean="0"/>
              <a:t>Graduates of 1 to 10 years after graduations</a:t>
            </a:r>
          </a:p>
          <a:p>
            <a:r>
              <a:rPr lang="en-US" altLang="ja-JP" dirty="0" smtClean="0"/>
              <a:t>Workshops for </a:t>
            </a:r>
            <a:r>
              <a:rPr lang="en-US" altLang="ja-JP" dirty="0" err="1" smtClean="0"/>
              <a:t>stimuating</a:t>
            </a:r>
            <a:r>
              <a:rPr lang="en-US" altLang="ja-JP" dirty="0" smtClean="0"/>
              <a:t> IR for PDCA cycle dynamics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ja-JP" smtClean="0"/>
              <a:t>1.  Macro-level Policy interests since 1970s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Assessment of government policy for matching and transition</a:t>
            </a:r>
          </a:p>
          <a:p>
            <a:pPr lvl="1"/>
            <a:r>
              <a:rPr lang="en-US" altLang="ja-JP" dirty="0" smtClean="0"/>
              <a:t>Adaptation of junior high school graduates</a:t>
            </a:r>
          </a:p>
          <a:p>
            <a:pPr lvl="1"/>
            <a:r>
              <a:rPr lang="en-US" altLang="ja-JP" dirty="0" smtClean="0"/>
              <a:t>By National Institute of Education and National Institute of Vocation</a:t>
            </a:r>
          </a:p>
          <a:p>
            <a:pPr lvl="1"/>
            <a:r>
              <a:rPr lang="en-US" altLang="ja-JP" dirty="0" smtClean="0"/>
              <a:t>From 1975 to 1990</a:t>
            </a:r>
          </a:p>
          <a:p>
            <a:pPr lvl="1"/>
            <a:r>
              <a:rPr lang="en-US" altLang="ja-JP" dirty="0" smtClean="0"/>
              <a:t>10 years every year’s panels of 10,000(?) at the start and 1,000(?) at the end</a:t>
            </a:r>
          </a:p>
          <a:p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2. Academic research interests in social selections since 1980s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High School and Beyond in Japan</a:t>
            </a:r>
          </a:p>
          <a:p>
            <a:pPr lvl="1"/>
            <a:r>
              <a:rPr lang="en-US" altLang="ja-JP" dirty="0" smtClean="0"/>
              <a:t>By Japan Institute of Youth</a:t>
            </a:r>
          </a:p>
          <a:p>
            <a:pPr lvl="1"/>
            <a:r>
              <a:rPr lang="en-US" altLang="ja-JP" dirty="0" smtClean="0"/>
              <a:t>As the counterpart of HSB in United States</a:t>
            </a:r>
          </a:p>
          <a:p>
            <a:pPr lvl="1"/>
            <a:r>
              <a:rPr lang="en-US" altLang="ja-JP" dirty="0" smtClean="0"/>
              <a:t>Based on interests in ‘</a:t>
            </a:r>
            <a:r>
              <a:rPr lang="en-US" altLang="ja-JP" dirty="0" err="1" smtClean="0"/>
              <a:t>Degreeocracy</a:t>
            </a:r>
            <a:r>
              <a:rPr lang="en-US" altLang="ja-JP" dirty="0" smtClean="0"/>
              <a:t>’</a:t>
            </a:r>
          </a:p>
          <a:p>
            <a:pPr lvl="1"/>
            <a:r>
              <a:rPr lang="en-US" altLang="ja-JP" dirty="0" smtClean="0"/>
              <a:t>three panels</a:t>
            </a:r>
          </a:p>
          <a:p>
            <a:pPr lvl="2"/>
            <a:r>
              <a:rPr lang="en-US" altLang="ja-JP" dirty="0" smtClean="0"/>
              <a:t>7,000 senior(3rd year grade) of high school in 1980</a:t>
            </a:r>
          </a:p>
          <a:p>
            <a:pPr lvl="2"/>
            <a:r>
              <a:rPr lang="en-US" altLang="ja-JP" dirty="0" smtClean="0"/>
              <a:t>3,450 responses from high school graduates in 1982</a:t>
            </a:r>
          </a:p>
          <a:p>
            <a:pPr lvl="2"/>
            <a:r>
              <a:rPr lang="en-US" altLang="ja-JP" dirty="0" smtClean="0"/>
              <a:t>1,800 in 1984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lvl="0"/>
            <a:r>
              <a:rPr lang="en-US" altLang="ja-JP" dirty="0" smtClean="0"/>
              <a:t>3. Combination of Policy interests and research interests(1)</a:t>
            </a:r>
            <a:endParaRPr lang="ja-JP" altLang="ja-JP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11560" y="2132856"/>
            <a:ext cx="8075240" cy="399330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Initial Career of High School Graduates</a:t>
            </a:r>
          </a:p>
          <a:p>
            <a:pPr lvl="1"/>
            <a:r>
              <a:rPr lang="en-US" altLang="ja-JP" dirty="0" smtClean="0"/>
              <a:t>By Japan Institute of </a:t>
            </a:r>
            <a:r>
              <a:rPr lang="en-US" altLang="ja-JP" dirty="0" err="1" smtClean="0"/>
              <a:t>Labour</a:t>
            </a:r>
            <a:r>
              <a:rPr lang="en-US" altLang="ja-JP" dirty="0" smtClean="0"/>
              <a:t>  (former NIEVER)</a:t>
            </a:r>
          </a:p>
          <a:p>
            <a:pPr lvl="1"/>
            <a:r>
              <a:rPr lang="en-US" altLang="ja-JP" dirty="0" smtClean="0"/>
              <a:t>6 times of panels</a:t>
            </a:r>
          </a:p>
          <a:p>
            <a:pPr lvl="2"/>
            <a:r>
              <a:rPr lang="en-US" altLang="ja-JP" dirty="0" smtClean="0"/>
              <a:t>From 2,319 freshman(1st year grade) of senior high school in 1985</a:t>
            </a:r>
          </a:p>
          <a:p>
            <a:pPr lvl="2"/>
            <a:r>
              <a:rPr lang="en-US" altLang="ja-JP" dirty="0" smtClean="0"/>
              <a:t>to 962 responses from high school graduates in1993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lvl="0"/>
            <a:r>
              <a:rPr lang="en-US" altLang="ja-JP" dirty="0" smtClean="0"/>
              <a:t>3. Combination of Policy interests and research interests(2)</a:t>
            </a:r>
            <a:endParaRPr lang="ja-JP" altLang="ja-JP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55576" y="2276873"/>
            <a:ext cx="7704856" cy="3528392"/>
          </a:xfrm>
        </p:spPr>
        <p:txBody>
          <a:bodyPr/>
          <a:lstStyle/>
          <a:p>
            <a:pPr marL="514350" indent="-514350">
              <a:buNone/>
            </a:pPr>
            <a:r>
              <a:rPr lang="en-US" altLang="ja-JP" dirty="0" smtClean="0"/>
              <a:t>2. Initial Career of University Graduates</a:t>
            </a:r>
          </a:p>
          <a:p>
            <a:pPr lvl="1"/>
            <a:r>
              <a:rPr lang="en-US" altLang="ja-JP" dirty="0" smtClean="0"/>
              <a:t>By Japan Institute of </a:t>
            </a:r>
            <a:r>
              <a:rPr lang="en-US" altLang="ja-JP" dirty="0" err="1" smtClean="0"/>
              <a:t>Labour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One major survey and one selected panels</a:t>
            </a:r>
          </a:p>
          <a:p>
            <a:pPr lvl="2"/>
            <a:r>
              <a:rPr lang="en-US" altLang="ja-JP" dirty="0" smtClean="0"/>
              <a:t>20,335 from 1 to 10 years after graduation in 1992-1993</a:t>
            </a:r>
          </a:p>
          <a:p>
            <a:pPr lvl="2"/>
            <a:r>
              <a:rPr lang="en-US" altLang="ja-JP" dirty="0" smtClean="0"/>
              <a:t>1,288 responses in one selected panel in 1998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4.International collaborations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CHEERS in Japan (BA in university)</a:t>
            </a:r>
          </a:p>
          <a:p>
            <a:pPr lvl="1"/>
            <a:r>
              <a:rPr lang="en-US" altLang="ja-JP" dirty="0" smtClean="0"/>
              <a:t>By Japan Institute of </a:t>
            </a:r>
            <a:r>
              <a:rPr lang="en-US" altLang="ja-JP" dirty="0" err="1" smtClean="0"/>
              <a:t>Labour</a:t>
            </a:r>
            <a:r>
              <a:rPr lang="en-US" altLang="ja-JP" dirty="0" smtClean="0"/>
              <a:t> and Kyushu University (JSPS funds), in 1998-1999</a:t>
            </a:r>
          </a:p>
          <a:p>
            <a:pPr lvl="1"/>
            <a:r>
              <a:rPr lang="en-US" altLang="ja-JP" dirty="0" smtClean="0"/>
              <a:t>Two cohorts ; </a:t>
            </a:r>
          </a:p>
          <a:p>
            <a:pPr lvl="2"/>
            <a:r>
              <a:rPr lang="en-US" altLang="ja-JP" dirty="0" smtClean="0"/>
              <a:t>3,500 graduates of 3 years after graduation</a:t>
            </a:r>
          </a:p>
          <a:p>
            <a:pPr lvl="2"/>
            <a:r>
              <a:rPr lang="en-US" altLang="ja-JP" dirty="0" smtClean="0"/>
              <a:t>2,500 of 8-10 years after graduation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REFLEX in Japan (BA and MA in university)</a:t>
            </a:r>
          </a:p>
          <a:p>
            <a:pPr lvl="1"/>
            <a:r>
              <a:rPr lang="en-US" altLang="ja-JP" dirty="0" smtClean="0"/>
              <a:t>By Kyushu University (JSPS funds) in 2006-2007</a:t>
            </a:r>
          </a:p>
          <a:p>
            <a:pPr lvl="2"/>
            <a:r>
              <a:rPr lang="en-US" altLang="ja-JP" dirty="0" smtClean="0"/>
              <a:t>2,800 graduates from 5 years after graduation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/>
          <a:lstStyle/>
          <a:p>
            <a:r>
              <a:rPr lang="en-US" altLang="ja-JP" dirty="0" smtClean="0"/>
              <a:t>5.research interests as well as institutional research promotion (and some policy driven)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2564904"/>
            <a:ext cx="8219256" cy="3561259"/>
          </a:xfrm>
        </p:spPr>
        <p:txBody>
          <a:bodyPr/>
          <a:lstStyle/>
          <a:p>
            <a:r>
              <a:rPr lang="en-US" altLang="ja-JP" dirty="0" smtClean="0"/>
              <a:t>Career formation of Junior College</a:t>
            </a:r>
          </a:p>
          <a:p>
            <a:pPr lvl="1"/>
            <a:r>
              <a:rPr lang="en-US" altLang="ja-JP" dirty="0" smtClean="0"/>
              <a:t>By Junior College Consortium in Kyushu</a:t>
            </a:r>
          </a:p>
          <a:p>
            <a:pPr lvl="2"/>
            <a:r>
              <a:rPr lang="en-US" altLang="ja-JP" dirty="0" smtClean="0"/>
              <a:t>Two surveys</a:t>
            </a:r>
          </a:p>
          <a:p>
            <a:pPr marL="1371600" lvl="2" indent="-457200">
              <a:buAutoNum type="arabicParenBoth"/>
            </a:pPr>
            <a:r>
              <a:rPr lang="en-US" altLang="ja-JP" dirty="0" smtClean="0"/>
              <a:t>2,743 graduates of 1 years, 3 years and 7 years after graduation from 14 junior colleges in 2005</a:t>
            </a:r>
          </a:p>
          <a:p>
            <a:pPr marL="1371600" lvl="2" indent="-457200">
              <a:buAutoNum type="arabicParenBoth"/>
            </a:pPr>
            <a:r>
              <a:rPr lang="en-US" altLang="ja-JP" dirty="0" smtClean="0"/>
              <a:t>Another 2,000 from 8 junior colleges in 2003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/>
          <a:lstStyle/>
          <a:p>
            <a:r>
              <a:rPr lang="en-US" altLang="ja-JP" dirty="0" smtClean="0"/>
              <a:t>5.research interests as well as institutional research promotion (and some policy driven) 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2564904"/>
            <a:ext cx="8219256" cy="3561259"/>
          </a:xfrm>
        </p:spPr>
        <p:txBody>
          <a:bodyPr/>
          <a:lstStyle/>
          <a:p>
            <a:r>
              <a:rPr lang="en-US" altLang="ja-JP" dirty="0" smtClean="0"/>
              <a:t>Professional Training College Graduate Survey</a:t>
            </a:r>
          </a:p>
          <a:p>
            <a:pPr lvl="1"/>
            <a:r>
              <a:rPr lang="en-US" altLang="ja-JP" dirty="0" smtClean="0"/>
              <a:t>by Ministry of Education (MEXT), so more policy interests</a:t>
            </a:r>
          </a:p>
          <a:p>
            <a:pPr lvl="1"/>
            <a:r>
              <a:rPr lang="en-US" altLang="ja-JP" dirty="0" smtClean="0"/>
              <a:t>1,007 graduate of 3, 6 and 9 years after graduation in 2010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6. Concerns and challenges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Low response rates of tracer study in Japan</a:t>
            </a:r>
          </a:p>
          <a:p>
            <a:pPr lvl="1"/>
            <a:r>
              <a:rPr lang="en-US" altLang="ja-JP" dirty="0" smtClean="0"/>
              <a:t>from 30-50% in 1990s to 10-20% in 2000s</a:t>
            </a:r>
          </a:p>
          <a:p>
            <a:pPr lvl="1"/>
            <a:r>
              <a:rPr lang="en-US" altLang="ja-JP" dirty="0" smtClean="0"/>
              <a:t>Partly due to privacy data protection act in 2005</a:t>
            </a:r>
            <a:endParaRPr lang="ja-JP" altLang="en-US" dirty="0" smtClean="0"/>
          </a:p>
          <a:p>
            <a:r>
              <a:rPr lang="en-US" altLang="ja-JP" dirty="0" smtClean="0"/>
              <a:t>Needs particularly in non-university sectors</a:t>
            </a:r>
          </a:p>
          <a:p>
            <a:pPr lvl="1"/>
            <a:r>
              <a:rPr lang="en-US" altLang="ja-JP" dirty="0" smtClean="0"/>
              <a:t>for accountability and inquiry of identity</a:t>
            </a:r>
          </a:p>
          <a:p>
            <a:r>
              <a:rPr kumimoji="1" lang="en-US" altLang="ja-JP" dirty="0" smtClean="0"/>
              <a:t>Low motivation in institutions</a:t>
            </a:r>
          </a:p>
          <a:p>
            <a:pPr lvl="1"/>
            <a:r>
              <a:rPr kumimoji="1" lang="en-US" altLang="ja-JP" dirty="0" smtClean="0"/>
              <a:t> doing the survey, analysis and reform (PDCA)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altLang="ja-JP" sz="3200" dirty="0" smtClean="0"/>
              <a:t> low competencies managing tracer study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0110223CEDEFOP-Workshop_YoshimotoInenaga_for_web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20110223CEDEFOP-Workshop_YoshimotoInenaga_for_web</Template>
  <TotalTime>134</TotalTime>
  <Words>497</Words>
  <Application>Microsoft Office PowerPoint</Application>
  <PresentationFormat>画面に合わせる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20110223CEDEFOP-Workshop_YoshimotoInenaga_for_web</vt:lpstr>
      <vt:lpstr>デザインの設定</vt:lpstr>
      <vt:lpstr>22/10/2012 EXLIMA@Bali     Tracer Studｉｅs in Japan</vt:lpstr>
      <vt:lpstr>1.  Macro-level Policy interests since 1970s</vt:lpstr>
      <vt:lpstr>2. Academic research interests in social selections since 1980s</vt:lpstr>
      <vt:lpstr>3. Combination of Policy interests and research interests(1)</vt:lpstr>
      <vt:lpstr>3. Combination of Policy interests and research interests(2)</vt:lpstr>
      <vt:lpstr>4.International collaborations</vt:lpstr>
      <vt:lpstr>5.research interests as well as institutional research promotion (and some policy driven) (1)</vt:lpstr>
      <vt:lpstr>5.research interests as well as institutional research promotion (and some policy driven) (2)</vt:lpstr>
      <vt:lpstr>6. Concerns and challenges</vt:lpstr>
      <vt:lpstr>7.Research interest  in ‘institutional research’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22/10/2012 EXLIMA@Bali     Tracer Studys in Japan</dc:title>
  <dc:creator>Yoshimoto</dc:creator>
  <cp:lastModifiedBy>Yoshimoto</cp:lastModifiedBy>
  <cp:revision>2</cp:revision>
  <dcterms:created xsi:type="dcterms:W3CDTF">2012-10-21T20:40:24Z</dcterms:created>
  <dcterms:modified xsi:type="dcterms:W3CDTF">2012-10-22T01:27:23Z</dcterms:modified>
</cp:coreProperties>
</file>