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63" r:id="rId4"/>
    <p:sldId id="268" r:id="rId5"/>
    <p:sldId id="285" r:id="rId6"/>
    <p:sldId id="323" r:id="rId7"/>
    <p:sldId id="321" r:id="rId8"/>
    <p:sldId id="311" r:id="rId9"/>
    <p:sldId id="287" r:id="rId10"/>
    <p:sldId id="288" r:id="rId11"/>
    <p:sldId id="289" r:id="rId12"/>
    <p:sldId id="290" r:id="rId13"/>
    <p:sldId id="325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17" r:id="rId25"/>
    <p:sldId id="318" r:id="rId26"/>
    <p:sldId id="319" r:id="rId27"/>
    <p:sldId id="301" r:id="rId28"/>
    <p:sldId id="302" r:id="rId29"/>
    <p:sldId id="304" r:id="rId30"/>
    <p:sldId id="312" r:id="rId31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F08E2670-F2CE-4294-A654-7AF1474088D6}" type="datetimeFigureOut">
              <a:rPr lang="de-DE"/>
              <a:pPr>
                <a:defRPr/>
              </a:pPr>
              <a:t>21.10.2012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FD25F4B9-DDF5-42F3-A735-EA6B760C551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C4655BF0-E482-4930-9DF7-8447653FF2FE}" type="datetimeFigureOut">
              <a:rPr lang="en-US"/>
              <a:pPr>
                <a:defRPr/>
              </a:pPr>
              <a:t>10/21/2012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133127C3-6C44-4A81-AF30-AA52A5C9F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8F4AFCF0-31F5-4240-AD03-838877D5D7F2}" type="slidenum">
              <a:rPr lang="en-US" smtClean="0"/>
              <a:pPr defTabSz="912813"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4608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/>
            <a:fld id="{E1F4A6FB-CCD5-456E-98AA-D35AC55AFC12}" type="slidenum">
              <a:rPr lang="en-US" smtClean="0"/>
              <a:pPr defTabSz="912813"/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5161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0C7D6-C2DB-4630-800C-40189440D9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0FF32-B7B8-4003-A087-7DD6BA0D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8750"/>
            <a:ext cx="2057400" cy="59721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8750"/>
            <a:ext cx="6019800" cy="59721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F476C-CF89-4DE9-BBC5-50B4ED775A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F1C42-36C9-493D-B3E6-2639C9560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E16C6-C70D-4530-B4C4-F82073968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2AE3E-3705-4BB7-9896-016BF0F8B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A9380-A825-4135-87E8-AF3238CB9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EBACB-235D-46F4-BA3B-CA783E4462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5ACB7E-365E-46A5-8D10-6023245894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E1266-5338-4731-AB67-48E87091ED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42BBC-8D36-4D5E-ACFE-007DBD08DF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0825" cy="6851650"/>
            <a:chOff x="0" y="0"/>
            <a:chExt cx="5758" cy="4316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0" y="1984"/>
              <a:ext cx="5758" cy="2098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0"/>
              <a:ext cx="3773" cy="2356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0" y="0"/>
              <a:ext cx="2933" cy="1846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1044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4112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hidden">
              <a:xfrm>
                <a:off x="912" y="2284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14" name="Freeform 18"/>
              <p:cNvSpPr>
                <a:spLocks noEditPoints="1"/>
              </p:cNvSpPr>
              <p:nvPr/>
            </p:nvSpPr>
            <p:spPr bwMode="hidden">
              <a:xfrm>
                <a:off x="192" y="2284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hidden">
              <a:xfrm>
                <a:off x="1284" y="2572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hidden">
              <a:xfrm>
                <a:off x="1140" y="2434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hidden">
              <a:xfrm>
                <a:off x="948" y="2314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19" name="Freeform 23"/>
              <p:cNvSpPr>
                <a:spLocks/>
              </p:cNvSpPr>
              <p:nvPr/>
            </p:nvSpPr>
            <p:spPr bwMode="hidden">
              <a:xfrm>
                <a:off x="1122" y="2578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20" name="Freeform 24"/>
              <p:cNvSpPr>
                <a:spLocks/>
              </p:cNvSpPr>
              <p:nvPr/>
            </p:nvSpPr>
            <p:spPr bwMode="hidden">
              <a:xfrm>
                <a:off x="942" y="2674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21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32" name="Freeform 36"/>
              <p:cNvSpPr>
                <a:spLocks/>
              </p:cNvSpPr>
              <p:nvPr/>
            </p:nvSpPr>
            <p:spPr bwMode="hidden">
              <a:xfrm>
                <a:off x="801" y="2681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33" name="Freeform 37"/>
              <p:cNvSpPr>
                <a:spLocks/>
              </p:cNvSpPr>
              <p:nvPr/>
            </p:nvSpPr>
            <p:spPr bwMode="hidden">
              <a:xfrm>
                <a:off x="536" y="2710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1037" y="2609"/>
                <a:ext cx="64" cy="79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35" name="Freeform 39"/>
              <p:cNvSpPr>
                <a:spLocks/>
              </p:cNvSpPr>
              <p:nvPr userDrawn="1"/>
            </p:nvSpPr>
            <p:spPr bwMode="hidden">
              <a:xfrm>
                <a:off x="867" y="2471"/>
                <a:ext cx="137" cy="20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4136" name="Freeform 40"/>
              <p:cNvSpPr>
                <a:spLocks/>
              </p:cNvSpPr>
              <p:nvPr userDrawn="1"/>
            </p:nvSpPr>
            <p:spPr bwMode="hidden">
              <a:xfrm>
                <a:off x="817" y="2507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</p:grpSp>
      <p:sp>
        <p:nvSpPr>
          <p:cNvPr id="4137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8750"/>
            <a:ext cx="8229600" cy="125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38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39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0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41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fld id="{47E5C4BC-E558-4D2F-A2B5-F6F83E2F7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8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iedsitepu@yahoo.com" TargetMode="External"/><Relationship Id="rId2" Type="http://schemas.openxmlformats.org/officeDocument/2006/relationships/hyperlink" Target="mailto:Iedveda.Sitepu@uki.ac.id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838200"/>
            <a:ext cx="9144000" cy="2762250"/>
          </a:xfrm>
        </p:spPr>
        <p:txBody>
          <a:bodyPr/>
          <a:lstStyle/>
          <a:p>
            <a:pPr eaLnBrk="1" hangingPunct="1">
              <a:defRPr/>
            </a:pPr>
            <a:r>
              <a:rPr lang="en-GB" sz="4000" b="1" smtClean="0"/>
              <a:t>Do </a:t>
            </a:r>
            <a:r>
              <a:rPr lang="en-GB" sz="4000" b="1" smtClean="0"/>
              <a:t> professional</a:t>
            </a:r>
            <a:r>
              <a:rPr lang="en-GB" sz="4000" b="1" smtClean="0"/>
              <a:t>, </a:t>
            </a:r>
            <a:r>
              <a:rPr lang="en-GB" sz="4000" b="1" smtClean="0"/>
              <a:t> semi-professional</a:t>
            </a:r>
            <a:r>
              <a:rPr lang="en-GB" sz="4000" b="1" dirty="0" smtClean="0"/>
              <a:t>, and </a:t>
            </a:r>
            <a:r>
              <a:rPr lang="en-GB" sz="4000" b="1" dirty="0" smtClean="0"/>
              <a:t>non-professional </a:t>
            </a:r>
            <a:r>
              <a:rPr lang="en-GB" sz="4000" b="1" dirty="0" smtClean="0"/>
              <a:t>study program graduates have different levels of </a:t>
            </a:r>
            <a:r>
              <a:rPr lang="en-GB" sz="4000" b="1" dirty="0" smtClean="0"/>
              <a:t>competencies?</a:t>
            </a:r>
            <a:endParaRPr lang="en-US" sz="1800" b="1" dirty="0" smtClean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438400" y="4648200"/>
            <a:ext cx="6400800" cy="17526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defRPr/>
            </a:pPr>
            <a:r>
              <a:rPr lang="en-US" dirty="0" err="1" smtClean="0"/>
              <a:t>Ied</a:t>
            </a:r>
            <a:r>
              <a:rPr lang="en-US" dirty="0" smtClean="0"/>
              <a:t> Veda </a:t>
            </a:r>
            <a:r>
              <a:rPr lang="en-US" dirty="0" err="1" smtClean="0"/>
              <a:t>Sitepu</a:t>
            </a:r>
            <a:endParaRPr lang="en-US" dirty="0" smtClean="0"/>
          </a:p>
          <a:p>
            <a:pPr algn="r" eaLnBrk="1" hangingPunct="1">
              <a:lnSpc>
                <a:spcPct val="90000"/>
              </a:lnSpc>
              <a:defRPr/>
            </a:pPr>
            <a:r>
              <a:rPr lang="en-US" sz="1800" dirty="0" smtClean="0">
                <a:hlinkClick r:id="rId2"/>
              </a:rPr>
              <a:t>Iedveda.Sitepu@uki.ac.id</a:t>
            </a:r>
            <a:r>
              <a:rPr lang="en-US" sz="1800" dirty="0" smtClean="0"/>
              <a:t>; </a:t>
            </a:r>
            <a:r>
              <a:rPr lang="en-US" sz="1800" dirty="0" smtClean="0">
                <a:hlinkClick r:id="rId3"/>
              </a:rPr>
              <a:t>iedsitepu@yahoo.com</a:t>
            </a:r>
          </a:p>
          <a:p>
            <a:pPr algn="r"/>
            <a:r>
              <a:rPr lang="en-US" sz="2400" dirty="0" smtClean="0"/>
              <a:t>Universitas Kristen Indonesia</a:t>
            </a:r>
          </a:p>
          <a:p>
            <a:pPr algn="r"/>
            <a:r>
              <a:rPr lang="en-US" sz="2400" dirty="0" smtClean="0"/>
              <a:t>Jakarta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5400" dirty="0" smtClean="0"/>
              <a:t>Competencies: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defRPr/>
            </a:pPr>
            <a:r>
              <a:rPr lang="en-US" sz="4000" dirty="0" smtClean="0"/>
              <a:t>Knowledge</a:t>
            </a:r>
          </a:p>
          <a:p>
            <a:pPr marL="342900" indent="-342900">
              <a:defRPr/>
            </a:pPr>
            <a:r>
              <a:rPr lang="en-US" sz="4000" dirty="0" smtClean="0"/>
              <a:t>Personal Attributes/personal competencies</a:t>
            </a:r>
          </a:p>
          <a:p>
            <a:pPr marL="342900" indent="-342900">
              <a:defRPr/>
            </a:pPr>
            <a:r>
              <a:rPr lang="en-US" sz="4000" dirty="0" smtClean="0"/>
              <a:t>Interpersonal competencies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590800"/>
            <a:ext cx="1622560" cy="40011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000" b="1" dirty="0">
                <a:solidFill>
                  <a:schemeClr val="accent4">
                    <a:lumMod val="10000"/>
                  </a:schemeClr>
                </a:solidFill>
                <a:latin typeface="Arial Narrow" pitchFamily="34" charset="0"/>
              </a:rPr>
              <a:t>Competencies</a:t>
            </a:r>
          </a:p>
        </p:txBody>
      </p:sp>
      <p:cxnSp>
        <p:nvCxnSpPr>
          <p:cNvPr id="26629" name="Straight Connector 5"/>
          <p:cNvCxnSpPr>
            <a:cxnSpLocks noChangeShapeType="1"/>
          </p:cNvCxnSpPr>
          <p:nvPr/>
        </p:nvCxnSpPr>
        <p:spPr bwMode="auto">
          <a:xfrm rot="5400000">
            <a:off x="-800100" y="3162300"/>
            <a:ext cx="4876800" cy="762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630" name="Straight Connector 7"/>
          <p:cNvCxnSpPr>
            <a:cxnSpLocks noChangeShapeType="1"/>
          </p:cNvCxnSpPr>
          <p:nvPr/>
        </p:nvCxnSpPr>
        <p:spPr bwMode="auto">
          <a:xfrm>
            <a:off x="1676400" y="2743200"/>
            <a:ext cx="2286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631" name="Straight Connector 15"/>
          <p:cNvCxnSpPr>
            <a:cxnSpLocks noChangeShapeType="1"/>
          </p:cNvCxnSpPr>
          <p:nvPr/>
        </p:nvCxnSpPr>
        <p:spPr bwMode="auto">
          <a:xfrm flipV="1">
            <a:off x="1676400" y="609600"/>
            <a:ext cx="304800" cy="152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6632" name="Straight Connector 16"/>
          <p:cNvCxnSpPr>
            <a:cxnSpLocks noChangeShapeType="1"/>
          </p:cNvCxnSpPr>
          <p:nvPr/>
        </p:nvCxnSpPr>
        <p:spPr bwMode="auto">
          <a:xfrm>
            <a:off x="1600200" y="5638800"/>
            <a:ext cx="228600" cy="952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1" name="TextBox 20"/>
          <p:cNvSpPr txBox="1"/>
          <p:nvPr/>
        </p:nvSpPr>
        <p:spPr>
          <a:xfrm>
            <a:off x="1981200" y="392668"/>
            <a:ext cx="1326004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dirty="0">
                <a:latin typeface="+mj-lt"/>
              </a:rPr>
              <a:t>Knowledge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28800" y="5410200"/>
            <a:ext cx="1608133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dirty="0">
                <a:latin typeface="+mj-lt"/>
              </a:rPr>
              <a:t>Interpersonal</a:t>
            </a:r>
          </a:p>
          <a:p>
            <a:pPr eaLnBrk="0" hangingPunct="0">
              <a:defRPr/>
            </a:pPr>
            <a:r>
              <a:rPr lang="en-US" dirty="0">
                <a:latin typeface="+mj-lt"/>
              </a:rPr>
              <a:t>competencies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905000" y="2401888"/>
            <a:ext cx="1133475" cy="64611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dirty="0">
                <a:latin typeface="+mj-lt"/>
              </a:rPr>
              <a:t>Personal</a:t>
            </a:r>
          </a:p>
          <a:p>
            <a:pPr eaLnBrk="0" hangingPunct="0">
              <a:defRPr/>
            </a:pPr>
            <a:r>
              <a:rPr lang="en-US" dirty="0">
                <a:latin typeface="+mj-lt"/>
              </a:rPr>
              <a:t>attributes</a:t>
            </a:r>
          </a:p>
        </p:txBody>
      </p:sp>
      <p:sp>
        <p:nvSpPr>
          <p:cNvPr id="24" name="Right Arrow 23"/>
          <p:cNvSpPr/>
          <p:nvPr/>
        </p:nvSpPr>
        <p:spPr bwMode="auto">
          <a:xfrm>
            <a:off x="3429000" y="76200"/>
            <a:ext cx="685800" cy="990600"/>
          </a:xfrm>
          <a:prstGeom prst="rightArrow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eaLnBrk="0" hangingPunct="0">
              <a:defRPr/>
            </a:pPr>
            <a:endParaRPr lang="en-US">
              <a:latin typeface="Verdan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58033" y="49649"/>
            <a:ext cx="4252567" cy="116955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General knowledge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Knowledge of their discipline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Knowledge of other fields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English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Computer operation (for office)</a:t>
            </a:r>
          </a:p>
        </p:txBody>
      </p:sp>
      <p:sp>
        <p:nvSpPr>
          <p:cNvPr id="27" name="Right Arrow 26"/>
          <p:cNvSpPr/>
          <p:nvPr/>
        </p:nvSpPr>
        <p:spPr bwMode="auto">
          <a:xfrm>
            <a:off x="3352800" y="2133600"/>
            <a:ext cx="762000" cy="1219200"/>
          </a:xfrm>
          <a:prstGeom prst="rightArrow">
            <a:avLst>
              <a:gd name="adj1" fmla="val 50000"/>
              <a:gd name="adj2" fmla="val 50000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eaLnBrk="0" hangingPunct="0">
              <a:defRPr/>
            </a:pPr>
            <a:endParaRPr lang="en-US">
              <a:latin typeface="Verdana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43400" y="1247775"/>
            <a:ext cx="4267200" cy="332422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Creativity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Problem solving ability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Learning ability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Working under pressure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Time management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Fitness to work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Working independently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Analytical ability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Ability to take responsibility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Initiative Loyalty and integrity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Ability to present ideas/product/report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Planning coordinating &amp; execution,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Ability to doc ideas &amp; info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Ability to write reports, memos, docs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Continuous learning ability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343400" y="4611688"/>
            <a:ext cx="4267200" cy="22463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Team working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Negotiation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Tolerance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Adaptability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Assertiveness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Persistence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Appreciating different points of views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Understanding of the system values in the society 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Leadership</a:t>
            </a:r>
          </a:p>
          <a:p>
            <a:pPr eaLnBrk="0" hangingPunct="0">
              <a:buFont typeface="Arial" pitchFamily="34" charset="0"/>
              <a:buChar char="•"/>
              <a:defRPr/>
            </a:pPr>
            <a:r>
              <a:rPr lang="en-US" sz="1400" dirty="0">
                <a:latin typeface="+mj-lt"/>
              </a:rPr>
              <a:t> Communication skills</a:t>
            </a:r>
          </a:p>
        </p:txBody>
      </p:sp>
      <p:sp>
        <p:nvSpPr>
          <p:cNvPr id="37" name="Right Arrow 36"/>
          <p:cNvSpPr/>
          <p:nvPr/>
        </p:nvSpPr>
        <p:spPr bwMode="auto">
          <a:xfrm>
            <a:off x="3505200" y="5181600"/>
            <a:ext cx="609600" cy="1219200"/>
          </a:xfrm>
          <a:prstGeom prst="rightArrow">
            <a:avLst>
              <a:gd name="adj1" fmla="val 50000"/>
              <a:gd name="adj2" fmla="val 50000"/>
            </a:avLst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eaLnBrk="0" hangingPunct="0">
              <a:defRPr/>
            </a:pPr>
            <a:endParaRPr lang="en-US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33400"/>
            <a:ext cx="8153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1981200" y="76200"/>
            <a:ext cx="541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 eaLnBrk="0" hangingPunct="0"/>
            <a:r>
              <a:rPr lang="en-GB" sz="2400">
                <a:solidFill>
                  <a:srgbClr val="FF0000"/>
                </a:solidFill>
              </a:rPr>
              <a:t>Importance of knowledge</a:t>
            </a:r>
            <a:endParaRPr lang="en-US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73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395797"/>
            <a:ext cx="1371600" cy="2928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62" name="AutoShape 10"/>
          <p:cNvSpPr>
            <a:spLocks noChangeArrowheads="1"/>
          </p:cNvSpPr>
          <p:nvPr/>
        </p:nvSpPr>
        <p:spPr bwMode="auto">
          <a:xfrm rot="1595719">
            <a:off x="1600200" y="2667000"/>
            <a:ext cx="4800600" cy="4419600"/>
          </a:xfrm>
          <a:prstGeom prst="irregularSeal2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7350" y="3886200"/>
            <a:ext cx="18732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7" name="AutoShape 5"/>
          <p:cNvSpPr>
            <a:spLocks noChangeArrowheads="1"/>
          </p:cNvSpPr>
          <p:nvPr/>
        </p:nvSpPr>
        <p:spPr bwMode="auto">
          <a:xfrm rot="7345244">
            <a:off x="3715210" y="1360253"/>
            <a:ext cx="2743200" cy="1041682"/>
          </a:xfrm>
          <a:prstGeom prst="homePlate">
            <a:avLst>
              <a:gd name="adj" fmla="val 720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 rot="8181519">
            <a:off x="5289550" y="1254125"/>
            <a:ext cx="3854450" cy="1184275"/>
          </a:xfrm>
          <a:prstGeom prst="homePlate">
            <a:avLst>
              <a:gd name="adj" fmla="val 81367"/>
            </a:avLst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/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 rot="10800000">
            <a:off x="6019800" y="3276600"/>
            <a:ext cx="2971800" cy="990600"/>
          </a:xfrm>
          <a:prstGeom prst="homePlate">
            <a:avLst>
              <a:gd name="adj" fmla="val 63760"/>
            </a:avLst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AutoShape 8"/>
          <p:cNvSpPr>
            <a:spLocks noChangeArrowheads="1"/>
          </p:cNvSpPr>
          <p:nvPr/>
        </p:nvSpPr>
        <p:spPr bwMode="auto">
          <a:xfrm rot="12271639">
            <a:off x="5630183" y="5044923"/>
            <a:ext cx="3462338" cy="1160330"/>
          </a:xfrm>
          <a:prstGeom prst="homePlate">
            <a:avLst>
              <a:gd name="adj" fmla="val 90875"/>
            </a:avLst>
          </a:prstGeom>
          <a:solidFill>
            <a:srgbClr val="00206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 rot="39943103">
            <a:off x="4454888" y="1179145"/>
            <a:ext cx="169790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Knowledge</a:t>
            </a:r>
            <a:r>
              <a:rPr lang="en-US" sz="2400" dirty="0"/>
              <a:t>,</a:t>
            </a:r>
          </a:p>
          <a:p>
            <a:r>
              <a:rPr lang="en-US" sz="2400" dirty="0"/>
              <a:t> </a:t>
            </a:r>
            <a:r>
              <a:rPr lang="en-US" sz="2000" dirty="0"/>
              <a:t>ideas</a:t>
            </a:r>
            <a:endParaRPr lang="en-US" sz="2400" dirty="0"/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 rot="-41591038">
            <a:off x="6236293" y="5407094"/>
            <a:ext cx="27991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Willingness to learn,</a:t>
            </a:r>
          </a:p>
          <a:p>
            <a:r>
              <a:rPr lang="en-US" sz="2000" dirty="0"/>
              <a:t> speed of learning</a:t>
            </a: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6781800" y="3200400"/>
            <a:ext cx="2209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/>
              <a:t>Flexibility, </a:t>
            </a:r>
          </a:p>
          <a:p>
            <a:r>
              <a:rPr lang="en-US" sz="2000" dirty="0"/>
              <a:t>adaptability,</a:t>
            </a:r>
          </a:p>
          <a:p>
            <a:r>
              <a:rPr lang="en-US" sz="2000" dirty="0"/>
              <a:t>ability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 rot="-67440161">
            <a:off x="5835302" y="974517"/>
            <a:ext cx="32853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GB" sz="2000" dirty="0"/>
              <a:t>logical, </a:t>
            </a:r>
            <a:r>
              <a:rPr lang="en-GB" sz="2000" dirty="0" smtClean="0"/>
              <a:t>analytic, critical</a:t>
            </a:r>
            <a:r>
              <a:rPr lang="en-GB" sz="2000" dirty="0"/>
              <a:t>, problem-solving and </a:t>
            </a:r>
          </a:p>
          <a:p>
            <a:pPr eaLnBrk="1" hangingPunct="1"/>
            <a:r>
              <a:rPr lang="en-GB" dirty="0"/>
              <a:t>synthetic</a:t>
            </a:r>
            <a:r>
              <a:rPr lang="en-GB" sz="2000" dirty="0"/>
              <a:t> skills </a:t>
            </a:r>
            <a:endParaRPr lang="en-US" sz="2000" dirty="0"/>
          </a:p>
        </p:txBody>
      </p:sp>
      <p:sp>
        <p:nvSpPr>
          <p:cNvPr id="23574" name="AutoShape 22"/>
          <p:cNvSpPr>
            <a:spLocks noChangeArrowheads="1"/>
          </p:cNvSpPr>
          <p:nvPr/>
        </p:nvSpPr>
        <p:spPr bwMode="auto">
          <a:xfrm>
            <a:off x="304800" y="0"/>
            <a:ext cx="3429000" cy="2438400"/>
          </a:xfrm>
          <a:prstGeom prst="cloudCallout">
            <a:avLst>
              <a:gd name="adj1" fmla="val -21499"/>
              <a:gd name="adj2" fmla="val 8695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en-US"/>
          </a:p>
        </p:txBody>
      </p:sp>
      <p:sp>
        <p:nvSpPr>
          <p:cNvPr id="23575" name="Text Box 23"/>
          <p:cNvSpPr txBox="1">
            <a:spLocks noChangeArrowheads="1"/>
          </p:cNvSpPr>
          <p:nvPr/>
        </p:nvSpPr>
        <p:spPr bwMode="auto">
          <a:xfrm>
            <a:off x="650790" y="762000"/>
            <a:ext cx="293061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/>
              <a:t>Why do </a:t>
            </a:r>
          </a:p>
          <a:p>
            <a:r>
              <a:rPr lang="en-US" sz="2400" b="1" dirty="0"/>
              <a:t>companies hire </a:t>
            </a:r>
          </a:p>
          <a:p>
            <a:r>
              <a:rPr lang="en-US" sz="2400" b="1" dirty="0"/>
              <a:t>graduates?</a:t>
            </a:r>
          </a:p>
        </p:txBody>
      </p:sp>
      <p:sp>
        <p:nvSpPr>
          <p:cNvPr id="23576" name="Text Box 24"/>
          <p:cNvSpPr txBox="1">
            <a:spLocks noChangeArrowheads="1"/>
          </p:cNvSpPr>
          <p:nvPr/>
        </p:nvSpPr>
        <p:spPr bwMode="auto">
          <a:xfrm>
            <a:off x="-76200" y="6415088"/>
            <a:ext cx="2647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(Harvey and Mason, 1997)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39775"/>
            <a:ext cx="9144000" cy="4365625"/>
          </a:xfrm>
        </p:spPr>
        <p:txBody>
          <a:bodyPr/>
          <a:lstStyle/>
          <a:p>
            <a:pPr>
              <a:defRPr/>
            </a:pPr>
            <a:r>
              <a:rPr lang="en-US" sz="6600" dirty="0" smtClean="0"/>
              <a:t>Gap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between acquired and required competencies</a:t>
            </a:r>
            <a:br>
              <a:rPr lang="en-US" dirty="0" smtClean="0"/>
            </a:br>
            <a:r>
              <a:rPr lang="en-US" dirty="0" smtClean="0"/>
              <a:t>in professional;</a:t>
            </a:r>
            <a:br>
              <a:rPr lang="en-US" dirty="0" smtClean="0"/>
            </a:br>
            <a:r>
              <a:rPr lang="en-US" dirty="0" smtClean="0"/>
              <a:t>semi professional; and</a:t>
            </a:r>
            <a:br>
              <a:rPr lang="en-US" dirty="0" smtClean="0"/>
            </a:br>
            <a:r>
              <a:rPr lang="en-US" dirty="0" smtClean="0"/>
              <a:t>non-professional study programs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838200"/>
          <a:ext cx="8763000" cy="5181598"/>
        </p:xfrm>
        <a:graphic>
          <a:graphicData uri="http://schemas.openxmlformats.org/drawingml/2006/table">
            <a:tbl>
              <a:tblPr/>
              <a:tblGrid>
                <a:gridCol w="4157724"/>
                <a:gridCol w="1140335"/>
                <a:gridCol w="1138291"/>
                <a:gridCol w="853207"/>
                <a:gridCol w="788833"/>
                <a:gridCol w="684610"/>
              </a:tblGrid>
              <a:tr h="64426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Knowledge</a:t>
                      </a:r>
                      <a:endParaRPr lang="en-US" sz="3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Acquired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Required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Gap</a:t>
                      </a:r>
                      <a:endParaRPr lang="en-US" sz="3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Z</a:t>
                      </a:r>
                      <a:endParaRPr lang="en-US" sz="3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</a:t>
                      </a:r>
                      <a:endParaRPr lang="en-US" sz="3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7562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General </a:t>
                      </a:r>
                      <a:r>
                        <a:rPr lang="de-DE" sz="2000" dirty="0" err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knowledge</a:t>
                      </a:r>
                      <a:endParaRPr lang="en-US" sz="3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-2.550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.011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7562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Knowledge of your field or discipline        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-0.3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-1.389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.165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7562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Knowledge of other fields or disciplines       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2.9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3.8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-0.9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-3.653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7562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English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3.1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-1.2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-3.685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7562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Computer operation (for office)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-1.4</a:t>
                      </a:r>
                      <a:endParaRPr lang="en-US" sz="32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-4.214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3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75622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Internet</a:t>
                      </a:r>
                      <a:endParaRPr lang="en-US" sz="3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2.8</a:t>
                      </a:r>
                      <a:endParaRPr lang="en-US" sz="3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3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-1.5</a:t>
                      </a:r>
                      <a:endParaRPr lang="en-US" sz="3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-4.490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32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29741" name="Rectangle 1"/>
          <p:cNvSpPr>
            <a:spLocks noChangeArrowheads="1"/>
          </p:cNvSpPr>
          <p:nvPr/>
        </p:nvSpPr>
        <p:spPr bwMode="auto">
          <a:xfrm>
            <a:off x="1301750" y="76200"/>
            <a:ext cx="67754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2813" eaLnBrk="0" hangingPunct="0"/>
            <a:r>
              <a:rPr lang="de-DE" sz="2400" b="1">
                <a:latin typeface="Palatino Linotype" pitchFamily="18" charset="0"/>
                <a:cs typeface="Times New Roman" pitchFamily="18" charset="0"/>
              </a:rPr>
              <a:t>Competence Gap: professional study programs</a:t>
            </a:r>
            <a:endParaRPr lang="en-US" sz="2400"/>
          </a:p>
          <a:p>
            <a:pPr defTabSz="912813" eaLnBrk="0" hangingPunct="0"/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200" y="1371600"/>
          <a:ext cx="8915400" cy="4953636"/>
        </p:xfrm>
        <a:graphic>
          <a:graphicData uri="http://schemas.openxmlformats.org/drawingml/2006/table">
            <a:tbl>
              <a:tblPr/>
              <a:tblGrid>
                <a:gridCol w="4059662"/>
                <a:gridCol w="1157148"/>
                <a:gridCol w="1146434"/>
                <a:gridCol w="987862"/>
                <a:gridCol w="845361"/>
                <a:gridCol w="718933"/>
              </a:tblGrid>
              <a:tr h="86400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Knowledge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Acquired 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Required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Gap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Z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681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General knowledge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0.5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5.773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000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681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Knowledge of your field or discipline        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3.8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-0.2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3.170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002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681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Knowledge of other fields or disciplines       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3.1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-0.6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6.751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000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681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English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3.2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-0.8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6.923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000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681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Computer operation (for office)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3.4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4.6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-1.2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8.271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000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681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Internet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-1.2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7.819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000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0765" name="Rectangle 1"/>
          <p:cNvSpPr>
            <a:spLocks noChangeArrowheads="1"/>
          </p:cNvSpPr>
          <p:nvPr/>
        </p:nvSpPr>
        <p:spPr bwMode="auto">
          <a:xfrm>
            <a:off x="984250" y="144463"/>
            <a:ext cx="7397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2813" eaLnBrk="0" hangingPunct="0"/>
            <a:r>
              <a:rPr lang="de-DE" sz="2400" b="1">
                <a:latin typeface="Palatino Linotype" pitchFamily="18" charset="0"/>
                <a:cs typeface="Times New Roman" pitchFamily="18" charset="0"/>
              </a:rPr>
              <a:t>Knowledge Gap: semi professional study programs</a:t>
            </a:r>
            <a:endParaRPr lang="en-US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1143000"/>
          <a:ext cx="8839200" cy="5029202"/>
        </p:xfrm>
        <a:graphic>
          <a:graphicData uri="http://schemas.openxmlformats.org/drawingml/2006/table">
            <a:tbl>
              <a:tblPr/>
              <a:tblGrid>
                <a:gridCol w="4062700"/>
                <a:gridCol w="1146925"/>
                <a:gridCol w="1146925"/>
                <a:gridCol w="762262"/>
                <a:gridCol w="956107"/>
                <a:gridCol w="764281"/>
              </a:tblGrid>
              <a:tr h="6652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Knowledge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Acquired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Required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Gap 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Z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7273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General knowledge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4.1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-0.5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-3.085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.002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7273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Knowledge of your field or discipline        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0.0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-0.346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.729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7273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Knowledge of other fields or disciplines       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2.9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-0.8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-3.978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7273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English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4.7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-0.4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-2.818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.005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7273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Computer operation (for office)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-0.9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-5.379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.010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7273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Internet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3.2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-1.1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-4.161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1789" name="Rectangle 1"/>
          <p:cNvSpPr>
            <a:spLocks noChangeArrowheads="1"/>
          </p:cNvSpPr>
          <p:nvPr/>
        </p:nvSpPr>
        <p:spPr bwMode="auto">
          <a:xfrm>
            <a:off x="184150" y="152400"/>
            <a:ext cx="87312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2813" eaLnBrk="0" hangingPunct="0"/>
            <a:r>
              <a:rPr lang="de-DE" sz="2200" b="1">
                <a:latin typeface="Palatino Linotype" pitchFamily="18" charset="0"/>
                <a:cs typeface="Times New Roman" pitchFamily="18" charset="0"/>
              </a:rPr>
              <a:t>Gap at graduation and at work in nonprofessional study programs</a:t>
            </a:r>
            <a:endParaRPr lang="en-US" sz="2200"/>
          </a:p>
          <a:p>
            <a:pPr defTabSz="912813" eaLnBrk="0" hangingPunct="0"/>
            <a:endParaRPr 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838200"/>
          <a:ext cx="9143998" cy="5638795"/>
        </p:xfrm>
        <a:graphic>
          <a:graphicData uri="http://schemas.openxmlformats.org/drawingml/2006/table">
            <a:tbl>
              <a:tblPr/>
              <a:tblGrid>
                <a:gridCol w="4161034"/>
                <a:gridCol w="1155842"/>
                <a:gridCol w="1155842"/>
                <a:gridCol w="873304"/>
                <a:gridCol w="898988"/>
                <a:gridCol w="898988"/>
              </a:tblGrid>
              <a:tr h="26751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Personal Attributes 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Acquired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Required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Gap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Z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 i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Creativity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-1.2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-4.478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Problem solving Ability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4.7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-4.802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Learning ability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4.7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-1.2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-4.289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Working under pressure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-1.2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-4.109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Time management 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3.1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-1. 4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-4.626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Fitness to work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4.6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-5.120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Working independently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-0.8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-4.107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Analytical ability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-3.641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take responsibility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-4.192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Initiative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-3.797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Loyalty and Integrity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-3.598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present ideas/product/report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-4.269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Planning, coordinating, and execution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-1.2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-4.443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document ideas and info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3.1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-1.1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-4.363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write reports. memos. doc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3.2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-1.3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-4.452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3570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Continuous learning ability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-1.1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-4.085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2873" name="TextBox 2"/>
          <p:cNvSpPr txBox="1">
            <a:spLocks noChangeArrowheads="1"/>
          </p:cNvSpPr>
          <p:nvPr/>
        </p:nvSpPr>
        <p:spPr bwMode="auto">
          <a:xfrm>
            <a:off x="457200" y="152400"/>
            <a:ext cx="8042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 eaLnBrk="0" hangingPunct="0"/>
            <a:r>
              <a:rPr lang="en-US" sz="2000" b="1"/>
              <a:t>Personal Attributes Gap:  professional study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ChangeArrowheads="1"/>
          </p:cNvSpPr>
          <p:nvPr/>
        </p:nvSpPr>
        <p:spPr bwMode="auto">
          <a:xfrm>
            <a:off x="0" y="22860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0" hangingPunct="0"/>
            <a:r>
              <a:rPr lang="en-US" sz="2000" b="1"/>
              <a:t>Personal Attributes Gap:  Semi-professional study programs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914400"/>
          <a:ext cx="9143997" cy="5410198"/>
        </p:xfrm>
        <a:graphic>
          <a:graphicData uri="http://schemas.openxmlformats.org/drawingml/2006/table">
            <a:tbl>
              <a:tblPr/>
              <a:tblGrid>
                <a:gridCol w="4098883"/>
                <a:gridCol w="1308154"/>
                <a:gridCol w="1177338"/>
                <a:gridCol w="915708"/>
                <a:gridCol w="915708"/>
                <a:gridCol w="728206"/>
              </a:tblGrid>
              <a:tr h="2881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Personal Attributes </a:t>
                      </a:r>
                      <a:endParaRPr lang="en-US" sz="2800" dirty="0" smtClean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Acquired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Required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Gap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Z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Creativity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-1.1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-8.790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Problem solving Ability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3.4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-1.1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-8.838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Learning ability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3.8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-0.5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-6.301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Working under pressure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-0.9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-7.140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Time management 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-0.9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-7.854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Fitness to work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-0.9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-8.020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Working independently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-6.791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Analytical ability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3.4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-0.9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-7.602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take responsibility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-0.8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-7.141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Initiative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-0.9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-7.353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Loyalty and Integrity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3.9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-0.5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-6.255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present ideas/product/report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-0.8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-7.206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Planning, coordinating, and execution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-0.8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-7.729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document ideas and info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3.4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-0.8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-6.973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write reports. memos. doc.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-0.8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-7.648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2013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Continuous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 </a:t>
                      </a:r>
                      <a:r>
                        <a:rPr lang="de-DE" sz="1800" dirty="0" err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learning</a:t>
                      </a: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 </a:t>
                      </a:r>
                      <a:r>
                        <a:rPr lang="de-DE" sz="1800" dirty="0" err="1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-7.346</a:t>
                      </a:r>
                      <a:endParaRPr lang="en-US" sz="1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1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755650"/>
          </a:xfrm>
        </p:spPr>
        <p:txBody>
          <a:bodyPr/>
          <a:lstStyle/>
          <a:p>
            <a:pPr eaLnBrk="1" hangingPunct="1">
              <a:defRPr/>
            </a:pPr>
            <a:r>
              <a:rPr lang="en-GB" b="1" dirty="0" smtClean="0"/>
              <a:t>Introduction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562600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n-GB" dirty="0" smtClean="0"/>
              <a:t>Gaps between competencies of higher education graduates at graduation and required at work.</a:t>
            </a:r>
          </a:p>
          <a:p>
            <a:pPr marL="342900" indent="-342900" eaLnBrk="1" hangingPunct="1">
              <a:defRPr/>
            </a:pPr>
            <a:r>
              <a:rPr lang="en-GB" dirty="0" smtClean="0"/>
              <a:t>The employers want graduates who are ready/competent for their responsibilities at work</a:t>
            </a:r>
          </a:p>
          <a:p>
            <a:pPr marL="342900" indent="-342900" eaLnBrk="1" hangingPunct="1">
              <a:defRPr/>
            </a:pPr>
            <a:r>
              <a:rPr lang="en-GB" dirty="0" smtClean="0"/>
              <a:t>Do all graduates from all study programs experience difficulties in meeting employers’ demands of graduates with competencies?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762000"/>
          <a:ext cx="8915399" cy="5943592"/>
        </p:xfrm>
        <a:graphic>
          <a:graphicData uri="http://schemas.openxmlformats.org/drawingml/2006/table">
            <a:tbl>
              <a:tblPr/>
              <a:tblGrid>
                <a:gridCol w="3956514"/>
                <a:gridCol w="1271510"/>
                <a:gridCol w="1144358"/>
                <a:gridCol w="890056"/>
                <a:gridCol w="890056"/>
                <a:gridCol w="762905"/>
              </a:tblGrid>
              <a:tr h="28197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 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Acquired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Required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Gap 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Z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b="1" i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Creativity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-1.1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-4.880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Problem solving Ability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-5.684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Learning ability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3.8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-4.528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Working under pressure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4.1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-0.8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-4.051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Time management 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-0.9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-5.084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Fitness to work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-4.906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Working independently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3.9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-3.460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.001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Analytical ability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-3.818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take responsibility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-4.714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Initiative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3.9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-4.096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Loyalty and Integrity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-4.612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present ideas/product/report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-4.376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Planning, coordinating, and execution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-0.9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-5.080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document ideas and info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4.1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-3.646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Ability to write reports. memos. doc.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-0.6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-3.878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538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Continuous learning ability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3.8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-4.278</a:t>
                      </a:r>
                      <a:endParaRPr lang="en-US" sz="24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6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4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4921" name="Rectangle 2"/>
          <p:cNvSpPr>
            <a:spLocks noChangeArrowheads="1"/>
          </p:cNvSpPr>
          <p:nvPr/>
        </p:nvSpPr>
        <p:spPr bwMode="auto">
          <a:xfrm>
            <a:off x="0" y="228600"/>
            <a:ext cx="914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0" hangingPunct="0"/>
            <a:r>
              <a:rPr lang="en-US" sz="2000" b="1"/>
              <a:t>Personal Attributes Gap:  Non-professional study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1066800"/>
          <a:ext cx="9143998" cy="5257804"/>
        </p:xfrm>
        <a:graphic>
          <a:graphicData uri="http://schemas.openxmlformats.org/drawingml/2006/table">
            <a:tbl>
              <a:tblPr/>
              <a:tblGrid>
                <a:gridCol w="4493062"/>
                <a:gridCol w="984591"/>
                <a:gridCol w="1141400"/>
                <a:gridCol w="712574"/>
                <a:gridCol w="888585"/>
                <a:gridCol w="923786"/>
              </a:tblGrid>
              <a:tr h="66755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Interpersonal Competencies  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Acquired</a:t>
                      </a:r>
                      <a:endParaRPr lang="en-US" sz="2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4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Required</a:t>
                      </a:r>
                      <a:endParaRPr lang="en-US" sz="20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Gap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Z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4450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Working with other people, team working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-3.971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50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Negotiation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3.1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-1.1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-4.465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50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Tolerance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3.9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4.1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-1.849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.064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50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Adaptability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-0.5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-3.477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.001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50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Assertiveness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3.4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4.1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-3.535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50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Persistence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-3.648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50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Appreciating different points of view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-0.5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-2.917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.004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5849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Underst. of the system. values in the society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-3.601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50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Leadership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-3.813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50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Communication skills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-4.299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5909" name="Rectangle 2"/>
          <p:cNvSpPr>
            <a:spLocks noChangeArrowheads="1"/>
          </p:cNvSpPr>
          <p:nvPr/>
        </p:nvSpPr>
        <p:spPr bwMode="auto">
          <a:xfrm>
            <a:off x="0" y="2286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 eaLnBrk="0" hangingPunct="0"/>
            <a:r>
              <a:rPr lang="en-US" b="1"/>
              <a:t>Interpersonal competencies Gap:  Professional study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1066800"/>
          <a:ext cx="9144002" cy="5210094"/>
        </p:xfrm>
        <a:graphic>
          <a:graphicData uri="http://schemas.openxmlformats.org/drawingml/2006/table">
            <a:tbl>
              <a:tblPr/>
              <a:tblGrid>
                <a:gridCol w="4443954"/>
                <a:gridCol w="1153492"/>
                <a:gridCol w="1151340"/>
                <a:gridCol w="718780"/>
                <a:gridCol w="936136"/>
                <a:gridCol w="740300"/>
              </a:tblGrid>
              <a:tr h="6659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 Interpersonal Competencies 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Acquired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Required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Gap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Z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443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Working with other people, team working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3.8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-7.079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3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Negotiation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3.4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-0.8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-7.100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3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Tolerance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4.1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-0.4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-4.371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3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Adaptability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3.8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-7.253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3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Assertiveness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-6.599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3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Persistence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3.5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-0.5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-6.152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3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Appreciating different points of view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-0.4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-5.555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3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Underst. of the system. values in the society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4.1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-0.4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-5.531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3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Leadership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-6.644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4394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Communication skills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-7.690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6933" name="Rectangle 2"/>
          <p:cNvSpPr>
            <a:spLocks noChangeArrowheads="1"/>
          </p:cNvSpPr>
          <p:nvPr/>
        </p:nvSpPr>
        <p:spPr bwMode="auto">
          <a:xfrm>
            <a:off x="0" y="2286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0" hangingPunct="0"/>
            <a:r>
              <a:rPr lang="en-US" b="1"/>
              <a:t>Interpersonal competencies Gap:  Semi-professional study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1066800"/>
          <a:ext cx="9144000" cy="5341022"/>
        </p:xfrm>
        <a:graphic>
          <a:graphicData uri="http://schemas.openxmlformats.org/drawingml/2006/table">
            <a:tbl>
              <a:tblPr/>
              <a:tblGrid>
                <a:gridCol w="4550212"/>
                <a:gridCol w="1139413"/>
                <a:gridCol w="1137288"/>
                <a:gridCol w="710006"/>
                <a:gridCol w="933213"/>
                <a:gridCol w="673868"/>
              </a:tblGrid>
              <a:tr h="6981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Interpersonal Competencies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Acquired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Required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Gap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Z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b="1" i="1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>
                        <a:lumMod val="90000"/>
                      </a:schemeClr>
                    </a:solidFill>
                  </a:tcPr>
                </a:tc>
              </a:tr>
              <a:tr h="4654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Working with other people, team working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-4.413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654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Negotiation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3.3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-3.759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654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Tolerance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4.1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-0.1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-1.809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.070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654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Adaptability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4.1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4.5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-0.4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-3.212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.001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654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Assertiveness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3.7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-0.5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-2.599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654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Persistence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3.8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-0.2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-1.420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.156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654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Appreciating different points of view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4.4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-0.2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-3.098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654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Underst. of the system. values in the society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3.8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4.2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-0.4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-2.962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.003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4654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Leadership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3.6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4.3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-3.716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  <a:tr h="3708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Communication skills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4.7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-0.7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-5.269</a:t>
                      </a:r>
                      <a:endParaRPr lang="en-US" sz="280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accent4">
                              <a:lumMod val="10000"/>
                            </a:schemeClr>
                          </a:solidFill>
                          <a:latin typeface="Palatino Linotype"/>
                          <a:ea typeface="Times New Roman"/>
                        </a:rPr>
                        <a:t>.000</a:t>
                      </a:r>
                      <a:endParaRPr lang="en-US" sz="2800" dirty="0">
                        <a:solidFill>
                          <a:schemeClr val="accent4">
                            <a:lumMod val="1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7957" name="Rectangle 2"/>
          <p:cNvSpPr>
            <a:spLocks noChangeArrowheads="1"/>
          </p:cNvSpPr>
          <p:nvPr/>
        </p:nvSpPr>
        <p:spPr bwMode="auto">
          <a:xfrm>
            <a:off x="0" y="2286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0" hangingPunct="0"/>
            <a:r>
              <a:rPr lang="en-US" b="1"/>
              <a:t>Interpersonal competencies Gap:  Non-professional study programs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8750"/>
            <a:ext cx="8382000" cy="1212850"/>
          </a:xfrm>
        </p:spPr>
        <p:txBody>
          <a:bodyPr/>
          <a:lstStyle/>
          <a:p>
            <a:r>
              <a:rPr lang="en-US" dirty="0" smtClean="0"/>
              <a:t>Knowledge</a:t>
            </a:r>
            <a:br>
              <a:rPr lang="en-US" dirty="0" smtClean="0"/>
            </a:br>
            <a:r>
              <a:rPr lang="en-US" sz="2400" dirty="0" smtClean="0"/>
              <a:t> </a:t>
            </a:r>
            <a:r>
              <a:rPr lang="en-US" sz="2400" dirty="0" smtClean="0"/>
              <a:t>(knowledge </a:t>
            </a:r>
            <a:r>
              <a:rPr lang="en-US" sz="2400" dirty="0" smtClean="0"/>
              <a:t>acquired during studies and required at </a:t>
            </a:r>
            <a:r>
              <a:rPr lang="en-US" sz="2400" dirty="0" smtClean="0"/>
              <a:t>work)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86800" cy="5410200"/>
          </a:xfrm>
        </p:spPr>
        <p:txBody>
          <a:bodyPr/>
          <a:lstStyle/>
          <a:p>
            <a:r>
              <a:rPr lang="en-US" dirty="0" smtClean="0"/>
              <a:t>Professional between 0.3 and 1.5. </a:t>
            </a:r>
          </a:p>
          <a:p>
            <a:r>
              <a:rPr lang="de-DE" dirty="0" smtClean="0"/>
              <a:t>Semi professional  between </a:t>
            </a:r>
            <a:r>
              <a:rPr lang="en-US" dirty="0" smtClean="0"/>
              <a:t>0.2 and 1.2; </a:t>
            </a:r>
          </a:p>
          <a:p>
            <a:r>
              <a:rPr lang="en-US" dirty="0" smtClean="0"/>
              <a:t>Non-professional  between 0.0 and 1.0. </a:t>
            </a:r>
          </a:p>
          <a:p>
            <a:r>
              <a:rPr lang="en-US" dirty="0" smtClean="0"/>
              <a:t>In general between 0.6 and 1.0, </a:t>
            </a:r>
          </a:p>
          <a:p>
            <a:r>
              <a:rPr lang="en-US" dirty="0" smtClean="0"/>
              <a:t>Professional study programs the highest (1.0), and non professional program the lowest (0.6).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908050"/>
          </a:xfrm>
        </p:spPr>
        <p:txBody>
          <a:bodyPr/>
          <a:lstStyle/>
          <a:p>
            <a:r>
              <a:rPr lang="en-US" dirty="0" smtClean="0"/>
              <a:t>Personal attributes: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953000"/>
          </a:xfr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 smtClean="0"/>
              <a:t>general </a:t>
            </a:r>
            <a:r>
              <a:rPr lang="en-US" dirty="0" smtClean="0"/>
              <a:t>the gap was between 4.2 and 4.7  at graduation and 3.0 and 3.7</a:t>
            </a:r>
            <a:r>
              <a:rPr lang="de-DE" dirty="0" smtClean="0"/>
              <a:t> "required at work“</a:t>
            </a:r>
            <a:endParaRPr lang="en-US" dirty="0" smtClean="0"/>
          </a:p>
          <a:p>
            <a:r>
              <a:rPr lang="en-US" dirty="0" smtClean="0"/>
              <a:t>professional study programs between 0.6 and 1.7, </a:t>
            </a:r>
          </a:p>
          <a:p>
            <a:r>
              <a:rPr lang="en-US" dirty="0" smtClean="0"/>
              <a:t>Semi professional between 0.5 and 1.1, </a:t>
            </a:r>
          </a:p>
          <a:p>
            <a:r>
              <a:rPr lang="en-US" dirty="0" smtClean="0"/>
              <a:t>Non professional graduates was 0.4 and 1.1.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984250"/>
          </a:xfrm>
        </p:spPr>
        <p:txBody>
          <a:bodyPr/>
          <a:lstStyle/>
          <a:p>
            <a:r>
              <a:rPr lang="en-US" dirty="0" smtClean="0"/>
              <a:t>Interpersonal competencies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5715000"/>
          </a:xfrm>
        </p:spPr>
        <p:txBody>
          <a:bodyPr/>
          <a:lstStyle/>
          <a:p>
            <a:r>
              <a:rPr lang="en-US" dirty="0" smtClean="0"/>
              <a:t>Professional study programs between 0.2 and 1.2; </a:t>
            </a:r>
          </a:p>
          <a:p>
            <a:r>
              <a:rPr lang="en-US" dirty="0" smtClean="0"/>
              <a:t>Semi professional study program, between 0.2 and 0.9; </a:t>
            </a:r>
          </a:p>
          <a:p>
            <a:r>
              <a:rPr lang="en-US" dirty="0" smtClean="0"/>
              <a:t>Non-professional study program between 0.2 and 0.7. </a:t>
            </a:r>
          </a:p>
          <a:p>
            <a:r>
              <a:rPr lang="en-US" dirty="0" smtClean="0"/>
              <a:t>In general the lowest gap (0.4) in non professional, semi professional graduates (0.6), and professional graduates (0.7).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Strength and weaknesses: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defRPr/>
            </a:pPr>
            <a:r>
              <a:rPr lang="en-US" dirty="0" smtClean="0"/>
              <a:t>Strength: </a:t>
            </a:r>
          </a:p>
          <a:p>
            <a:pPr marL="1143000" lvl="2" indent="-228600">
              <a:defRPr/>
            </a:pPr>
            <a:r>
              <a:rPr lang="en-US" dirty="0" smtClean="0"/>
              <a:t> </a:t>
            </a:r>
            <a:r>
              <a:rPr lang="en-US" sz="2800" dirty="0" smtClean="0"/>
              <a:t>'tolerance’</a:t>
            </a:r>
          </a:p>
          <a:p>
            <a:pPr marL="1143000" lvl="2" indent="-228600">
              <a:defRPr/>
            </a:pPr>
            <a:r>
              <a:rPr lang="en-US" sz="2800" dirty="0" smtClean="0"/>
              <a:t>'appreciating different point of views‘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sz="2400" dirty="0" smtClean="0"/>
          </a:p>
          <a:p>
            <a:pPr marL="342900" indent="-342900">
              <a:defRPr/>
            </a:pPr>
            <a:r>
              <a:rPr lang="en-US" dirty="0" smtClean="0"/>
              <a:t>Weaknesses:</a:t>
            </a:r>
          </a:p>
          <a:p>
            <a:pPr marL="1143000" lvl="2" indent="-228600">
              <a:defRPr/>
            </a:pPr>
            <a:r>
              <a:rPr lang="en-US" dirty="0" smtClean="0"/>
              <a:t>'communication skills‘</a:t>
            </a:r>
          </a:p>
          <a:p>
            <a:pPr marL="1143000" lvl="2" indent="-228600">
              <a:defRPr/>
            </a:pPr>
            <a:r>
              <a:rPr lang="en-US" dirty="0" smtClean="0"/>
              <a:t>'working with other people/team working‘</a:t>
            </a:r>
          </a:p>
          <a:p>
            <a:pPr marL="1143000" lvl="2" indent="-228600">
              <a:defRPr/>
            </a:pPr>
            <a:r>
              <a:rPr lang="en-US" dirty="0" smtClean="0"/>
              <a:t>'negotiation', and </a:t>
            </a:r>
          </a:p>
          <a:p>
            <a:pPr marL="1143000" lvl="2" indent="-228600">
              <a:defRPr/>
            </a:pPr>
            <a:r>
              <a:rPr lang="en-US" dirty="0" smtClean="0"/>
              <a:t>'leadership'.</a:t>
            </a:r>
          </a:p>
          <a:p>
            <a:pPr marL="1143000" lvl="2" indent="-228600">
              <a:buFont typeface="Arial" pitchFamily="34" charset="0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7556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562600"/>
          </a:xfrm>
        </p:spPr>
        <p:txBody>
          <a:bodyPr/>
          <a:lstStyle/>
          <a:p>
            <a:pPr marL="342900" indent="-342900">
              <a:defRPr/>
            </a:pPr>
            <a:r>
              <a:rPr lang="en-US" sz="2400" dirty="0" smtClean="0"/>
              <a:t>The gap does exist between acquisition at the time of graduation and job requirement </a:t>
            </a:r>
          </a:p>
          <a:p>
            <a:pPr marL="342900" indent="-342900">
              <a:defRPr/>
            </a:pPr>
            <a:r>
              <a:rPr lang="en-US" sz="2400" dirty="0" smtClean="0"/>
              <a:t>The wider gap is personal attributes compared to knowledge and interpersonal competencies. </a:t>
            </a:r>
          </a:p>
          <a:p>
            <a:pPr marL="342900" indent="-342900">
              <a:defRPr/>
            </a:pPr>
            <a:r>
              <a:rPr lang="en-US" sz="2400" dirty="0" smtClean="0"/>
              <a:t>Three important </a:t>
            </a:r>
            <a:r>
              <a:rPr lang="en-GB" sz="2400" dirty="0" smtClean="0"/>
              <a:t>technical skills (knowledge) for work are English, computer operation and internet  &gt;&gt; required by almost every job requirement.</a:t>
            </a:r>
          </a:p>
          <a:p>
            <a:pPr marL="342900" indent="-342900">
              <a:defRPr/>
            </a:pPr>
            <a:r>
              <a:rPr lang="en-US" sz="2400" dirty="0" smtClean="0"/>
              <a:t>The more professional a study program, the less competent the graduates (i.e. English study program is higher in competencies compared to semi or professional study programs). </a:t>
            </a:r>
          </a:p>
          <a:p>
            <a:pPr marL="342900" indent="-342900">
              <a:buFont typeface="Wingdings" pitchFamily="2" charset="2"/>
              <a:buNone/>
              <a:defRPr/>
            </a:pPr>
            <a:r>
              <a:rPr lang="en-US" sz="2400" dirty="0" smtClean="0"/>
              <a:t>   Competencies of non-professional program &gt; semi professional programs &gt; professional programs.</a:t>
            </a:r>
          </a:p>
          <a:p>
            <a:pPr marL="342900" indent="-342900">
              <a:defRPr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defRPr/>
            </a:pPr>
            <a:r>
              <a:rPr lang="en-US" sz="2600" dirty="0" smtClean="0"/>
              <a:t>Personal attributes are competencies that need to be given more attention during study period to balance the three competencies.</a:t>
            </a:r>
          </a:p>
          <a:p>
            <a:pPr marL="342900" indent="-342900">
              <a:defRPr/>
            </a:pPr>
            <a:r>
              <a:rPr lang="en-US" sz="2600" dirty="0" smtClean="0"/>
              <a:t>In the learning process, the teaching methods and learning activities need to be oriented into the acquisition of competencies. </a:t>
            </a:r>
          </a:p>
          <a:p>
            <a:pPr marL="342900" indent="-342900">
              <a:defRPr/>
            </a:pPr>
            <a:r>
              <a:rPr lang="en-US" sz="2600" dirty="0" smtClean="0"/>
              <a:t>Competencies should be exercised as often as possible and in many study conditions, be it inside or outside the classrooms. </a:t>
            </a:r>
          </a:p>
          <a:p>
            <a:pPr marL="342900" indent="-342900">
              <a:defRPr/>
            </a:pP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4582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/>
              <a:t>What did Noam Chomsky say about competencies </a:t>
            </a:r>
            <a:r>
              <a:rPr lang="en-US" sz="4000" dirty="0" smtClean="0"/>
              <a:t>and </a:t>
            </a:r>
            <a:r>
              <a:rPr lang="en-US" sz="4000" dirty="0" smtClean="0"/>
              <a:t>performance?</a:t>
            </a:r>
            <a:endParaRPr lang="en-US" sz="40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600200"/>
            <a:ext cx="8915400" cy="4953000"/>
          </a:xfrm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defRPr/>
            </a:pPr>
            <a:r>
              <a:rPr lang="en-US" sz="3600" dirty="0" smtClean="0"/>
              <a:t>the concept of generative grammar as theory of linguistic competency</a:t>
            </a:r>
          </a:p>
          <a:p>
            <a:pPr marL="342900" indent="-342900" eaLnBrk="1" hangingPunct="1">
              <a:lnSpc>
                <a:spcPct val="80000"/>
              </a:lnSpc>
              <a:defRPr/>
            </a:pPr>
            <a:r>
              <a:rPr lang="en-US" sz="3600" dirty="0" smtClean="0"/>
              <a:t>Competencies: deep and surface structures </a:t>
            </a:r>
            <a:endParaRPr lang="en-US" sz="3600" dirty="0" smtClean="0"/>
          </a:p>
          <a:p>
            <a:pPr marL="342900" indent="-342900" eaLnBrk="1" hangingPunct="1">
              <a:lnSpc>
                <a:spcPct val="80000"/>
              </a:lnSpc>
              <a:defRPr/>
            </a:pPr>
            <a:r>
              <a:rPr lang="en-US" sz="3600" dirty="0" smtClean="0"/>
              <a:t>The </a:t>
            </a:r>
            <a:r>
              <a:rPr lang="en-US" sz="3600" dirty="0" smtClean="0"/>
              <a:t>deep dictates the </a:t>
            </a:r>
            <a:r>
              <a:rPr lang="en-US" sz="3600" dirty="0" smtClean="0"/>
              <a:t>surface</a:t>
            </a:r>
            <a:endParaRPr lang="en-US" sz="3600" dirty="0" smtClean="0"/>
          </a:p>
          <a:p>
            <a:pPr marL="342900" indent="-342900" eaLnBrk="1" hangingPunct="1">
              <a:lnSpc>
                <a:spcPct val="80000"/>
              </a:lnSpc>
              <a:defRPr/>
            </a:pPr>
            <a:r>
              <a:rPr lang="en-US" sz="3600" dirty="0" smtClean="0"/>
              <a:t>Deep structure is the 'competency' and surface structure is the 'performance'.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304800" y="5334000"/>
            <a:ext cx="5486400" cy="804863"/>
          </a:xfrm>
        </p:spPr>
        <p:txBody>
          <a:bodyPr/>
          <a:lstStyle/>
          <a:p>
            <a:pPr algn="ctr">
              <a:defRPr/>
            </a:pPr>
            <a:r>
              <a:rPr lang="de-DE" sz="4000" dirty="0" err="1" smtClean="0">
                <a:latin typeface="Harrington" pitchFamily="82" charset="0"/>
              </a:rPr>
              <a:t>Thank</a:t>
            </a:r>
            <a:r>
              <a:rPr lang="de-DE" sz="4000" dirty="0" smtClean="0">
                <a:latin typeface="Harrington" pitchFamily="82" charset="0"/>
              </a:rPr>
              <a:t> </a:t>
            </a:r>
            <a:r>
              <a:rPr lang="de-DE" sz="4000" dirty="0" err="1" smtClean="0">
                <a:latin typeface="Harrington" pitchFamily="82" charset="0"/>
              </a:rPr>
              <a:t>you</a:t>
            </a:r>
            <a:r>
              <a:rPr lang="de-DE" sz="4000" dirty="0" smtClean="0">
                <a:latin typeface="Harrington" pitchFamily="82" charset="0"/>
              </a:rPr>
              <a:t> </a:t>
            </a:r>
            <a:r>
              <a:rPr lang="de-DE" sz="4000" dirty="0" err="1" smtClean="0">
                <a:latin typeface="Harrington" pitchFamily="82" charset="0"/>
              </a:rPr>
              <a:t>very</a:t>
            </a:r>
            <a:r>
              <a:rPr lang="de-DE" sz="4000" dirty="0" smtClean="0">
                <a:latin typeface="Harrington" pitchFamily="82" charset="0"/>
              </a:rPr>
              <a:t> </a:t>
            </a:r>
            <a:r>
              <a:rPr lang="de-DE" sz="4000" dirty="0" err="1" smtClean="0">
                <a:latin typeface="Harrington" pitchFamily="82" charset="0"/>
              </a:rPr>
              <a:t>much</a:t>
            </a:r>
            <a:endParaRPr lang="de-DE" sz="4000" dirty="0">
              <a:latin typeface="Harrington" pitchFamily="82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3124200" cy="4349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smtClean="0"/>
              <a:t>Curriculum of a study program should include competencies as follows</a:t>
            </a:r>
            <a:br>
              <a:rPr lang="en-US" sz="3200" dirty="0" smtClean="0"/>
            </a:br>
            <a:r>
              <a:rPr lang="en-US" sz="2400" dirty="0" smtClean="0"/>
              <a:t>(Ministerial decree No. 045/U/2002):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5638800" cy="5257800"/>
          </a:xfrm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US" sz="2800" dirty="0" smtClean="0"/>
              <a:t>foundation of personalities;</a:t>
            </a:r>
          </a:p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US" sz="2800" dirty="0" smtClean="0"/>
              <a:t>mastery of science and skills;</a:t>
            </a:r>
          </a:p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US" sz="2800" dirty="0" smtClean="0"/>
              <a:t>ability to work;</a:t>
            </a:r>
          </a:p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US" sz="2800" dirty="0" smtClean="0"/>
              <a:t>attitude and conduct at work according to the level of expertise based on the mastery of science and skills; and </a:t>
            </a:r>
          </a:p>
          <a:p>
            <a:pPr marL="342900" indent="-342900" eaLnBrk="1" hangingPunct="1">
              <a:lnSpc>
                <a:spcPct val="90000"/>
              </a:lnSpc>
              <a:defRPr/>
            </a:pPr>
            <a:r>
              <a:rPr lang="en-US" sz="2800" dirty="0" smtClean="0"/>
              <a:t>understanding of the norms in the community where he/she works."</a:t>
            </a:r>
          </a:p>
        </p:txBody>
      </p:sp>
      <p:sp>
        <p:nvSpPr>
          <p:cNvPr id="14340" name="Right Arrow 3"/>
          <p:cNvSpPr>
            <a:spLocks noChangeArrowheads="1"/>
          </p:cNvSpPr>
          <p:nvPr/>
        </p:nvSpPr>
        <p:spPr bwMode="auto">
          <a:xfrm>
            <a:off x="5867400" y="2819400"/>
            <a:ext cx="1143000" cy="1905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086600" y="2133600"/>
            <a:ext cx="2057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r>
              <a:rPr 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Core competencies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defRPr/>
            </a:pPr>
            <a:endParaRPr lang="en-US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r>
              <a:rPr 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Supporting competencies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defRPr/>
            </a:pPr>
            <a:endParaRPr lang="en-US" sz="2200" kern="0" dirty="0"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  <a:cs typeface="+mn-cs"/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Blip>
                <a:blip r:embed="rId2"/>
              </a:buBlip>
              <a:defRPr/>
            </a:pPr>
            <a:r>
              <a:rPr lang="en-US" sz="22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+mn-cs"/>
              </a:rPr>
              <a:t>Other competencies related to core competencies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67945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Population and response rate:</a:t>
            </a:r>
            <a:endParaRPr lang="en-US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52400" y="914400"/>
          <a:ext cx="8915400" cy="5092331"/>
        </p:xfrm>
        <a:graphic>
          <a:graphicData uri="http://schemas.openxmlformats.org/drawingml/2006/table">
            <a:tbl>
              <a:tblPr/>
              <a:tblGrid>
                <a:gridCol w="3123101"/>
                <a:gridCol w="1371377"/>
                <a:gridCol w="1509772"/>
                <a:gridCol w="1508804"/>
                <a:gridCol w="1402346"/>
              </a:tblGrid>
              <a:tr h="36726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 err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Faculties</a:t>
                      </a:r>
                      <a:endParaRPr lang="de-DE" sz="24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Study </a:t>
                      </a:r>
                      <a:r>
                        <a:rPr lang="de-DE" sz="2400" b="1" dirty="0" err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programs</a:t>
                      </a:r>
                      <a:endParaRPr lang="de-DE" sz="24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Target </a:t>
                      </a:r>
                      <a:r>
                        <a:rPr lang="de-DE" sz="2000" b="1" dirty="0" err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population</a:t>
                      </a:r>
                      <a:endParaRPr lang="de-DE" sz="20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 dirty="0" err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Traced</a:t>
                      </a:r>
                      <a:r>
                        <a:rPr lang="de-DE" sz="2000" b="1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2000" b="1" dirty="0" err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respondents</a:t>
                      </a:r>
                      <a:endParaRPr lang="de-DE" sz="20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Returned</a:t>
                      </a:r>
                      <a:endParaRPr lang="de-DE" sz="20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6726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Num.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000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(%)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367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bg2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Professional</a:t>
                      </a:r>
                      <a:r>
                        <a:rPr lang="de-DE" sz="1800" b="1" baseline="0" dirty="0" smtClean="0">
                          <a:solidFill>
                            <a:schemeClr val="bg2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 </a:t>
                      </a:r>
                      <a:endParaRPr lang="de-DE" sz="24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302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120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45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14%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435492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solidFill>
                            <a:schemeClr val="tx1">
                              <a:lumMod val="95000"/>
                            </a:schemeClr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Civil</a:t>
                      </a:r>
                      <a:r>
                        <a:rPr lang="de-DE" sz="1800" dirty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 Engineering</a:t>
                      </a:r>
                      <a:endParaRPr lang="de-DE" sz="2400" dirty="0">
                        <a:solidFill>
                          <a:schemeClr val="tx1">
                            <a:lumMod val="9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3%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92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solidFill>
                            <a:schemeClr val="tx1">
                              <a:lumMod val="95000"/>
                            </a:schemeClr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Electrical</a:t>
                      </a:r>
                      <a:r>
                        <a:rPr lang="de-DE" sz="1800" dirty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 Engineering</a:t>
                      </a:r>
                      <a:endParaRPr lang="de-DE" sz="2400" dirty="0">
                        <a:solidFill>
                          <a:schemeClr val="tx1">
                            <a:lumMod val="9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112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92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solidFill>
                            <a:schemeClr val="tx1">
                              <a:lumMod val="95000"/>
                            </a:schemeClr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Mechanical</a:t>
                      </a:r>
                      <a:r>
                        <a:rPr lang="de-DE" sz="1800" dirty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 Engineering</a:t>
                      </a:r>
                      <a:endParaRPr lang="de-DE" sz="2400" dirty="0">
                        <a:solidFill>
                          <a:schemeClr val="tx1">
                            <a:lumMod val="9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108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9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bg2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Semi-professional</a:t>
                      </a:r>
                      <a:r>
                        <a:rPr lang="de-DE" sz="1800" b="1" baseline="0" dirty="0" smtClean="0">
                          <a:solidFill>
                            <a:schemeClr val="bg2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 </a:t>
                      </a:r>
                      <a:endParaRPr lang="de-DE" sz="24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911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498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185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58%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435492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Management</a:t>
                      </a:r>
                      <a:endParaRPr lang="de-DE" sz="2400" dirty="0">
                        <a:solidFill>
                          <a:schemeClr val="tx1">
                            <a:lumMod val="9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367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232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86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27%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492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>
                              <a:lumMod val="95000"/>
                            </a:schemeClr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Accounting</a:t>
                      </a:r>
                      <a:endParaRPr lang="de-DE" sz="2400" dirty="0">
                        <a:solidFill>
                          <a:schemeClr val="tx1">
                            <a:lumMod val="9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544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266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31%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9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err="1" smtClean="0">
                          <a:solidFill>
                            <a:schemeClr val="bg2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Nonprofessional</a:t>
                      </a:r>
                      <a:endParaRPr lang="de-DE" sz="24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de-DE" sz="1800" b="1" dirty="0" smtClean="0">
                          <a:solidFill>
                            <a:schemeClr val="bg2"/>
                          </a:solidFill>
                          <a:latin typeface="Palatino Linotype"/>
                          <a:ea typeface="Calibri"/>
                          <a:cs typeface="Times New Roman"/>
                        </a:rPr>
                        <a:t>English</a:t>
                      </a:r>
                      <a:endParaRPr lang="de-DE" sz="24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250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240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88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28%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3672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  <a:endParaRPr lang="de-DE" sz="24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1545</a:t>
                      </a:r>
                      <a:endParaRPr lang="de-DE" sz="24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859</a:t>
                      </a:r>
                      <a:endParaRPr lang="de-DE" sz="24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319</a:t>
                      </a:r>
                      <a:endParaRPr lang="de-DE" sz="24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b="1" dirty="0">
                          <a:solidFill>
                            <a:schemeClr val="bg2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100%</a:t>
                      </a:r>
                      <a:endParaRPr lang="de-DE" sz="24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 bwMode="auto">
          <a:xfrm>
            <a:off x="457200" y="2286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Respondents by study programs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8686800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 txBox="1">
            <a:spLocks noChangeArrowheads="1"/>
          </p:cNvSpPr>
          <p:nvPr/>
        </p:nvSpPr>
        <p:spPr>
          <a:xfrm>
            <a:off x="609600" y="301625"/>
            <a:ext cx="807402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Respondents by study programs; by gender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Object 8"/>
          <p:cNvGraphicFramePr>
            <a:graphicFrameLocks noChangeAspect="1"/>
          </p:cNvGraphicFramePr>
          <p:nvPr/>
        </p:nvGraphicFramePr>
        <p:xfrm>
          <a:off x="457200" y="1365250"/>
          <a:ext cx="8458200" cy="5187950"/>
        </p:xfrm>
        <a:graphic>
          <a:graphicData uri="http://schemas.openxmlformats.org/presentationml/2006/ole">
            <p:oleObj spid="_x0000_s60418" name="Chart" r:id="rId3" imgW="6286500" imgH="37814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381000" y="457200"/>
            <a:ext cx="8305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accent6"/>
                </a:solidFill>
                <a:cs typeface="+mn-cs"/>
              </a:rPr>
              <a:t>Employers' Recruitment Criteria by Field of Study (%) </a:t>
            </a:r>
            <a:endParaRPr lang="de-DE" sz="2000" b="1" dirty="0">
              <a:solidFill>
                <a:schemeClr val="accent6"/>
              </a:solidFill>
              <a:cs typeface="+mn-cs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76200" y="1420813"/>
          <a:ext cx="8915403" cy="4648204"/>
        </p:xfrm>
        <a:graphic>
          <a:graphicData uri="http://schemas.openxmlformats.org/drawingml/2006/table">
            <a:tbl>
              <a:tblPr/>
              <a:tblGrid>
                <a:gridCol w="4320214"/>
                <a:gridCol w="632545"/>
                <a:gridCol w="632545"/>
                <a:gridCol w="632545"/>
                <a:gridCol w="632545"/>
                <a:gridCol w="632545"/>
                <a:gridCol w="619503"/>
                <a:gridCol w="812961"/>
              </a:tblGrid>
              <a:tr h="37236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Criteria</a:t>
                      </a:r>
                      <a:endParaRPr lang="de-DE" sz="1800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Arial"/>
                        </a:rPr>
                        <a:t>Study Program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Total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67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CE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EE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ME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LL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Mgt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Acc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832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Computer </a:t>
                      </a:r>
                      <a:r>
                        <a:rPr lang="de-DE" sz="1800" dirty="0" err="1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operation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100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86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92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94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96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98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95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065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Personality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100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95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85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95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89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96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93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72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bg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English Proficiency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82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86</a:t>
                      </a:r>
                      <a:endParaRPr lang="de-DE" sz="180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92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99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84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81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bg2"/>
                          </a:solidFill>
                          <a:latin typeface="Cambria"/>
                          <a:ea typeface="Calibri"/>
                          <a:cs typeface="Times New Roman"/>
                        </a:rPr>
                        <a:t>88</a:t>
                      </a:r>
                      <a:endParaRPr lang="de-DE" sz="1800" dirty="0">
                        <a:solidFill>
                          <a:schemeClr val="bg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372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Grades/GPA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91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81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81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87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87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Reputation of institution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82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76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92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74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77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89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81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Study programs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82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86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85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73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71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78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76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Specialization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82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81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85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75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77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71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75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Work experience during studies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55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57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77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65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66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63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64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Other foreign language proficiency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55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75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62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69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65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57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64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3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Reference from third party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45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38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38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58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56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62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56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>
                          <a:solidFill>
                            <a:schemeClr val="tx2"/>
                          </a:solidFill>
                          <a:latin typeface="Cambria"/>
                          <a:ea typeface="MS Mincho"/>
                          <a:cs typeface="Times New Roman"/>
                        </a:rPr>
                        <a:t>Overseas experience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36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29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46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44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34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29</a:t>
                      </a:r>
                      <a:endParaRPr lang="de-DE" sz="180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>
                          <a:solidFill>
                            <a:schemeClr val="tx2"/>
                          </a:solidFill>
                          <a:latin typeface="Cambria"/>
                          <a:ea typeface="Calibri"/>
                          <a:cs typeface="Times New Roman"/>
                        </a:rPr>
                        <a:t>35</a:t>
                      </a:r>
                      <a:endParaRPr lang="de-DE" sz="1800" dirty="0">
                        <a:solidFill>
                          <a:schemeClr val="tx2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679450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Facts about UKI graduates in general: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pPr marL="342900" indent="-342900">
              <a:defRPr/>
            </a:pPr>
            <a:r>
              <a:rPr lang="en-US" sz="2800" dirty="0" smtClean="0"/>
              <a:t>47% EE and 38% ME grads: </a:t>
            </a:r>
            <a:r>
              <a:rPr lang="en-US" sz="2800" dirty="0" err="1" smtClean="0"/>
              <a:t>threir</a:t>
            </a:r>
            <a:r>
              <a:rPr lang="en-US" sz="2800" dirty="0" smtClean="0"/>
              <a:t> fields of study did not matter very much to their work. </a:t>
            </a:r>
          </a:p>
          <a:p>
            <a:pPr marL="342900" indent="-342900">
              <a:defRPr/>
            </a:pPr>
            <a:r>
              <a:rPr lang="en-US" sz="2800" dirty="0" smtClean="0"/>
              <a:t>52.7% worked as regular (marketing, purchasing, administrative, etc) employees</a:t>
            </a:r>
          </a:p>
          <a:p>
            <a:pPr marL="342900" indent="-342900">
              <a:defRPr/>
            </a:pPr>
            <a:r>
              <a:rPr lang="en-US" sz="2800" dirty="0" smtClean="0"/>
              <a:t>74%: </a:t>
            </a:r>
            <a:r>
              <a:rPr lang="en-US" sz="2800" i="1" dirty="0" err="1" smtClean="0"/>
              <a:t>Sarjana</a:t>
            </a:r>
            <a:r>
              <a:rPr lang="en-US" sz="2800" dirty="0" smtClean="0"/>
              <a:t> degree was the most appropriate level for the jobs</a:t>
            </a:r>
          </a:p>
          <a:p>
            <a:pPr marL="342900" indent="-342900">
              <a:defRPr/>
            </a:pPr>
            <a:r>
              <a:rPr lang="en-US" sz="2800" dirty="0" smtClean="0"/>
              <a:t>80% English grads and 78% accounting grads believed that their level of education fits for the work</a:t>
            </a:r>
          </a:p>
          <a:p>
            <a:pPr marL="342900" indent="-342900">
              <a:defRPr/>
            </a:pPr>
            <a:r>
              <a:rPr lang="en-US" sz="2800" dirty="0" smtClean="0"/>
              <a:t>19% believed that diploma (non-degree) or lower degree grads were the most fitting for their jobs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etition">
  <a:themeElements>
    <a:clrScheme name="Competition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Competition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ompetition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4955</TotalTime>
  <Words>2209</Words>
  <Application>Microsoft Office PowerPoint</Application>
  <PresentationFormat>On-screen Show (4:3)</PresentationFormat>
  <Paragraphs>922</Paragraphs>
  <Slides>30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Competition</vt:lpstr>
      <vt:lpstr>Chart</vt:lpstr>
      <vt:lpstr>Do  professional,  semi-professional, and non-professional study program graduates have different levels of competencies?</vt:lpstr>
      <vt:lpstr>Introduction</vt:lpstr>
      <vt:lpstr>What did Noam Chomsky say about competencies and performance?</vt:lpstr>
      <vt:lpstr>Curriculum of a study program should include competencies as follows (Ministerial decree No. 045/U/2002):</vt:lpstr>
      <vt:lpstr>Population and response rate:</vt:lpstr>
      <vt:lpstr>Slide 6</vt:lpstr>
      <vt:lpstr>Slide 7</vt:lpstr>
      <vt:lpstr>Slide 8</vt:lpstr>
      <vt:lpstr>Facts about UKI graduates in general:</vt:lpstr>
      <vt:lpstr>Competencies:</vt:lpstr>
      <vt:lpstr>Slide 11</vt:lpstr>
      <vt:lpstr>Slide 12</vt:lpstr>
      <vt:lpstr>Slide 13</vt:lpstr>
      <vt:lpstr>Gap  between acquired and required competencies in professional; semi professional; and non-professional study programs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Knowledge  (knowledge acquired during studies and required at work):</vt:lpstr>
      <vt:lpstr>Personal attributes:</vt:lpstr>
      <vt:lpstr>Interpersonal competencies</vt:lpstr>
      <vt:lpstr>Strength and weaknesses:</vt:lpstr>
      <vt:lpstr>Conclusions:</vt:lpstr>
      <vt:lpstr>Recommendation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Competencies of Higher Education Graduates: A Case of Universitas Kristen Indonesia</dc:title>
  <dc:creator>uki</dc:creator>
  <cp:lastModifiedBy>uki</cp:lastModifiedBy>
  <cp:revision>114</cp:revision>
  <dcterms:created xsi:type="dcterms:W3CDTF">2010-12-16T13:58:50Z</dcterms:created>
  <dcterms:modified xsi:type="dcterms:W3CDTF">2012-10-22T01:20:13Z</dcterms:modified>
</cp:coreProperties>
</file>