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60" r:id="rId7"/>
    <p:sldId id="261" r:id="rId8"/>
    <p:sldId id="268" r:id="rId9"/>
    <p:sldId id="266" r:id="rId10"/>
    <p:sldId id="269" r:id="rId11"/>
    <p:sldId id="271" r:id="rId12"/>
    <p:sldId id="265" r:id="rId13"/>
    <p:sldId id="270" r:id="rId14"/>
    <p:sldId id="259" r:id="rId15"/>
  </p:sldIdLst>
  <p:sldSz cx="9144000" cy="6858000" type="screen4x3"/>
  <p:notesSz cx="6735763" cy="9866313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1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ddels stil 2 - aks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81" autoAdjust="0"/>
    <p:restoredTop sz="94660"/>
  </p:normalViewPr>
  <p:slideViewPr>
    <p:cSldViewPr snapToObjects="1">
      <p:cViewPr>
        <p:scale>
          <a:sx n="100" d="100"/>
          <a:sy n="100" d="100"/>
        </p:scale>
        <p:origin x="-4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regnear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'Ark1'!$B$1</c:f>
              <c:strCache>
                <c:ptCount val="1"/>
                <c:pt idx="0">
                  <c:v>Serie 1</c:v>
                </c:pt>
              </c:strCache>
            </c:strRef>
          </c:tx>
          <c:invertIfNegative val="0"/>
          <c:cat>
            <c:numRef>
              <c:f>'Ark1'!$A$2:$A$13</c:f>
              <c:numCache>
                <c:formatCode>General</c:formatCode>
                <c:ptCount val="12"/>
                <c:pt idx="0">
                  <c:v>1989</c:v>
                </c:pt>
                <c:pt idx="1">
                  <c:v>1991</c:v>
                </c:pt>
                <c:pt idx="2">
                  <c:v>1993</c:v>
                </c:pt>
                <c:pt idx="3">
                  <c:v>1995</c:v>
                </c:pt>
                <c:pt idx="4">
                  <c:v>1997</c:v>
                </c:pt>
                <c:pt idx="5">
                  <c:v>1999</c:v>
                </c:pt>
                <c:pt idx="6">
                  <c:v>2001</c:v>
                </c:pt>
                <c:pt idx="7">
                  <c:v>2003</c:v>
                </c:pt>
                <c:pt idx="8">
                  <c:v>2005</c:v>
                </c:pt>
                <c:pt idx="9">
                  <c:v>2007</c:v>
                </c:pt>
                <c:pt idx="10">
                  <c:v>2009</c:v>
                </c:pt>
                <c:pt idx="11">
                  <c:v>2011</c:v>
                </c:pt>
              </c:numCache>
            </c:numRef>
          </c:cat>
          <c:val>
            <c:numRef>
              <c:f>'Ark1'!$B$2:$B$13</c:f>
              <c:numCache>
                <c:formatCode>General</c:formatCode>
                <c:ptCount val="12"/>
                <c:pt idx="0">
                  <c:v>82</c:v>
                </c:pt>
                <c:pt idx="1">
                  <c:v>78</c:v>
                </c:pt>
                <c:pt idx="2">
                  <c:v>80</c:v>
                </c:pt>
                <c:pt idx="3">
                  <c:v>78</c:v>
                </c:pt>
                <c:pt idx="4">
                  <c:v>79</c:v>
                </c:pt>
                <c:pt idx="5">
                  <c:v>75</c:v>
                </c:pt>
                <c:pt idx="6">
                  <c:v>71</c:v>
                </c:pt>
                <c:pt idx="7">
                  <c:v>72</c:v>
                </c:pt>
                <c:pt idx="8">
                  <c:v>66</c:v>
                </c:pt>
                <c:pt idx="9">
                  <c:v>61</c:v>
                </c:pt>
                <c:pt idx="10">
                  <c:v>53</c:v>
                </c:pt>
                <c:pt idx="11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6917376"/>
        <c:axId val="116918912"/>
      </c:barChart>
      <c:catAx>
        <c:axId val="116917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6918912"/>
        <c:crosses val="autoZero"/>
        <c:auto val="1"/>
        <c:lblAlgn val="ctr"/>
        <c:lblOffset val="100"/>
        <c:noMultiLvlLbl val="0"/>
      </c:catAx>
      <c:valAx>
        <c:axId val="116918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6917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nb-NO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E7F81-76DD-4A50-8DB9-99C77B1E36AA}" type="datetimeFigureOut">
              <a:rPr lang="nb-NO" smtClean="0"/>
              <a:t>21.10.2012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FAA83-9C8F-409B-976D-540271EA78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74195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77741-EB19-41DC-9EF8-43459818C688}" type="datetimeFigureOut">
              <a:rPr lang="nb-NO" smtClean="0"/>
              <a:pPr/>
              <a:t>21.10.2012</a:t>
            </a:fld>
            <a:endParaRPr lang="nb-NO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0AA28-4800-47C6-87F2-23D2BE733822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135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ifu_ppt_addpoint-4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5" y="566"/>
            <a:ext cx="9143245" cy="68574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noProof="0" smtClean="0"/>
              <a:t>01-02-03</a:t>
            </a:r>
            <a:endParaRPr lang="en-US" noProof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Endres i topp-/bunntekst</a:t>
            </a:r>
            <a:endParaRPr lang="en-US" noProof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k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4"/>
            <a:ext cx="9143244" cy="6857432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2"/>
            <a:ext cx="4652726" cy="4526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E-mail address</a:t>
            </a:r>
            <a:endParaRPr lang="en-US" noProof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02000" y="1787446"/>
            <a:ext cx="166135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noProof="0" smtClean="0">
                <a:solidFill>
                  <a:schemeClr val="bg1"/>
                </a:solidFill>
              </a:rPr>
              <a:t>www.nifu.no</a:t>
            </a:r>
            <a:endParaRPr lang="en-US" sz="2400" noProof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3"/>
            <a:ext cx="9143244" cy="6857433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702000" y="2550274"/>
            <a:ext cx="3312368" cy="215444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 dirty="0"/>
          </a:p>
        </p:txBody>
      </p:sp>
      <p:sp>
        <p:nvSpPr>
          <p:cNvPr id="6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1"/>
            <a:ext cx="465272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Foredragsholder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01674" y="4357731"/>
            <a:ext cx="7772726" cy="367414"/>
          </a:xfrm>
        </p:spPr>
        <p:txBody>
          <a:bodyPr/>
          <a:lstStyle>
            <a:lvl1pPr>
              <a:buNone/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01674" y="4964597"/>
            <a:ext cx="7772726" cy="264603"/>
          </a:xfrm>
        </p:spPr>
        <p:txBody>
          <a:bodyPr>
            <a:normAutofit/>
          </a:bodyPr>
          <a:lstStyle>
            <a:lvl1pPr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284"/>
            <a:ext cx="9143242" cy="685743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1"/>
            <a:ext cx="465272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Foredragsholder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702000" y="2550274"/>
            <a:ext cx="3312368" cy="215444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01-02-03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01674" y="4357731"/>
            <a:ext cx="7772726" cy="367414"/>
          </a:xfrm>
        </p:spPr>
        <p:txBody>
          <a:bodyPr/>
          <a:lstStyle>
            <a:lvl1pPr>
              <a:buNone/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01674" y="4964597"/>
            <a:ext cx="7772726" cy="264603"/>
          </a:xfrm>
        </p:spPr>
        <p:txBody>
          <a:bodyPr>
            <a:normAutofit/>
          </a:bodyPr>
          <a:lstStyle>
            <a:lvl1pPr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283"/>
            <a:ext cx="9143242" cy="685743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1"/>
            <a:ext cx="465272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Foredragsholder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702000" y="2550274"/>
            <a:ext cx="3312368" cy="215444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01-02-03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01674" y="4357731"/>
            <a:ext cx="7772726" cy="367414"/>
          </a:xfrm>
        </p:spPr>
        <p:txBody>
          <a:bodyPr/>
          <a:lstStyle>
            <a:lvl1pPr>
              <a:buNone/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01674" y="4964597"/>
            <a:ext cx="7772726" cy="264603"/>
          </a:xfrm>
        </p:spPr>
        <p:txBody>
          <a:bodyPr>
            <a:normAutofit/>
          </a:bodyPr>
          <a:lstStyle>
            <a:lvl1pPr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kille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" y="0"/>
            <a:ext cx="9143243" cy="685743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702000" y="1420091"/>
            <a:ext cx="437405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3178" y="116632"/>
            <a:ext cx="547214" cy="0"/>
          </a:xfrm>
        </p:spPr>
        <p:txBody>
          <a:bodyPr/>
          <a:lstStyle>
            <a:lvl1pPr>
              <a:defRPr>
                <a:solidFill>
                  <a:srgbClr val="F15160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8100391" y="116632"/>
            <a:ext cx="341349" cy="0"/>
          </a:xfrm>
        </p:spPr>
        <p:txBody>
          <a:bodyPr/>
          <a:lstStyle>
            <a:lvl1pPr>
              <a:defRPr>
                <a:solidFill>
                  <a:srgbClr val="F15160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782377" y="116632"/>
            <a:ext cx="2895600" cy="0"/>
          </a:xfrm>
        </p:spPr>
        <p:txBody>
          <a:bodyPr/>
          <a:lstStyle>
            <a:lvl1pPr>
              <a:defRPr>
                <a:solidFill>
                  <a:srgbClr val="F15160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brø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 pitchFamily="34" charset="0"/>
              <a:buNone/>
              <a:defRPr/>
            </a:lvl1pPr>
            <a:lvl2pPr marL="0" indent="0" defTabSz="717550">
              <a:buNone/>
              <a:tabLst/>
              <a:defRPr/>
            </a:lvl2pPr>
            <a:lvl3pPr marL="0" indent="0" defTabSz="717550">
              <a:buNone/>
              <a:tabLst/>
              <a:defRPr/>
            </a:lvl3pPr>
            <a:lvl4pPr marL="0" indent="0" defTabSz="717550">
              <a:buNone/>
              <a:tabLst/>
              <a:defRPr/>
            </a:lvl4pPr>
            <a:lvl5pPr marL="0" indent="0" defTabSz="717550">
              <a:buNone/>
              <a:tabLst/>
              <a:defRPr/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702000" y="1434721"/>
            <a:ext cx="37800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3"/>
          </p:nvPr>
        </p:nvSpPr>
        <p:spPr>
          <a:xfrm>
            <a:off x="4661741" y="1434721"/>
            <a:ext cx="37800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02000" y="1434721"/>
            <a:ext cx="3780000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0" name="Plassholder for innhold 2"/>
          <p:cNvSpPr>
            <a:spLocks noGrp="1"/>
          </p:cNvSpPr>
          <p:nvPr>
            <p:ph idx="13"/>
          </p:nvPr>
        </p:nvSpPr>
        <p:spPr>
          <a:xfrm>
            <a:off x="702000" y="2074483"/>
            <a:ext cx="3780000" cy="38862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11" name="Plassholder for tekst 2"/>
          <p:cNvSpPr>
            <a:spLocks noGrp="1"/>
          </p:cNvSpPr>
          <p:nvPr>
            <p:ph type="body" idx="14"/>
          </p:nvPr>
        </p:nvSpPr>
        <p:spPr>
          <a:xfrm>
            <a:off x="4661741" y="1434721"/>
            <a:ext cx="3780000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2" name="Plassholder for innhold 2"/>
          <p:cNvSpPr>
            <a:spLocks noGrp="1"/>
          </p:cNvSpPr>
          <p:nvPr>
            <p:ph idx="15"/>
          </p:nvPr>
        </p:nvSpPr>
        <p:spPr>
          <a:xfrm>
            <a:off x="4661741" y="2074483"/>
            <a:ext cx="3780000" cy="38862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addpoint-6.png"/>
          <p:cNvPicPr>
            <a:picLocks noChangeAspect="1"/>
          </p:cNvPicPr>
          <p:nvPr/>
        </p:nvPicPr>
        <p:blipFill>
          <a:blip r:embed="rId14" cstate="print"/>
          <a:srcRect b="71493"/>
          <a:stretch>
            <a:fillRect/>
          </a:stretch>
        </p:blipFill>
        <p:spPr>
          <a:xfrm>
            <a:off x="377" y="5980249"/>
            <a:ext cx="9143245" cy="250222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02000" y="666510"/>
            <a:ext cx="7739741" cy="36933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noProof="0" smtClean="0"/>
              <a:t>Klikk for å redigere tittelstil</a:t>
            </a:r>
            <a:endParaRPr lang="en-US" noProof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02000" y="1434721"/>
            <a:ext cx="7739741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smtClean="0"/>
              <a:t>Klikk for å redigere tekststiler i malen</a:t>
            </a:r>
          </a:p>
          <a:p>
            <a:pPr lvl="1"/>
            <a:r>
              <a:rPr lang="en-US" noProof="0" smtClean="0"/>
              <a:t>Andre nivå</a:t>
            </a:r>
          </a:p>
          <a:p>
            <a:pPr lvl="2"/>
            <a:r>
              <a:rPr lang="en-US" noProof="0" smtClean="0"/>
              <a:t>Tredje nivå</a:t>
            </a:r>
          </a:p>
          <a:p>
            <a:pPr lvl="3"/>
            <a:r>
              <a:rPr lang="en-US" noProof="0" smtClean="0"/>
              <a:t>Fjerde nivå</a:t>
            </a:r>
          </a:p>
          <a:p>
            <a:pPr lvl="4"/>
            <a:r>
              <a:rPr lang="en-US" noProof="0" smtClean="0"/>
              <a:t>Femte nivå</a:t>
            </a:r>
            <a:endParaRPr lang="en-US" noProof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7553178" y="6288408"/>
            <a:ext cx="547214" cy="107722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700" i="1">
                <a:solidFill>
                  <a:schemeClr val="tx2"/>
                </a:solidFill>
              </a:defRPr>
            </a:lvl1pPr>
          </a:lstStyle>
          <a:p>
            <a:r>
              <a:rPr lang="nb-NO" noProof="0" smtClean="0"/>
              <a:t>01-02-03</a:t>
            </a:r>
            <a:endParaRPr lang="en-US" noProof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782377" y="6288408"/>
            <a:ext cx="2895600" cy="10772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700" i="1"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Endres i topp-/bunntekst</a:t>
            </a:r>
            <a:endParaRPr lang="en-US" noProof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100391" y="6288408"/>
            <a:ext cx="341349" cy="1077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700" i="1"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8" name="Picture 7" descr="ppt_logo_300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77" y="6272783"/>
            <a:ext cx="1188722" cy="5852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49" r:id="rId2"/>
    <p:sldLayoutId id="2147483666" r:id="rId3"/>
    <p:sldLayoutId id="2147483667" r:id="rId4"/>
    <p:sldLayoutId id="2147483664" r:id="rId5"/>
    <p:sldLayoutId id="2147483650" r:id="rId6"/>
    <p:sldLayoutId id="2147483665" r:id="rId7"/>
    <p:sldLayoutId id="2147483652" r:id="rId8"/>
    <p:sldLayoutId id="2147483653" r:id="rId9"/>
    <p:sldLayoutId id="2147483654" r:id="rId10"/>
    <p:sldLayoutId id="2147483655" r:id="rId11"/>
    <p:sldLayoutId id="214748366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2263" indent="-322263" algn="l" defTabSz="914400" rtl="0" eaLnBrk="1" latinLnBrk="0" hangingPunct="1">
        <a:spcBef>
          <a:spcPct val="20000"/>
        </a:spcBef>
        <a:buClr>
          <a:srgbClr val="F15160"/>
        </a:buClr>
        <a:buSzPct val="100000"/>
        <a:buFontTx/>
        <a:buBlip>
          <a:blip r:embed="rId16"/>
        </a:buBlip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23888" indent="-285750" algn="l" defTabSz="896938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228600" algn="l" defTabSz="914400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087438" indent="-228600" algn="l" defTabSz="914400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320800" indent="-228600" algn="l" defTabSz="914400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Challenges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200" dirty="0" err="1" smtClean="0"/>
              <a:t>Decreasing</a:t>
            </a:r>
            <a:r>
              <a:rPr lang="nb-NO" sz="2200" dirty="0" smtClean="0"/>
              <a:t> </a:t>
            </a:r>
            <a:r>
              <a:rPr lang="nb-NO" sz="2200" dirty="0" err="1" smtClean="0"/>
              <a:t>response</a:t>
            </a:r>
            <a:r>
              <a:rPr lang="nb-NO" sz="2200" dirty="0" smtClean="0"/>
              <a:t> rate</a:t>
            </a:r>
          </a:p>
          <a:p>
            <a:r>
              <a:rPr lang="nb-NO" sz="2200" dirty="0" err="1" smtClean="0"/>
              <a:t>HEIs</a:t>
            </a:r>
            <a:r>
              <a:rPr lang="nb-NO" sz="2200" dirty="0" smtClean="0"/>
              <a:t> do </a:t>
            </a:r>
            <a:r>
              <a:rPr lang="nb-NO" sz="2200" dirty="0" err="1" smtClean="0"/>
              <a:t>their</a:t>
            </a:r>
            <a:r>
              <a:rPr lang="nb-NO" sz="2200" dirty="0" smtClean="0"/>
              <a:t> </a:t>
            </a:r>
            <a:r>
              <a:rPr lang="nb-NO" sz="2200" dirty="0" err="1" smtClean="0"/>
              <a:t>own</a:t>
            </a:r>
            <a:r>
              <a:rPr lang="nb-NO" sz="2200" dirty="0" smtClean="0"/>
              <a:t> </a:t>
            </a:r>
            <a:r>
              <a:rPr lang="nb-NO" sz="2200" dirty="0" err="1" smtClean="0"/>
              <a:t>graduate</a:t>
            </a:r>
            <a:r>
              <a:rPr lang="nb-NO" sz="2200" dirty="0" smtClean="0"/>
              <a:t> surveys</a:t>
            </a:r>
          </a:p>
          <a:p>
            <a:r>
              <a:rPr lang="nb-NO" sz="2200" dirty="0" smtClean="0"/>
              <a:t>Budget </a:t>
            </a:r>
            <a:r>
              <a:rPr lang="nb-NO" sz="2200" dirty="0" err="1" smtClean="0"/>
              <a:t>cuts</a:t>
            </a:r>
            <a:r>
              <a:rPr lang="nb-NO" sz="2200" dirty="0" smtClean="0"/>
              <a:t> / </a:t>
            </a:r>
            <a:r>
              <a:rPr lang="nb-NO" sz="2200" dirty="0" err="1" smtClean="0"/>
              <a:t>financial</a:t>
            </a:r>
            <a:r>
              <a:rPr lang="nb-NO" sz="2200" dirty="0" smtClean="0"/>
              <a:t> </a:t>
            </a:r>
            <a:r>
              <a:rPr lang="nb-NO" sz="2200" dirty="0" err="1" smtClean="0"/>
              <a:t>insecurity</a:t>
            </a:r>
            <a:endParaRPr lang="nb-NO" sz="2200" dirty="0" smtClean="0"/>
          </a:p>
          <a:p>
            <a:r>
              <a:rPr lang="nb-NO" sz="2200" dirty="0" err="1" smtClean="0"/>
              <a:t>Further</a:t>
            </a:r>
            <a:r>
              <a:rPr lang="nb-NO" sz="2200" dirty="0" smtClean="0"/>
              <a:t> </a:t>
            </a:r>
            <a:r>
              <a:rPr lang="nb-NO" sz="2200" dirty="0" err="1" smtClean="0"/>
              <a:t>development</a:t>
            </a:r>
            <a:r>
              <a:rPr lang="nb-NO" sz="2200" dirty="0" smtClean="0"/>
              <a:t> </a:t>
            </a:r>
            <a:r>
              <a:rPr lang="nb-NO" sz="2200" dirty="0" err="1" smtClean="0"/>
              <a:t>of</a:t>
            </a:r>
            <a:r>
              <a:rPr lang="nb-NO" sz="2200" dirty="0" smtClean="0"/>
              <a:t> </a:t>
            </a:r>
            <a:r>
              <a:rPr lang="nb-NO" sz="2200" dirty="0" err="1" smtClean="0"/>
              <a:t>website</a:t>
            </a:r>
            <a:r>
              <a:rPr lang="nb-NO" sz="2200" dirty="0" smtClean="0"/>
              <a:t> </a:t>
            </a:r>
            <a:r>
              <a:rPr lang="nb-NO" sz="2200" dirty="0" err="1" smtClean="0"/>
              <a:t>that</a:t>
            </a:r>
            <a:r>
              <a:rPr lang="nb-NO" sz="2200" dirty="0" smtClean="0"/>
              <a:t> </a:t>
            </a:r>
            <a:r>
              <a:rPr lang="nb-NO" sz="2200" dirty="0" err="1" smtClean="0"/>
              <a:t>gives</a:t>
            </a:r>
            <a:r>
              <a:rPr lang="nb-NO" sz="2200" dirty="0" smtClean="0"/>
              <a:t> </a:t>
            </a:r>
            <a:r>
              <a:rPr lang="nb-NO" sz="2200" dirty="0" err="1" smtClean="0"/>
              <a:t>HEIs</a:t>
            </a:r>
            <a:r>
              <a:rPr lang="nb-NO" sz="2200" dirty="0" smtClean="0"/>
              <a:t> </a:t>
            </a:r>
            <a:r>
              <a:rPr lang="nb-NO" sz="2200" dirty="0" err="1" smtClean="0"/>
              <a:t>acces</a:t>
            </a:r>
            <a:r>
              <a:rPr lang="nb-NO" sz="2200" dirty="0" smtClean="0"/>
              <a:t> to </a:t>
            </a:r>
            <a:r>
              <a:rPr lang="nb-NO" sz="2200" dirty="0" err="1" smtClean="0"/>
              <a:t>results</a:t>
            </a:r>
            <a:endParaRPr lang="nb-NO" sz="2200" dirty="0" smtClean="0"/>
          </a:p>
          <a:p>
            <a:r>
              <a:rPr lang="nb-NO" sz="2200" dirty="0" smtClean="0"/>
              <a:t>Open </a:t>
            </a:r>
            <a:r>
              <a:rPr lang="nb-NO" sz="2200" dirty="0" err="1" smtClean="0"/>
              <a:t>acces</a:t>
            </a:r>
            <a:r>
              <a:rPr lang="nb-NO" sz="2200" dirty="0" smtClean="0"/>
              <a:t> to </a:t>
            </a:r>
            <a:r>
              <a:rPr lang="nb-NO" sz="2200" dirty="0" err="1" smtClean="0"/>
              <a:t>results</a:t>
            </a:r>
            <a:r>
              <a:rPr lang="nb-NO" sz="2200" dirty="0" smtClean="0"/>
              <a:t> per </a:t>
            </a:r>
            <a:r>
              <a:rPr lang="nb-NO" sz="2200" dirty="0" err="1" smtClean="0"/>
              <a:t>insitution</a:t>
            </a:r>
            <a:r>
              <a:rPr lang="nb-NO" sz="2200" dirty="0" smtClean="0"/>
              <a:t>?</a:t>
            </a:r>
            <a:endParaRPr lang="nb-NO" sz="22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7576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jannecke@nifu.no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Norwegian Graduate Survey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Jannecke Wiers-Jenssen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22.10.2012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b-NO" dirty="0"/>
              <a:t/>
            </a:r>
            <a:br>
              <a:rPr lang="nb-NO" dirty="0"/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Presentation at EXLIMA conference, Bali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NIFUs </a:t>
            </a:r>
            <a:r>
              <a:rPr lang="nb-NO" dirty="0" err="1" smtClean="0"/>
              <a:t>Graduate</a:t>
            </a:r>
            <a:r>
              <a:rPr lang="nb-NO" dirty="0" smtClean="0"/>
              <a:t> survey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sz="2200" dirty="0" err="1" smtClean="0"/>
              <a:t>Conducted</a:t>
            </a:r>
            <a:r>
              <a:rPr lang="nb-NO" sz="2200" dirty="0" smtClean="0"/>
              <a:t> </a:t>
            </a:r>
            <a:r>
              <a:rPr lang="nb-NO" sz="2200" dirty="0" err="1" smtClean="0"/>
              <a:t>since</a:t>
            </a:r>
            <a:r>
              <a:rPr lang="nb-NO" sz="2200" dirty="0" smtClean="0"/>
              <a:t> 1972</a:t>
            </a:r>
          </a:p>
          <a:p>
            <a:pPr>
              <a:spcAft>
                <a:spcPts val="600"/>
              </a:spcAft>
            </a:pPr>
            <a:r>
              <a:rPr lang="nb-NO" sz="2200" dirty="0" err="1" smtClean="0"/>
              <a:t>Adressing</a:t>
            </a:r>
            <a:r>
              <a:rPr lang="nb-NO" sz="2200" dirty="0" smtClean="0"/>
              <a:t> </a:t>
            </a:r>
            <a:r>
              <a:rPr lang="nb-NO" sz="2200" dirty="0" err="1" smtClean="0"/>
              <a:t>mainly</a:t>
            </a:r>
            <a:r>
              <a:rPr lang="nb-NO" sz="2200" dirty="0" smtClean="0"/>
              <a:t> </a:t>
            </a:r>
            <a:r>
              <a:rPr lang="nb-NO" sz="2200" dirty="0" err="1" smtClean="0"/>
              <a:t>graduates</a:t>
            </a:r>
            <a:r>
              <a:rPr lang="nb-NO" sz="2200" dirty="0" smtClean="0"/>
              <a:t> </a:t>
            </a:r>
            <a:r>
              <a:rPr lang="nb-NO" sz="2200" dirty="0" err="1" smtClean="0"/>
              <a:t>with</a:t>
            </a:r>
            <a:r>
              <a:rPr lang="nb-NO" sz="2200" dirty="0" smtClean="0"/>
              <a:t> a </a:t>
            </a:r>
            <a:r>
              <a:rPr lang="nb-NO" sz="2200" dirty="0" err="1" smtClean="0"/>
              <a:t>master’s</a:t>
            </a:r>
            <a:r>
              <a:rPr lang="nb-NO" sz="2200" dirty="0" smtClean="0"/>
              <a:t> </a:t>
            </a:r>
            <a:r>
              <a:rPr lang="nb-NO" sz="2200" dirty="0" err="1" smtClean="0"/>
              <a:t>degree</a:t>
            </a:r>
            <a:r>
              <a:rPr lang="nb-NO" sz="2200" dirty="0" smtClean="0"/>
              <a:t>,  </a:t>
            </a:r>
            <a:r>
              <a:rPr lang="nb-NO" sz="2200" dirty="0" err="1" smtClean="0"/>
              <a:t>groups</a:t>
            </a:r>
            <a:r>
              <a:rPr lang="nb-NO" sz="2200" dirty="0" smtClean="0"/>
              <a:t> </a:t>
            </a:r>
            <a:r>
              <a:rPr lang="nb-NO" sz="2200" dirty="0" err="1" smtClean="0"/>
              <a:t>of</a:t>
            </a:r>
            <a:r>
              <a:rPr lang="nb-NO" sz="2200" dirty="0" smtClean="0"/>
              <a:t> bachelors </a:t>
            </a:r>
            <a:r>
              <a:rPr lang="nb-NO" sz="2200" dirty="0" err="1" smtClean="0"/>
              <a:t>are</a:t>
            </a:r>
            <a:r>
              <a:rPr lang="nb-NO" sz="2200" dirty="0" smtClean="0"/>
              <a:t> </a:t>
            </a:r>
            <a:r>
              <a:rPr lang="nb-NO" sz="2200" dirty="0" err="1" smtClean="0"/>
              <a:t>incuded</a:t>
            </a:r>
            <a:r>
              <a:rPr lang="nb-NO" sz="2200" dirty="0" smtClean="0"/>
              <a:t> </a:t>
            </a:r>
            <a:r>
              <a:rPr lang="nb-NO" sz="2200" dirty="0" err="1" smtClean="0"/>
              <a:t>on</a:t>
            </a:r>
            <a:r>
              <a:rPr lang="nb-NO" sz="2200" dirty="0" smtClean="0"/>
              <a:t> a less </a:t>
            </a:r>
            <a:r>
              <a:rPr lang="nb-NO" sz="2200" dirty="0" err="1" smtClean="0"/>
              <a:t>regular</a:t>
            </a:r>
            <a:r>
              <a:rPr lang="nb-NO" sz="2200" dirty="0" smtClean="0"/>
              <a:t> basis</a:t>
            </a:r>
          </a:p>
          <a:p>
            <a:pPr>
              <a:spcAft>
                <a:spcPts val="600"/>
              </a:spcAft>
            </a:pPr>
            <a:r>
              <a:rPr lang="nb-NO" sz="2200" dirty="0" smtClean="0"/>
              <a:t>Covers most </a:t>
            </a:r>
            <a:r>
              <a:rPr lang="nb-NO" sz="2200" dirty="0" err="1" smtClean="0"/>
              <a:t>HEIs</a:t>
            </a:r>
            <a:r>
              <a:rPr lang="nb-NO" sz="2200" dirty="0" smtClean="0"/>
              <a:t> and </a:t>
            </a:r>
            <a:r>
              <a:rPr lang="nb-NO" sz="2200" dirty="0" err="1" smtClean="0"/>
              <a:t>the</a:t>
            </a:r>
            <a:r>
              <a:rPr lang="nb-NO" sz="2200" dirty="0" smtClean="0"/>
              <a:t> vast </a:t>
            </a:r>
            <a:r>
              <a:rPr lang="nb-NO" sz="2200" dirty="0" err="1" smtClean="0"/>
              <a:t>majority</a:t>
            </a:r>
            <a:r>
              <a:rPr lang="nb-NO" sz="2200" dirty="0" smtClean="0"/>
              <a:t> </a:t>
            </a:r>
            <a:r>
              <a:rPr lang="nb-NO" sz="2200" dirty="0" err="1" smtClean="0"/>
              <a:t>of</a:t>
            </a:r>
            <a:r>
              <a:rPr lang="nb-NO" sz="2200" dirty="0" smtClean="0"/>
              <a:t> master </a:t>
            </a:r>
            <a:r>
              <a:rPr lang="nb-NO" sz="2200" dirty="0" err="1" smtClean="0"/>
              <a:t>graduates</a:t>
            </a:r>
            <a:r>
              <a:rPr lang="nb-NO" sz="2200" dirty="0" smtClean="0"/>
              <a:t> in </a:t>
            </a:r>
            <a:r>
              <a:rPr lang="nb-NO" sz="2200" dirty="0" smtClean="0"/>
              <a:t>Norway</a:t>
            </a:r>
          </a:p>
          <a:p>
            <a:pPr>
              <a:spcAft>
                <a:spcPts val="600"/>
              </a:spcAft>
            </a:pPr>
            <a:r>
              <a:rPr lang="nb-NO" sz="2200" dirty="0" smtClean="0"/>
              <a:t>Sample </a:t>
            </a:r>
            <a:r>
              <a:rPr lang="nb-NO" sz="2200" dirty="0" err="1" smtClean="0"/>
              <a:t>size</a:t>
            </a:r>
            <a:r>
              <a:rPr lang="nb-NO" sz="2200" dirty="0" smtClean="0"/>
              <a:t>: 6 – 8000 </a:t>
            </a:r>
            <a:r>
              <a:rPr lang="nb-NO" sz="2200" dirty="0" err="1" smtClean="0"/>
              <a:t>graduates</a:t>
            </a:r>
            <a:endParaRPr lang="nb-NO" sz="2200" dirty="0" smtClean="0"/>
          </a:p>
          <a:p>
            <a:pPr>
              <a:spcAft>
                <a:spcPts val="600"/>
              </a:spcAft>
            </a:pPr>
            <a:r>
              <a:rPr lang="nb-NO" sz="2200" dirty="0" err="1" smtClean="0"/>
              <a:t>Financed</a:t>
            </a:r>
            <a:r>
              <a:rPr lang="nb-NO" sz="2200" dirty="0" smtClean="0"/>
              <a:t> by </a:t>
            </a:r>
            <a:r>
              <a:rPr lang="nb-NO" sz="2200" dirty="0" err="1" smtClean="0"/>
              <a:t>the</a:t>
            </a:r>
            <a:r>
              <a:rPr lang="nb-NO" sz="2200" dirty="0" smtClean="0"/>
              <a:t> </a:t>
            </a:r>
            <a:r>
              <a:rPr lang="nb-NO" sz="2200" dirty="0" err="1" smtClean="0"/>
              <a:t>Ministry</a:t>
            </a:r>
            <a:r>
              <a:rPr lang="nb-NO" sz="2200" dirty="0" smtClean="0"/>
              <a:t> </a:t>
            </a:r>
            <a:r>
              <a:rPr lang="nb-NO" sz="2200" dirty="0" err="1" smtClean="0"/>
              <a:t>of</a:t>
            </a:r>
            <a:r>
              <a:rPr lang="nb-NO" sz="2200" dirty="0" smtClean="0"/>
              <a:t> Education</a:t>
            </a:r>
          </a:p>
          <a:p>
            <a:pPr>
              <a:spcAft>
                <a:spcPts val="600"/>
              </a:spcAft>
            </a:pPr>
            <a:r>
              <a:rPr lang="nb-NO" sz="2200" dirty="0" err="1" smtClean="0"/>
              <a:t>Focusing</a:t>
            </a:r>
            <a:r>
              <a:rPr lang="nb-NO" sz="2200" dirty="0" smtClean="0"/>
              <a:t> </a:t>
            </a:r>
            <a:r>
              <a:rPr lang="nb-NO" sz="2200" dirty="0" err="1" smtClean="0"/>
              <a:t>on</a:t>
            </a:r>
            <a:r>
              <a:rPr lang="nb-NO" sz="2200" dirty="0" smtClean="0"/>
              <a:t> </a:t>
            </a:r>
            <a:r>
              <a:rPr lang="nb-NO" sz="2200" dirty="0" err="1" smtClean="0"/>
              <a:t>national</a:t>
            </a:r>
            <a:r>
              <a:rPr lang="nb-NO" sz="2200" dirty="0" smtClean="0"/>
              <a:t> trends </a:t>
            </a:r>
            <a:r>
              <a:rPr lang="nb-NO" sz="2200" dirty="0" err="1" smtClean="0"/>
              <a:t>rather</a:t>
            </a:r>
            <a:r>
              <a:rPr lang="nb-NO" sz="2200" dirty="0" smtClean="0"/>
              <a:t> </a:t>
            </a:r>
            <a:r>
              <a:rPr lang="nb-NO" sz="2200" dirty="0" err="1" smtClean="0"/>
              <a:t>than</a:t>
            </a:r>
            <a:r>
              <a:rPr lang="nb-NO" sz="2200" dirty="0" smtClean="0"/>
              <a:t> </a:t>
            </a:r>
            <a:r>
              <a:rPr lang="nb-NO" sz="2200" dirty="0" err="1" smtClean="0"/>
              <a:t>results</a:t>
            </a:r>
            <a:r>
              <a:rPr lang="nb-NO" sz="2200" dirty="0" smtClean="0"/>
              <a:t> per </a:t>
            </a:r>
            <a:r>
              <a:rPr lang="nb-NO" sz="2200" dirty="0" err="1" smtClean="0"/>
              <a:t>insitution</a:t>
            </a:r>
            <a:endParaRPr lang="nb-NO" sz="2200" dirty="0" smtClean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82377" y="6288408"/>
            <a:ext cx="2895600" cy="107722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8195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Main </a:t>
            </a:r>
            <a:r>
              <a:rPr lang="nb-NO" dirty="0" err="1" smtClean="0"/>
              <a:t>topics</a:t>
            </a:r>
            <a:r>
              <a:rPr lang="nb-NO" dirty="0" smtClean="0"/>
              <a:t> </a:t>
            </a:r>
            <a:r>
              <a:rPr lang="nb-NO" dirty="0" err="1" smtClean="0"/>
              <a:t>covered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200" b="1" dirty="0" smtClean="0"/>
              <a:t>Transition from </a:t>
            </a:r>
            <a:r>
              <a:rPr lang="nb-NO" sz="2200" b="1" dirty="0" err="1" smtClean="0"/>
              <a:t>higher</a:t>
            </a:r>
            <a:r>
              <a:rPr lang="nb-NO" sz="2200" b="1" dirty="0" smtClean="0"/>
              <a:t> </a:t>
            </a:r>
            <a:r>
              <a:rPr lang="nb-NO" sz="2200" b="1" dirty="0" err="1" smtClean="0"/>
              <a:t>education</a:t>
            </a:r>
            <a:r>
              <a:rPr lang="nb-NO" sz="2200" b="1" dirty="0" smtClean="0"/>
              <a:t> to work</a:t>
            </a:r>
          </a:p>
          <a:p>
            <a:pPr lvl="1"/>
            <a:r>
              <a:rPr lang="nb-NO" sz="2000" dirty="0" err="1" smtClean="0"/>
              <a:t>Employment</a:t>
            </a:r>
            <a:r>
              <a:rPr lang="nb-NO" sz="2000" dirty="0" smtClean="0"/>
              <a:t>/</a:t>
            </a:r>
            <a:r>
              <a:rPr lang="nb-NO" sz="2000" dirty="0" err="1" smtClean="0"/>
              <a:t>unemployment</a:t>
            </a:r>
            <a:endParaRPr lang="nb-NO" sz="2000" dirty="0" smtClean="0"/>
          </a:p>
          <a:p>
            <a:pPr lvl="1"/>
            <a:r>
              <a:rPr lang="nb-NO" sz="2000" dirty="0" smtClean="0"/>
              <a:t>Skills mismatch</a:t>
            </a:r>
          </a:p>
          <a:p>
            <a:pPr lvl="1"/>
            <a:r>
              <a:rPr lang="nb-NO" sz="2000" dirty="0" smtClean="0"/>
              <a:t>Job </a:t>
            </a:r>
            <a:r>
              <a:rPr lang="nb-NO" sz="2000" dirty="0" err="1" smtClean="0"/>
              <a:t>search</a:t>
            </a:r>
            <a:r>
              <a:rPr lang="nb-NO" sz="2000" dirty="0" smtClean="0"/>
              <a:t> </a:t>
            </a:r>
            <a:r>
              <a:rPr lang="nb-NO" sz="2000" dirty="0" err="1" smtClean="0"/>
              <a:t>strategies</a:t>
            </a:r>
            <a:endParaRPr lang="nb-NO" sz="2000" dirty="0" smtClean="0"/>
          </a:p>
          <a:p>
            <a:pPr lvl="1"/>
            <a:r>
              <a:rPr lang="nb-NO" sz="2000" dirty="0" err="1" smtClean="0"/>
              <a:t>Wages</a:t>
            </a:r>
            <a:endParaRPr lang="nb-NO" sz="2000" dirty="0" smtClean="0"/>
          </a:p>
          <a:p>
            <a:pPr lvl="1"/>
            <a:r>
              <a:rPr lang="nb-NO" sz="2000" dirty="0" smtClean="0"/>
              <a:t>Type </a:t>
            </a:r>
            <a:r>
              <a:rPr lang="nb-NO" sz="2000" dirty="0" err="1" smtClean="0"/>
              <a:t>of</a:t>
            </a:r>
            <a:r>
              <a:rPr lang="nb-NO" sz="2000" dirty="0" smtClean="0"/>
              <a:t> </a:t>
            </a:r>
            <a:r>
              <a:rPr lang="nb-NO" sz="2000" dirty="0" err="1" smtClean="0"/>
              <a:t>job</a:t>
            </a:r>
            <a:endParaRPr lang="nb-NO" sz="2000" dirty="0" smtClean="0"/>
          </a:p>
          <a:p>
            <a:r>
              <a:rPr lang="nb-NO" sz="2200" b="1" dirty="0" smtClean="0"/>
              <a:t>Former experience</a:t>
            </a:r>
          </a:p>
          <a:p>
            <a:pPr lvl="1"/>
            <a:r>
              <a:rPr lang="nb-NO" sz="2000" dirty="0" err="1" smtClean="0"/>
              <a:t>Working</a:t>
            </a:r>
            <a:r>
              <a:rPr lang="nb-NO" sz="2000" dirty="0" smtClean="0"/>
              <a:t> experience</a:t>
            </a:r>
          </a:p>
          <a:p>
            <a:pPr lvl="1"/>
            <a:r>
              <a:rPr lang="nb-NO" sz="2000" dirty="0" smtClean="0"/>
              <a:t>Study </a:t>
            </a:r>
            <a:r>
              <a:rPr lang="nb-NO" sz="2000" dirty="0" err="1" smtClean="0"/>
              <a:t>sojourn</a:t>
            </a:r>
            <a:r>
              <a:rPr lang="nb-NO" sz="2000" dirty="0" smtClean="0"/>
              <a:t> </a:t>
            </a:r>
            <a:r>
              <a:rPr lang="nb-NO" sz="2000" dirty="0" err="1" smtClean="0"/>
              <a:t>abroad</a:t>
            </a:r>
            <a:endParaRPr lang="nb-NO" sz="2000" dirty="0"/>
          </a:p>
          <a:p>
            <a:r>
              <a:rPr lang="nb-NO" sz="2200" b="1" dirty="0" err="1" smtClean="0"/>
              <a:t>Further</a:t>
            </a:r>
            <a:r>
              <a:rPr lang="nb-NO" sz="2200" b="1" dirty="0" smtClean="0"/>
              <a:t> </a:t>
            </a:r>
            <a:r>
              <a:rPr lang="nb-NO" sz="2200" b="1" dirty="0" err="1" smtClean="0"/>
              <a:t>education</a:t>
            </a:r>
            <a:endParaRPr lang="nb-NO" sz="2200" b="1" dirty="0" smtClean="0"/>
          </a:p>
          <a:p>
            <a:r>
              <a:rPr lang="nb-NO" sz="2200" b="1" dirty="0" err="1" smtClean="0"/>
              <a:t>Assesment</a:t>
            </a:r>
            <a:r>
              <a:rPr lang="nb-NO" sz="2200" b="1" dirty="0" smtClean="0"/>
              <a:t> </a:t>
            </a:r>
            <a:r>
              <a:rPr lang="nb-NO" sz="2200" b="1" dirty="0" err="1"/>
              <a:t>of</a:t>
            </a:r>
            <a:r>
              <a:rPr lang="nb-NO" sz="2200" b="1" dirty="0"/>
              <a:t> </a:t>
            </a:r>
            <a:r>
              <a:rPr lang="nb-NO" sz="2200" b="1" dirty="0" err="1"/>
              <a:t>study</a:t>
            </a:r>
            <a:r>
              <a:rPr lang="nb-NO" sz="2200" b="1" dirty="0"/>
              <a:t> programme and </a:t>
            </a:r>
            <a:r>
              <a:rPr lang="nb-NO" sz="2200" b="1" dirty="0" smtClean="0"/>
              <a:t>HEI</a:t>
            </a:r>
          </a:p>
          <a:p>
            <a:r>
              <a:rPr lang="nb-NO" sz="2200" b="1" dirty="0" err="1" smtClean="0"/>
              <a:t>Background</a:t>
            </a:r>
            <a:r>
              <a:rPr lang="nb-NO" sz="2200" b="1" dirty="0" smtClean="0"/>
              <a:t> </a:t>
            </a:r>
            <a:r>
              <a:rPr lang="nb-NO" sz="2200" b="1" dirty="0" err="1" smtClean="0"/>
              <a:t>characteristics</a:t>
            </a:r>
            <a:r>
              <a:rPr lang="nb-NO" sz="2200" b="1" dirty="0" smtClean="0"/>
              <a:t>/</a:t>
            </a:r>
            <a:r>
              <a:rPr lang="nb-NO" sz="2200" b="1" dirty="0" err="1" smtClean="0"/>
              <a:t>sociodemograpic</a:t>
            </a:r>
            <a:r>
              <a:rPr lang="nb-NO" sz="2200" b="1" dirty="0" smtClean="0"/>
              <a:t> variables</a:t>
            </a:r>
            <a:endParaRPr lang="nb-NO" sz="2200" b="1" dirty="0" smtClean="0"/>
          </a:p>
          <a:p>
            <a:endParaRPr lang="nb-NO" sz="2200" dirty="0"/>
          </a:p>
          <a:p>
            <a:pPr lvl="1"/>
            <a:endParaRPr lang="nb-NO" sz="2000" dirty="0" smtClean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0892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Two</a:t>
            </a:r>
            <a:r>
              <a:rPr lang="nb-NO" dirty="0" smtClean="0"/>
              <a:t> types </a:t>
            </a:r>
            <a:r>
              <a:rPr lang="nb-NO" dirty="0" err="1" smtClean="0"/>
              <a:t>of</a:t>
            </a:r>
            <a:r>
              <a:rPr lang="nb-NO" dirty="0" smtClean="0"/>
              <a:t> surveys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nb-NO" sz="2200" b="1" dirty="0"/>
              <a:t>«</a:t>
            </a:r>
            <a:r>
              <a:rPr lang="nb-NO" sz="2200" b="1" dirty="0" err="1"/>
              <a:t>Regular</a:t>
            </a:r>
            <a:r>
              <a:rPr lang="nb-NO" sz="2200" b="1" dirty="0"/>
              <a:t>» </a:t>
            </a:r>
            <a:r>
              <a:rPr lang="nb-NO" sz="2200" b="1" dirty="0" smtClean="0"/>
              <a:t>surveys</a:t>
            </a:r>
          </a:p>
          <a:p>
            <a:pPr lvl="1">
              <a:spcAft>
                <a:spcPts val="600"/>
              </a:spcAft>
            </a:pPr>
            <a:r>
              <a:rPr lang="nb-NO" sz="2000" dirty="0" err="1" smtClean="0"/>
              <a:t>conducted</a:t>
            </a:r>
            <a:r>
              <a:rPr lang="nb-NO" sz="2000" dirty="0" smtClean="0"/>
              <a:t> 6 </a:t>
            </a:r>
            <a:r>
              <a:rPr lang="nb-NO" sz="2000" dirty="0" err="1" smtClean="0"/>
              <a:t>months</a:t>
            </a:r>
            <a:r>
              <a:rPr lang="nb-NO" sz="2000" dirty="0" smtClean="0"/>
              <a:t> </a:t>
            </a:r>
            <a:r>
              <a:rPr lang="nb-NO" sz="2000" dirty="0" err="1" smtClean="0"/>
              <a:t>after</a:t>
            </a:r>
            <a:r>
              <a:rPr lang="nb-NO" sz="2000" dirty="0" smtClean="0"/>
              <a:t> </a:t>
            </a:r>
            <a:r>
              <a:rPr lang="nb-NO" sz="2000" dirty="0" err="1" smtClean="0"/>
              <a:t>graduation</a:t>
            </a:r>
            <a:endParaRPr lang="nb-NO" sz="2000" dirty="0" smtClean="0"/>
          </a:p>
          <a:p>
            <a:pPr lvl="1">
              <a:spcAft>
                <a:spcPts val="600"/>
              </a:spcAft>
            </a:pPr>
            <a:r>
              <a:rPr lang="nb-NO" sz="2000" dirty="0" err="1" smtClean="0"/>
              <a:t>conducteded</a:t>
            </a:r>
            <a:r>
              <a:rPr lang="nb-NO" sz="2000" dirty="0" smtClean="0"/>
              <a:t> </a:t>
            </a:r>
            <a:r>
              <a:rPr lang="nb-NO" sz="2000" dirty="0" err="1" smtClean="0"/>
              <a:t>bianually</a:t>
            </a:r>
            <a:endParaRPr lang="nb-NO" sz="2000" dirty="0" smtClean="0"/>
          </a:p>
          <a:p>
            <a:pPr lvl="1">
              <a:spcAft>
                <a:spcPts val="600"/>
              </a:spcAft>
            </a:pPr>
            <a:r>
              <a:rPr lang="nb-NO" sz="2000" dirty="0" err="1" smtClean="0"/>
              <a:t>questionnaire</a:t>
            </a:r>
            <a:r>
              <a:rPr lang="nb-NO" sz="2000" dirty="0" smtClean="0"/>
              <a:t> </a:t>
            </a:r>
            <a:r>
              <a:rPr lang="nb-NO" sz="2000" dirty="0" err="1" smtClean="0"/>
              <a:t>remains</a:t>
            </a:r>
            <a:r>
              <a:rPr lang="nb-NO" sz="2000" dirty="0" smtClean="0"/>
              <a:t> more or less </a:t>
            </a:r>
            <a:r>
              <a:rPr lang="nb-NO" sz="2000" dirty="0" err="1" smtClean="0"/>
              <a:t>the</a:t>
            </a:r>
            <a:r>
              <a:rPr lang="nb-NO" sz="2000" dirty="0" smtClean="0"/>
              <a:t> same</a:t>
            </a:r>
          </a:p>
          <a:p>
            <a:pPr lvl="1">
              <a:spcAft>
                <a:spcPts val="600"/>
              </a:spcAft>
            </a:pPr>
            <a:r>
              <a:rPr lang="nb-NO" sz="2000" dirty="0" err="1" smtClean="0"/>
              <a:t>long</a:t>
            </a:r>
            <a:r>
              <a:rPr lang="nb-NO" sz="2000" dirty="0" smtClean="0"/>
              <a:t> time series</a:t>
            </a:r>
            <a:endParaRPr lang="nb-NO" sz="2000" dirty="0"/>
          </a:p>
          <a:p>
            <a:pPr>
              <a:spcAft>
                <a:spcPts val="600"/>
              </a:spcAft>
            </a:pPr>
            <a:r>
              <a:rPr lang="nb-NO" sz="2200" b="1" dirty="0"/>
              <a:t>«Special» </a:t>
            </a:r>
            <a:r>
              <a:rPr lang="nb-NO" sz="2200" b="1" dirty="0" smtClean="0"/>
              <a:t>surveys</a:t>
            </a:r>
          </a:p>
          <a:p>
            <a:pPr lvl="1">
              <a:spcAft>
                <a:spcPts val="600"/>
              </a:spcAft>
            </a:pPr>
            <a:r>
              <a:rPr lang="nb-NO" sz="2000" dirty="0" err="1" smtClean="0"/>
              <a:t>targeting</a:t>
            </a:r>
            <a:r>
              <a:rPr lang="nb-NO" sz="2000" dirty="0" smtClean="0"/>
              <a:t> </a:t>
            </a:r>
            <a:r>
              <a:rPr lang="nb-NO" sz="2000" dirty="0" err="1"/>
              <a:t>graduates</a:t>
            </a:r>
            <a:r>
              <a:rPr lang="nb-NO" sz="2000" dirty="0"/>
              <a:t> </a:t>
            </a:r>
            <a:r>
              <a:rPr lang="nb-NO" sz="2000" dirty="0" err="1"/>
              <a:t>several</a:t>
            </a:r>
            <a:r>
              <a:rPr lang="nb-NO" sz="2000" dirty="0"/>
              <a:t> </a:t>
            </a:r>
            <a:r>
              <a:rPr lang="nb-NO" sz="2000" dirty="0" err="1"/>
              <a:t>years</a:t>
            </a:r>
            <a:r>
              <a:rPr lang="nb-NO" sz="2000" dirty="0"/>
              <a:t> </a:t>
            </a:r>
            <a:r>
              <a:rPr lang="nb-NO" sz="2000" dirty="0" err="1"/>
              <a:t>after</a:t>
            </a:r>
            <a:r>
              <a:rPr lang="nb-NO" sz="2000" dirty="0"/>
              <a:t> </a:t>
            </a:r>
            <a:r>
              <a:rPr lang="nb-NO" sz="2000" dirty="0" err="1"/>
              <a:t>graduation</a:t>
            </a:r>
            <a:r>
              <a:rPr lang="nb-NO" sz="2000" dirty="0"/>
              <a:t> </a:t>
            </a:r>
            <a:r>
              <a:rPr lang="nb-NO" sz="2000" dirty="0" smtClean="0"/>
              <a:t>(e.g. </a:t>
            </a:r>
            <a:r>
              <a:rPr lang="nb-NO" sz="2000" dirty="0"/>
              <a:t>2,4 or 8 </a:t>
            </a:r>
            <a:r>
              <a:rPr lang="nb-NO" sz="2000" dirty="0" err="1"/>
              <a:t>years</a:t>
            </a:r>
            <a:r>
              <a:rPr lang="nb-NO" sz="2000" dirty="0"/>
              <a:t> </a:t>
            </a:r>
            <a:r>
              <a:rPr lang="nb-NO" sz="2000" dirty="0" err="1" smtClean="0"/>
              <a:t>after</a:t>
            </a:r>
            <a:r>
              <a:rPr lang="nb-NO" sz="2000" dirty="0" smtClean="0"/>
              <a:t> </a:t>
            </a:r>
            <a:r>
              <a:rPr lang="nb-NO" sz="2000" dirty="0" err="1"/>
              <a:t>graduation</a:t>
            </a:r>
            <a:r>
              <a:rPr lang="nb-NO" sz="2000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nb-NO" sz="2000" dirty="0" err="1" smtClean="0"/>
              <a:t>targeting</a:t>
            </a:r>
            <a:r>
              <a:rPr lang="nb-NO" sz="2000" dirty="0" smtClean="0"/>
              <a:t> </a:t>
            </a:r>
            <a:r>
              <a:rPr lang="nb-NO" sz="2000" dirty="0" err="1" smtClean="0"/>
              <a:t>particular</a:t>
            </a:r>
            <a:r>
              <a:rPr lang="nb-NO" sz="2000" dirty="0" smtClean="0"/>
              <a:t> </a:t>
            </a:r>
            <a:r>
              <a:rPr lang="nb-NO" sz="2000" dirty="0" err="1" smtClean="0"/>
              <a:t>groups</a:t>
            </a:r>
            <a:r>
              <a:rPr lang="nb-NO" sz="2000" dirty="0" smtClean="0"/>
              <a:t> </a:t>
            </a:r>
            <a:r>
              <a:rPr lang="nb-NO" sz="2000" dirty="0" err="1" smtClean="0"/>
              <a:t>of</a:t>
            </a:r>
            <a:r>
              <a:rPr lang="nb-NO" sz="2000" dirty="0" smtClean="0"/>
              <a:t> </a:t>
            </a:r>
            <a:r>
              <a:rPr lang="nb-NO" sz="2000" dirty="0" err="1" smtClean="0"/>
              <a:t>graduates</a:t>
            </a:r>
            <a:r>
              <a:rPr lang="nb-NO" sz="2000" dirty="0" smtClean="0"/>
              <a:t> (e.g. bachelor students, </a:t>
            </a:r>
            <a:r>
              <a:rPr lang="nb-NO" sz="2000" dirty="0" err="1" smtClean="0"/>
              <a:t>graduates</a:t>
            </a:r>
            <a:r>
              <a:rPr lang="nb-NO" sz="2000" dirty="0" smtClean="0"/>
              <a:t> </a:t>
            </a:r>
            <a:r>
              <a:rPr lang="nb-NO" sz="2000" dirty="0" err="1" smtClean="0"/>
              <a:t>with</a:t>
            </a:r>
            <a:r>
              <a:rPr lang="nb-NO" sz="2000" dirty="0" smtClean="0"/>
              <a:t> </a:t>
            </a:r>
            <a:r>
              <a:rPr lang="nb-NO" sz="2000" dirty="0" err="1" smtClean="0"/>
              <a:t>education</a:t>
            </a:r>
            <a:r>
              <a:rPr lang="nb-NO" sz="2000" dirty="0" smtClean="0"/>
              <a:t> from </a:t>
            </a:r>
            <a:r>
              <a:rPr lang="nb-NO" sz="2000" dirty="0" err="1" smtClean="0"/>
              <a:t>abroad</a:t>
            </a:r>
            <a:r>
              <a:rPr lang="nb-NO" sz="2000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nb-NO" sz="2000" dirty="0" smtClean="0"/>
              <a:t>More </a:t>
            </a:r>
            <a:r>
              <a:rPr lang="nb-NO" sz="2000" dirty="0" err="1" smtClean="0"/>
              <a:t>flexible</a:t>
            </a:r>
            <a:r>
              <a:rPr lang="nb-NO" sz="2000" dirty="0" smtClean="0"/>
              <a:t> </a:t>
            </a:r>
            <a:r>
              <a:rPr lang="nb-NO" sz="2000" dirty="0" err="1" smtClean="0"/>
              <a:t>questionnaire</a:t>
            </a:r>
            <a:endParaRPr lang="nb-NO" sz="2000" dirty="0" smtClean="0"/>
          </a:p>
          <a:p>
            <a:pPr lvl="1">
              <a:spcAft>
                <a:spcPts val="600"/>
              </a:spcAft>
            </a:pPr>
            <a:endParaRPr lang="nb-NO" dirty="0"/>
          </a:p>
          <a:p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8807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Examples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«</a:t>
            </a:r>
            <a:r>
              <a:rPr lang="nb-NO" dirty="0" err="1" smtClean="0"/>
              <a:t>special</a:t>
            </a:r>
            <a:r>
              <a:rPr lang="nb-NO" dirty="0" smtClean="0"/>
              <a:t>» </a:t>
            </a:r>
            <a:r>
              <a:rPr lang="nb-NO" dirty="0" err="1" smtClean="0"/>
              <a:t>graduate</a:t>
            </a:r>
            <a:r>
              <a:rPr lang="nb-NO" dirty="0" smtClean="0"/>
              <a:t> surveys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nb-NO" sz="2200" dirty="0" smtClean="0"/>
              <a:t>1998/1999: CHEERS</a:t>
            </a:r>
            <a:endParaRPr lang="nb-NO" sz="2200" dirty="0"/>
          </a:p>
          <a:p>
            <a:pPr>
              <a:spcBef>
                <a:spcPts val="1200"/>
              </a:spcBef>
            </a:pPr>
            <a:r>
              <a:rPr lang="nb-NO" sz="2200" dirty="0" smtClean="0"/>
              <a:t>2002: </a:t>
            </a:r>
            <a:r>
              <a:rPr lang="nb-NO" sz="2200" dirty="0" err="1" smtClean="0"/>
              <a:t>Graduates</a:t>
            </a:r>
            <a:r>
              <a:rPr lang="nb-NO" sz="2200" dirty="0" smtClean="0"/>
              <a:t> </a:t>
            </a:r>
            <a:r>
              <a:rPr lang="nb-NO" sz="2200" dirty="0" err="1" smtClean="0"/>
              <a:t>who</a:t>
            </a:r>
            <a:r>
              <a:rPr lang="nb-NO" sz="2200" dirty="0" smtClean="0"/>
              <a:t> have </a:t>
            </a:r>
            <a:r>
              <a:rPr lang="nb-NO" sz="2200" dirty="0" err="1" smtClean="0"/>
              <a:t>undertaken</a:t>
            </a:r>
            <a:r>
              <a:rPr lang="nb-NO" sz="2200" dirty="0" smtClean="0"/>
              <a:t> HE </a:t>
            </a:r>
            <a:r>
              <a:rPr lang="nb-NO" sz="2200" dirty="0" err="1" smtClean="0"/>
              <a:t>abroad</a:t>
            </a:r>
            <a:r>
              <a:rPr lang="nb-NO" sz="2200" dirty="0" smtClean="0"/>
              <a:t> (mobile students and  immigrants) 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smtClean="0"/>
              <a:t>2004 Panel </a:t>
            </a:r>
            <a:r>
              <a:rPr lang="nb-NO" sz="2200" dirty="0" err="1" smtClean="0"/>
              <a:t>study</a:t>
            </a:r>
            <a:r>
              <a:rPr lang="nb-NO" sz="2200" dirty="0" smtClean="0"/>
              <a:t> 4 </a:t>
            </a:r>
            <a:r>
              <a:rPr lang="nb-NO" sz="2200" dirty="0" err="1" smtClean="0"/>
              <a:t>years</a:t>
            </a:r>
            <a:r>
              <a:rPr lang="nb-NO" sz="2200" dirty="0" smtClean="0"/>
              <a:t> </a:t>
            </a:r>
            <a:r>
              <a:rPr lang="nb-NO" sz="2200" dirty="0" err="1" smtClean="0"/>
              <a:t>after</a:t>
            </a:r>
            <a:r>
              <a:rPr lang="nb-NO" sz="2200" dirty="0" smtClean="0"/>
              <a:t> </a:t>
            </a:r>
            <a:r>
              <a:rPr lang="nb-NO" sz="2200" dirty="0" err="1" smtClean="0"/>
              <a:t>graduation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smtClean="0"/>
              <a:t>2005: REFLEX 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smtClean="0"/>
              <a:t>2007</a:t>
            </a:r>
            <a:r>
              <a:rPr lang="nb-NO" sz="2200" dirty="0" smtClean="0"/>
              <a:t>: Nordic </a:t>
            </a:r>
            <a:r>
              <a:rPr lang="nb-NO" sz="2200" dirty="0" err="1" smtClean="0"/>
              <a:t>graduate</a:t>
            </a:r>
            <a:r>
              <a:rPr lang="nb-NO" sz="2200" dirty="0" smtClean="0"/>
              <a:t> survey (</a:t>
            </a:r>
            <a:r>
              <a:rPr lang="nb-NO" sz="2200" dirty="0" err="1" smtClean="0"/>
              <a:t>including</a:t>
            </a:r>
            <a:r>
              <a:rPr lang="nb-NO" sz="2200" dirty="0" smtClean="0"/>
              <a:t> Finland, </a:t>
            </a:r>
            <a:r>
              <a:rPr lang="nb-NO" sz="2200" dirty="0" err="1" smtClean="0"/>
              <a:t>Iceland</a:t>
            </a:r>
            <a:r>
              <a:rPr lang="nb-NO" sz="2200" dirty="0" smtClean="0"/>
              <a:t> and </a:t>
            </a:r>
            <a:r>
              <a:rPr lang="nb-NO" sz="2200" dirty="0" err="1" smtClean="0"/>
              <a:t>the</a:t>
            </a:r>
            <a:r>
              <a:rPr lang="nb-NO" sz="2200" dirty="0" smtClean="0"/>
              <a:t> </a:t>
            </a:r>
            <a:r>
              <a:rPr lang="nb-NO" sz="2200" dirty="0" err="1" smtClean="0"/>
              <a:t>Faroe</a:t>
            </a:r>
            <a:r>
              <a:rPr lang="nb-NO" sz="2200" dirty="0" smtClean="0"/>
              <a:t> Islands</a:t>
            </a:r>
            <a:r>
              <a:rPr lang="nb-NO" sz="2200" dirty="0" smtClean="0"/>
              <a:t>)</a:t>
            </a:r>
          </a:p>
          <a:p>
            <a:pPr>
              <a:spcBef>
                <a:spcPts val="1200"/>
              </a:spcBef>
            </a:pPr>
            <a:r>
              <a:rPr lang="nb-NO" sz="2200" dirty="0"/>
              <a:t>2008: </a:t>
            </a:r>
            <a:r>
              <a:rPr lang="nb-NO" sz="2200" dirty="0" smtClean="0"/>
              <a:t>Panel </a:t>
            </a:r>
            <a:r>
              <a:rPr lang="nb-NO" sz="2200" dirty="0" err="1"/>
              <a:t>study</a:t>
            </a:r>
            <a:r>
              <a:rPr lang="nb-NO" sz="2200" dirty="0"/>
              <a:t> </a:t>
            </a:r>
            <a:r>
              <a:rPr lang="nb-NO" sz="2200" dirty="0" smtClean="0"/>
              <a:t>8 </a:t>
            </a:r>
            <a:r>
              <a:rPr lang="nb-NO" sz="2200" dirty="0" err="1" smtClean="0"/>
              <a:t>years</a:t>
            </a:r>
            <a:r>
              <a:rPr lang="nb-NO" sz="2200" dirty="0" smtClean="0"/>
              <a:t> </a:t>
            </a:r>
            <a:r>
              <a:rPr lang="nb-NO" sz="2200" dirty="0" err="1" smtClean="0"/>
              <a:t>after</a:t>
            </a:r>
            <a:r>
              <a:rPr lang="nb-NO" sz="2200" dirty="0" smtClean="0"/>
              <a:t> </a:t>
            </a:r>
            <a:r>
              <a:rPr lang="nb-NO" sz="2200" dirty="0" err="1" smtClean="0"/>
              <a:t>graduation</a:t>
            </a:r>
            <a:endParaRPr lang="nb-NO" sz="2200" dirty="0"/>
          </a:p>
          <a:p>
            <a:pPr>
              <a:spcBef>
                <a:spcPts val="1200"/>
              </a:spcBef>
            </a:pPr>
            <a:r>
              <a:rPr lang="nb-NO" sz="2200" dirty="0" smtClean="0"/>
              <a:t>2011</a:t>
            </a:r>
            <a:r>
              <a:rPr lang="nb-NO" sz="2200" dirty="0" smtClean="0"/>
              <a:t>: Study </a:t>
            </a:r>
            <a:r>
              <a:rPr lang="nb-NO" sz="2200" dirty="0" err="1" smtClean="0"/>
              <a:t>of</a:t>
            </a:r>
            <a:r>
              <a:rPr lang="nb-NO" sz="2200" dirty="0" smtClean="0"/>
              <a:t> </a:t>
            </a:r>
            <a:r>
              <a:rPr lang="nb-NO" sz="2200" dirty="0" err="1" smtClean="0"/>
              <a:t>professions</a:t>
            </a:r>
            <a:endParaRPr lang="nb-NO" sz="2200" dirty="0" smtClean="0"/>
          </a:p>
          <a:p>
            <a:endParaRPr lang="nb-NO" sz="22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6592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Response</a:t>
            </a:r>
            <a:r>
              <a:rPr lang="nb-NO" dirty="0" smtClean="0"/>
              <a:t> rate, </a:t>
            </a:r>
            <a:r>
              <a:rPr lang="nb-NO" dirty="0" err="1" smtClean="0"/>
              <a:t>regular</a:t>
            </a:r>
            <a:r>
              <a:rPr lang="nb-NO" dirty="0" smtClean="0"/>
              <a:t> surveys 1989 - 2011</a:t>
            </a:r>
            <a:endParaRPr lang="nb-NO" dirty="0"/>
          </a:p>
        </p:txBody>
      </p:sp>
      <p:graphicFrame>
        <p:nvGraphicFramePr>
          <p:cNvPr id="7" name="Plassholder for inn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5304570"/>
              </p:ext>
            </p:extLst>
          </p:nvPr>
        </p:nvGraphicFramePr>
        <p:xfrm>
          <a:off x="701675" y="1435100"/>
          <a:ext cx="774065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6970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Dissemination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results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200" dirty="0" smtClean="0"/>
              <a:t>NIFU </a:t>
            </a:r>
            <a:r>
              <a:rPr lang="nb-NO" sz="2200" dirty="0" err="1" smtClean="0"/>
              <a:t>website</a:t>
            </a:r>
            <a:endParaRPr lang="nb-NO" sz="2200" dirty="0" smtClean="0"/>
          </a:p>
          <a:p>
            <a:r>
              <a:rPr lang="nb-NO" sz="2200" dirty="0" smtClean="0"/>
              <a:t>NIFU reports</a:t>
            </a:r>
          </a:p>
          <a:p>
            <a:r>
              <a:rPr lang="nb-NO" sz="2200" dirty="0" smtClean="0"/>
              <a:t>Scientific </a:t>
            </a:r>
            <a:r>
              <a:rPr lang="nb-NO" sz="2200" dirty="0" err="1" smtClean="0"/>
              <a:t>publications</a:t>
            </a:r>
            <a:r>
              <a:rPr lang="nb-NO" sz="2200" dirty="0" smtClean="0"/>
              <a:t> (</a:t>
            </a:r>
            <a:r>
              <a:rPr lang="nb-NO" sz="2200" dirty="0" err="1" smtClean="0"/>
              <a:t>articles</a:t>
            </a:r>
            <a:r>
              <a:rPr lang="nb-NO" sz="2200" dirty="0" smtClean="0"/>
              <a:t>, book </a:t>
            </a:r>
            <a:r>
              <a:rPr lang="nb-NO" sz="2200" dirty="0" err="1" smtClean="0"/>
              <a:t>chapters</a:t>
            </a:r>
            <a:r>
              <a:rPr lang="nb-NO" sz="2200" dirty="0" smtClean="0"/>
              <a:t>)</a:t>
            </a:r>
          </a:p>
          <a:p>
            <a:r>
              <a:rPr lang="nb-NO" sz="2200" dirty="0" smtClean="0"/>
              <a:t>Presentations in </a:t>
            </a:r>
            <a:r>
              <a:rPr lang="nb-NO" sz="2200" dirty="0" err="1" smtClean="0"/>
              <a:t>national</a:t>
            </a:r>
            <a:r>
              <a:rPr lang="nb-NO" sz="2200" dirty="0" smtClean="0"/>
              <a:t> and </a:t>
            </a:r>
            <a:r>
              <a:rPr lang="nb-NO" sz="2200" dirty="0" err="1" smtClean="0"/>
              <a:t>international</a:t>
            </a:r>
            <a:r>
              <a:rPr lang="nb-NO" sz="2200" dirty="0" smtClean="0"/>
              <a:t> fora</a:t>
            </a:r>
          </a:p>
          <a:p>
            <a:r>
              <a:rPr lang="nb-NO" sz="2200" dirty="0" smtClean="0"/>
              <a:t>Analyses </a:t>
            </a:r>
            <a:r>
              <a:rPr lang="nb-NO" sz="2200" dirty="0" err="1" smtClean="0"/>
              <a:t>on</a:t>
            </a:r>
            <a:r>
              <a:rPr lang="nb-NO" sz="2200" dirty="0" smtClean="0"/>
              <a:t> </a:t>
            </a:r>
            <a:r>
              <a:rPr lang="nb-NO" sz="2200" dirty="0" err="1" smtClean="0"/>
              <a:t>demand</a:t>
            </a:r>
            <a:endParaRPr lang="nb-NO" sz="2200" dirty="0" smtClean="0"/>
          </a:p>
          <a:p>
            <a:r>
              <a:rPr lang="nb-NO" sz="2200" dirty="0" err="1" smtClean="0"/>
              <a:t>HEIs</a:t>
            </a:r>
            <a:r>
              <a:rPr lang="nb-NO" sz="2200" dirty="0" smtClean="0"/>
              <a:t> </a:t>
            </a:r>
            <a:r>
              <a:rPr lang="nb-NO" sz="2200" dirty="0" err="1" smtClean="0"/>
              <a:t>get</a:t>
            </a:r>
            <a:r>
              <a:rPr lang="nb-NO" sz="2200" dirty="0" smtClean="0"/>
              <a:t> </a:t>
            </a:r>
            <a:r>
              <a:rPr lang="nb-NO" sz="2200" dirty="0" err="1" smtClean="0"/>
              <a:t>access</a:t>
            </a:r>
            <a:r>
              <a:rPr lang="nb-NO" sz="2200" dirty="0" smtClean="0"/>
              <a:t> to data from </a:t>
            </a:r>
            <a:r>
              <a:rPr lang="nb-NO" sz="2200" dirty="0" err="1" smtClean="0"/>
              <a:t>their</a:t>
            </a:r>
            <a:r>
              <a:rPr lang="nb-NO" sz="2200" dirty="0" smtClean="0"/>
              <a:t> </a:t>
            </a:r>
            <a:r>
              <a:rPr lang="nb-NO" sz="2200" dirty="0" err="1" smtClean="0"/>
              <a:t>own</a:t>
            </a:r>
            <a:r>
              <a:rPr lang="nb-NO" sz="2200" dirty="0" smtClean="0"/>
              <a:t> </a:t>
            </a:r>
            <a:r>
              <a:rPr lang="nb-NO" sz="2200" dirty="0" err="1" smtClean="0"/>
              <a:t>insitution</a:t>
            </a:r>
            <a:endParaRPr lang="nb-NO" sz="2200" dirty="0" smtClean="0"/>
          </a:p>
          <a:p>
            <a:endParaRPr lang="nb-NO" sz="2200" dirty="0" smtClean="0"/>
          </a:p>
          <a:p>
            <a:endParaRPr lang="nb-NO" sz="2200" dirty="0" smtClean="0"/>
          </a:p>
          <a:p>
            <a:endParaRPr lang="nb-NO" sz="22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1031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Some</a:t>
            </a:r>
            <a:r>
              <a:rPr lang="nb-NO" dirty="0" smtClean="0"/>
              <a:t> </a:t>
            </a:r>
            <a:r>
              <a:rPr lang="nb-NO" dirty="0" err="1" smtClean="0"/>
              <a:t>strengths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survey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nb-NO" sz="2200" dirty="0" err="1" smtClean="0"/>
              <a:t>Continuiety</a:t>
            </a:r>
            <a:r>
              <a:rPr lang="nb-NO" sz="2200" dirty="0" smtClean="0"/>
              <a:t> – </a:t>
            </a:r>
            <a:r>
              <a:rPr lang="nb-NO" sz="2200" dirty="0" smtClean="0"/>
              <a:t>time series, </a:t>
            </a:r>
            <a:r>
              <a:rPr lang="nb-NO" sz="2200" dirty="0" err="1" smtClean="0"/>
              <a:t>standarized</a:t>
            </a:r>
            <a:r>
              <a:rPr lang="nb-NO" sz="2200" dirty="0" smtClean="0"/>
              <a:t> </a:t>
            </a:r>
            <a:r>
              <a:rPr lang="nb-NO" sz="2200" dirty="0" err="1" smtClean="0"/>
              <a:t>procedures</a:t>
            </a:r>
            <a:r>
              <a:rPr lang="nb-NO" sz="2200" dirty="0" smtClean="0"/>
              <a:t> and </a:t>
            </a:r>
            <a:r>
              <a:rPr lang="nb-NO" sz="2200" dirty="0" err="1" smtClean="0"/>
              <a:t>definitions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err="1" smtClean="0"/>
              <a:t>Flexibility</a:t>
            </a:r>
            <a:r>
              <a:rPr lang="nb-NO" sz="2200" dirty="0" smtClean="0"/>
              <a:t>; </a:t>
            </a:r>
            <a:r>
              <a:rPr lang="nb-NO" sz="2200" dirty="0" err="1" smtClean="0"/>
              <a:t>possibile</a:t>
            </a:r>
            <a:r>
              <a:rPr lang="nb-NO" sz="2200" dirty="0" smtClean="0"/>
              <a:t> to </a:t>
            </a:r>
            <a:r>
              <a:rPr lang="nb-NO" sz="2200" dirty="0" err="1" smtClean="0"/>
              <a:t>draw</a:t>
            </a:r>
            <a:r>
              <a:rPr lang="nb-NO" sz="2200" dirty="0" smtClean="0"/>
              <a:t> </a:t>
            </a:r>
            <a:r>
              <a:rPr lang="nb-NO" sz="2200" dirty="0" err="1" smtClean="0"/>
              <a:t>additional</a:t>
            </a:r>
            <a:r>
              <a:rPr lang="nb-NO" sz="2200" dirty="0" smtClean="0"/>
              <a:t> samples and </a:t>
            </a:r>
            <a:r>
              <a:rPr lang="nb-NO" sz="2200" dirty="0" err="1" smtClean="0"/>
              <a:t>include</a:t>
            </a:r>
            <a:r>
              <a:rPr lang="nb-NO" sz="2200" dirty="0" smtClean="0"/>
              <a:t> a </a:t>
            </a:r>
            <a:r>
              <a:rPr lang="nb-NO" sz="2200" dirty="0" err="1" smtClean="0"/>
              <a:t>additional</a:t>
            </a:r>
            <a:r>
              <a:rPr lang="nb-NO" sz="2200" dirty="0" smtClean="0"/>
              <a:t> </a:t>
            </a:r>
            <a:r>
              <a:rPr lang="nb-NO" sz="2200" dirty="0" err="1" smtClean="0"/>
              <a:t>topics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err="1" smtClean="0"/>
              <a:t>Detailed</a:t>
            </a:r>
            <a:r>
              <a:rPr lang="nb-NO" sz="2200" dirty="0" smtClean="0"/>
              <a:t> </a:t>
            </a:r>
            <a:r>
              <a:rPr lang="nb-NO" sz="2200" dirty="0" err="1" smtClean="0"/>
              <a:t>information</a:t>
            </a:r>
            <a:r>
              <a:rPr lang="nb-NO" sz="2200" dirty="0" smtClean="0"/>
              <a:t> </a:t>
            </a:r>
            <a:r>
              <a:rPr lang="nb-NO" sz="2200" dirty="0" err="1" smtClean="0"/>
              <a:t>on</a:t>
            </a:r>
            <a:r>
              <a:rPr lang="nb-NO" sz="2200" dirty="0" smtClean="0"/>
              <a:t> type </a:t>
            </a:r>
            <a:r>
              <a:rPr lang="nb-NO" sz="2200" dirty="0" err="1" smtClean="0"/>
              <a:t>of</a:t>
            </a:r>
            <a:r>
              <a:rPr lang="nb-NO" sz="2200" dirty="0" smtClean="0"/>
              <a:t> </a:t>
            </a:r>
            <a:r>
              <a:rPr lang="nb-NO" sz="2200" dirty="0" err="1" smtClean="0"/>
              <a:t>job</a:t>
            </a:r>
            <a:r>
              <a:rPr lang="nb-NO" sz="2200" dirty="0" smtClean="0"/>
              <a:t> (manual </a:t>
            </a:r>
            <a:r>
              <a:rPr lang="nb-NO" sz="2200" dirty="0" err="1" smtClean="0"/>
              <a:t>coding</a:t>
            </a:r>
            <a:r>
              <a:rPr lang="nb-NO" sz="2200" dirty="0" smtClean="0"/>
              <a:t>)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err="1" smtClean="0"/>
              <a:t>Analyzed</a:t>
            </a:r>
            <a:r>
              <a:rPr lang="nb-NO" sz="2200" dirty="0" smtClean="0"/>
              <a:t> by a </a:t>
            </a:r>
            <a:r>
              <a:rPr lang="nb-NO" sz="2200" dirty="0" err="1" smtClean="0"/>
              <a:t>research</a:t>
            </a:r>
            <a:r>
              <a:rPr lang="nb-NO" sz="2200" dirty="0" smtClean="0"/>
              <a:t> </a:t>
            </a:r>
            <a:r>
              <a:rPr lang="nb-NO" sz="2200" dirty="0" err="1" smtClean="0"/>
              <a:t>insitute</a:t>
            </a:r>
            <a:r>
              <a:rPr lang="nb-NO" sz="2200" dirty="0"/>
              <a:t> </a:t>
            </a:r>
            <a:r>
              <a:rPr lang="nb-NO" sz="2200" dirty="0" smtClean="0"/>
              <a:t>- </a:t>
            </a:r>
            <a:r>
              <a:rPr lang="nb-NO" sz="2200" dirty="0" err="1" smtClean="0"/>
              <a:t>contextualization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err="1" smtClean="0"/>
              <a:t>Fairly</a:t>
            </a:r>
            <a:r>
              <a:rPr lang="nb-NO" sz="2200" dirty="0" smtClean="0"/>
              <a:t> </a:t>
            </a:r>
            <a:r>
              <a:rPr lang="nb-NO" sz="2200" dirty="0" err="1" smtClean="0"/>
              <a:t>high</a:t>
            </a:r>
            <a:r>
              <a:rPr lang="nb-NO" sz="2200" dirty="0" smtClean="0"/>
              <a:t> respons rate </a:t>
            </a:r>
            <a:endParaRPr lang="nb-NO" sz="2200" dirty="0"/>
          </a:p>
          <a:p>
            <a:pPr marL="0" indent="0">
              <a:buNone/>
            </a:pPr>
            <a:endParaRPr lang="nb-NO" sz="22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11-06-12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1114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EXLIMA JWJ">
  <a:themeElements>
    <a:clrScheme name="NIFU">
      <a:dk1>
        <a:sysClr val="windowText" lastClr="000000"/>
      </a:dk1>
      <a:lt1>
        <a:sysClr val="window" lastClr="FFFFFF"/>
      </a:lt1>
      <a:dk2>
        <a:srgbClr val="404040"/>
      </a:dk2>
      <a:lt2>
        <a:srgbClr val="E4E8EB"/>
      </a:lt2>
      <a:accent1>
        <a:srgbClr val="2D8E9F"/>
      </a:accent1>
      <a:accent2>
        <a:srgbClr val="C84957"/>
      </a:accent2>
      <a:accent3>
        <a:srgbClr val="000000"/>
      </a:accent3>
      <a:accent4>
        <a:srgbClr val="404040"/>
      </a:accent4>
      <a:accent5>
        <a:srgbClr val="878D91"/>
      </a:accent5>
      <a:accent6>
        <a:srgbClr val="E4E8EB"/>
      </a:accent6>
      <a:hlink>
        <a:srgbClr val="C84957"/>
      </a:hlink>
      <a:folHlink>
        <a:srgbClr val="2D8E9F"/>
      </a:folHlink>
    </a:clrScheme>
    <a:fontScheme name="NIF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6BDDCADC66B42AE1216236ACC5C83" ma:contentTypeVersion="2" ma:contentTypeDescription="Create a new document." ma:contentTypeScope="" ma:versionID="eec335d7cf09ceb7c8963e07eccd34f7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0573f608feaad054a119b6b2eb618a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URL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URL" ma:index="8" nillable="true" ma:displayName="URL" ma:internalName="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PublishingStartDate" ma:index="9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0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URL xmlns="http://schemas.microsoft.com/sharepoint/v3">
      <Url xsi:nil="true"/>
      <Description xsi:nil="true"/>
    </URL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9074CA9-D561-4C73-BAC8-823BD30749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9D986A2-45A8-49C0-98BA-1929255F6E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0C5E04-1BE6-47DC-BFF3-D5A445434075}">
  <ds:schemaRefs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EXLIMA JWJ</Template>
  <TotalTime>1654</TotalTime>
  <Words>372</Words>
  <Application>Microsoft Office PowerPoint</Application>
  <PresentationFormat>Skjermfremvisning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2" baseType="lpstr">
      <vt:lpstr>EXLIMA JWJ</vt:lpstr>
      <vt:lpstr>PowerPoint-presentasjon</vt:lpstr>
      <vt:lpstr>The Norwegian Graduate Survey</vt:lpstr>
      <vt:lpstr>NIFUs Graduate survey</vt:lpstr>
      <vt:lpstr>Main topics covered</vt:lpstr>
      <vt:lpstr>Two types of surveys</vt:lpstr>
      <vt:lpstr>Examples of «special» graduate surveys</vt:lpstr>
      <vt:lpstr>Response rate, regular surveys 1989 - 2011</vt:lpstr>
      <vt:lpstr>Dissemination of results</vt:lpstr>
      <vt:lpstr>Some strengths of the survey</vt:lpstr>
      <vt:lpstr>Challenges</vt:lpstr>
      <vt:lpstr>PowerPoint-presentasjon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Jannecke Wiers-Jenssen</dc:creator>
  <dc:description>Dev by addpoint.no</dc:description>
  <cp:lastModifiedBy>Jannecke Wiers-Jenssen</cp:lastModifiedBy>
  <cp:revision>20</cp:revision>
  <cp:lastPrinted>2012-10-19T12:34:50Z</cp:lastPrinted>
  <dcterms:created xsi:type="dcterms:W3CDTF">2012-10-19T06:47:15Z</dcterms:created>
  <dcterms:modified xsi:type="dcterms:W3CDTF">2012-10-21T23:11:08Z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v by">
    <vt:lpwstr>addpoint.no</vt:lpwstr>
  </property>
  <property fmtid="{D5CDD505-2E9C-101B-9397-08002B2CF9AE}" pid="3" name="ContentTypeId">
    <vt:lpwstr>0x0101003FA6BDDCADC66B42AE1216236ACC5C83</vt:lpwstr>
  </property>
</Properties>
</file>