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51"/>
  </p:notesMasterIdLst>
  <p:sldIdLst>
    <p:sldId id="451" r:id="rId2"/>
    <p:sldId id="532" r:id="rId3"/>
    <p:sldId id="456" r:id="rId4"/>
    <p:sldId id="453" r:id="rId5"/>
    <p:sldId id="454" r:id="rId6"/>
    <p:sldId id="447" r:id="rId7"/>
    <p:sldId id="534" r:id="rId8"/>
    <p:sldId id="459" r:id="rId9"/>
    <p:sldId id="497" r:id="rId10"/>
    <p:sldId id="458" r:id="rId11"/>
    <p:sldId id="498" r:id="rId12"/>
    <p:sldId id="499" r:id="rId13"/>
    <p:sldId id="500" r:id="rId14"/>
    <p:sldId id="501" r:id="rId15"/>
    <p:sldId id="502" r:id="rId16"/>
    <p:sldId id="504" r:id="rId17"/>
    <p:sldId id="505" r:id="rId18"/>
    <p:sldId id="460" r:id="rId19"/>
    <p:sldId id="462" r:id="rId20"/>
    <p:sldId id="536" r:id="rId21"/>
    <p:sldId id="463" r:id="rId22"/>
    <p:sldId id="277" r:id="rId23"/>
    <p:sldId id="482" r:id="rId24"/>
    <p:sldId id="530" r:id="rId25"/>
    <p:sldId id="528" r:id="rId26"/>
    <p:sldId id="464" r:id="rId27"/>
    <p:sldId id="465" r:id="rId28"/>
    <p:sldId id="516" r:id="rId29"/>
    <p:sldId id="466" r:id="rId30"/>
    <p:sldId id="467" r:id="rId31"/>
    <p:sldId id="469" r:id="rId32"/>
    <p:sldId id="470" r:id="rId33"/>
    <p:sldId id="525" r:id="rId34"/>
    <p:sldId id="484" r:id="rId35"/>
    <p:sldId id="485" r:id="rId36"/>
    <p:sldId id="508" r:id="rId37"/>
    <p:sldId id="282" r:id="rId38"/>
    <p:sldId id="509" r:id="rId39"/>
    <p:sldId id="510" r:id="rId40"/>
    <p:sldId id="284" r:id="rId41"/>
    <p:sldId id="449" r:id="rId42"/>
    <p:sldId id="526" r:id="rId43"/>
    <p:sldId id="273" r:id="rId44"/>
    <p:sldId id="511" r:id="rId45"/>
    <p:sldId id="522" r:id="rId46"/>
    <p:sldId id="285" r:id="rId47"/>
    <p:sldId id="280" r:id="rId48"/>
    <p:sldId id="513" r:id="rId49"/>
    <p:sldId id="286" r:id="rId50"/>
  </p:sldIdLst>
  <p:sldSz cx="9144000" cy="6858000" type="screen4x3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432" autoAdjust="0"/>
    <p:restoredTop sz="99054" autoAdjust="0"/>
  </p:normalViewPr>
  <p:slideViewPr>
    <p:cSldViewPr>
      <p:cViewPr>
        <p:scale>
          <a:sx n="86" d="100"/>
          <a:sy n="86" d="100"/>
        </p:scale>
        <p:origin x="-318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39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Unitrace_Analisis___2_162_Ago_2012V2F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G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 sz="2400"/>
            </a:pPr>
            <a:r>
              <a:rPr lang="en-US" sz="2400" dirty="0"/>
              <a:t>Developing levels of the following aspects during your University studies</a:t>
            </a:r>
          </a:p>
        </c:rich>
      </c:tx>
      <c:overlay val="0"/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v>1 (low)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'B Cond y Exp de Estudio'!$BS$58:$BS$62</c:f>
              <c:strCache>
                <c:ptCount val="5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</c:strCache>
            </c:strRef>
          </c:cat>
          <c:val>
            <c:numRef>
              <c:f>'B Cond y Exp de Estudio'!$BT$58:$BT$62</c:f>
              <c:numCache>
                <c:formatCode>0.0</c:formatCode>
                <c:ptCount val="5"/>
                <c:pt idx="0">
                  <c:v>0.8</c:v>
                </c:pt>
                <c:pt idx="1">
                  <c:v>4.8</c:v>
                </c:pt>
                <c:pt idx="2">
                  <c:v>28.000000000000004</c:v>
                </c:pt>
                <c:pt idx="3">
                  <c:v>1.6129032258064515</c:v>
                </c:pt>
                <c:pt idx="4">
                  <c:v>2.4</c:v>
                </c:pt>
              </c:numCache>
            </c:numRef>
          </c:val>
        </c:ser>
        <c:ser>
          <c:idx val="1"/>
          <c:order val="1"/>
          <c:tx>
            <c:v>2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'B Cond y Exp de Estudio'!$BS$58:$BS$62</c:f>
              <c:strCache>
                <c:ptCount val="5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</c:strCache>
            </c:strRef>
          </c:cat>
          <c:val>
            <c:numRef>
              <c:f>'B Cond y Exp de Estudio'!$BU$58:$BU$62</c:f>
              <c:numCache>
                <c:formatCode>0.0</c:formatCode>
                <c:ptCount val="5"/>
                <c:pt idx="0">
                  <c:v>0</c:v>
                </c:pt>
                <c:pt idx="1">
                  <c:v>8.7999999999999989</c:v>
                </c:pt>
                <c:pt idx="2">
                  <c:v>32</c:v>
                </c:pt>
                <c:pt idx="3">
                  <c:v>9.67741935483871</c:v>
                </c:pt>
                <c:pt idx="4">
                  <c:v>13.600000000000001</c:v>
                </c:pt>
              </c:numCache>
            </c:numRef>
          </c:val>
        </c:ser>
        <c:ser>
          <c:idx val="2"/>
          <c:order val="2"/>
          <c:tx>
            <c:v>3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'B Cond y Exp de Estudio'!$BS$58:$BS$62</c:f>
              <c:strCache>
                <c:ptCount val="5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</c:strCache>
            </c:strRef>
          </c:cat>
          <c:val>
            <c:numRef>
              <c:f>'B Cond y Exp de Estudio'!$BV$58:$BV$62</c:f>
              <c:numCache>
                <c:formatCode>0.0</c:formatCode>
                <c:ptCount val="5"/>
                <c:pt idx="0">
                  <c:v>23.200000000000003</c:v>
                </c:pt>
                <c:pt idx="1">
                  <c:v>42.4</c:v>
                </c:pt>
                <c:pt idx="2">
                  <c:v>29.599999999999998</c:v>
                </c:pt>
                <c:pt idx="3">
                  <c:v>54.838709677419352</c:v>
                </c:pt>
                <c:pt idx="4">
                  <c:v>35.199999999999996</c:v>
                </c:pt>
              </c:numCache>
            </c:numRef>
          </c:val>
        </c:ser>
        <c:ser>
          <c:idx val="3"/>
          <c:order val="3"/>
          <c:tx>
            <c:v>4 (high)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'B Cond y Exp de Estudio'!$BS$58:$BS$62</c:f>
              <c:strCache>
                <c:ptCount val="5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</c:strCache>
            </c:strRef>
          </c:cat>
          <c:val>
            <c:numRef>
              <c:f>'B Cond y Exp de Estudio'!$BW$58:$BW$62</c:f>
              <c:numCache>
                <c:formatCode>0.0</c:formatCode>
                <c:ptCount val="5"/>
                <c:pt idx="0">
                  <c:v>76</c:v>
                </c:pt>
                <c:pt idx="1">
                  <c:v>44</c:v>
                </c:pt>
                <c:pt idx="2">
                  <c:v>10.4</c:v>
                </c:pt>
                <c:pt idx="3">
                  <c:v>33.87096774193548</c:v>
                </c:pt>
                <c:pt idx="4">
                  <c:v>48.8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16922240"/>
        <c:axId val="116928512"/>
      </c:barChart>
      <c:catAx>
        <c:axId val="1169222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noProof="0" dirty="0" smtClean="0"/>
                  <a:t>Aspects</a:t>
                </a:r>
                <a:endParaRPr lang="en-US" noProof="0" dirty="0"/>
              </a:p>
            </c:rich>
          </c:tx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s-GT"/>
          </a:p>
        </c:txPr>
        <c:crossAx val="116928512"/>
        <c:crosses val="autoZero"/>
        <c:auto val="1"/>
        <c:lblAlgn val="ctr"/>
        <c:lblOffset val="100"/>
        <c:noMultiLvlLbl val="0"/>
      </c:catAx>
      <c:valAx>
        <c:axId val="116928512"/>
        <c:scaling>
          <c:orientation val="minMax"/>
          <c:max val="10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600" dirty="0" smtClean="0"/>
                  <a:t>Percentage</a:t>
                </a:r>
                <a:endParaRPr lang="es-GT" dirty="0"/>
              </a:p>
            </c:rich>
          </c:tx>
          <c:overlay val="0"/>
        </c:title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s-GT"/>
          </a:p>
        </c:txPr>
        <c:crossAx val="116922240"/>
        <c:crosses val="autoZero"/>
        <c:crossBetween val="between"/>
      </c:valAx>
      <c:spPr>
        <a:ln>
          <a:solidFill>
            <a:srgbClr val="A5B592"/>
          </a:solidFill>
        </a:ln>
      </c:spPr>
    </c:plotArea>
    <c:legend>
      <c:legendPos val="r"/>
      <c:overlay val="0"/>
      <c:txPr>
        <a:bodyPr/>
        <a:lstStyle/>
        <a:p>
          <a:pPr>
            <a:defRPr sz="1600"/>
          </a:pPr>
          <a:endParaRPr lang="es-GT"/>
        </a:p>
      </c:txPr>
    </c:legend>
    <c:plotVisOnly val="1"/>
    <c:dispBlanksAs val="gap"/>
    <c:showDLblsOverMax val="0"/>
  </c:chart>
  <c:spPr>
    <a:noFill/>
    <a:ln>
      <a:solidFill>
        <a:srgbClr val="A5B592"/>
      </a:solidFill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G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At what level is your job adequate to the education level?</a:t>
            </a:r>
          </a:p>
        </c:rich>
      </c:tx>
      <c:overlay val="0"/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v>1 (low)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Lit>
              <c:ptCount val="1"/>
              <c:pt idx="0">
                <c:v>Percentage</c:v>
              </c:pt>
            </c:strLit>
          </c:cat>
          <c:val>
            <c:numRef>
              <c:f>'F Relacion est y Trabajo'!$AU$55</c:f>
              <c:numCache>
                <c:formatCode>0.0</c:formatCode>
                <c:ptCount val="1"/>
                <c:pt idx="0">
                  <c:v>1.9047619047619049</c:v>
                </c:pt>
              </c:numCache>
            </c:numRef>
          </c:val>
        </c:ser>
        <c:ser>
          <c:idx val="1"/>
          <c:order val="1"/>
          <c:tx>
            <c:v>2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Lit>
              <c:ptCount val="1"/>
              <c:pt idx="0">
                <c:v>Percentage</c:v>
              </c:pt>
            </c:strLit>
          </c:cat>
          <c:val>
            <c:numRef>
              <c:f>'F Relacion est y Trabajo'!$AV$55</c:f>
              <c:numCache>
                <c:formatCode>0.0</c:formatCode>
                <c:ptCount val="1"/>
                <c:pt idx="0">
                  <c:v>5.7142857142857144</c:v>
                </c:pt>
              </c:numCache>
            </c:numRef>
          </c:val>
        </c:ser>
        <c:ser>
          <c:idx val="2"/>
          <c:order val="2"/>
          <c:tx>
            <c:v>3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Lit>
              <c:ptCount val="1"/>
              <c:pt idx="0">
                <c:v>Percentage</c:v>
              </c:pt>
            </c:strLit>
          </c:cat>
          <c:val>
            <c:numRef>
              <c:f>'F Relacion est y Trabajo'!$AW$55</c:f>
              <c:numCache>
                <c:formatCode>0.0</c:formatCode>
                <c:ptCount val="1"/>
                <c:pt idx="0">
                  <c:v>18.095238095238095</c:v>
                </c:pt>
              </c:numCache>
            </c:numRef>
          </c:val>
        </c:ser>
        <c:ser>
          <c:idx val="3"/>
          <c:order val="3"/>
          <c:tx>
            <c:v>4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Lit>
              <c:ptCount val="1"/>
              <c:pt idx="0">
                <c:v>Percentage</c:v>
              </c:pt>
            </c:strLit>
          </c:cat>
          <c:val>
            <c:numRef>
              <c:f>'F Relacion est y Trabajo'!$AX$55</c:f>
              <c:numCache>
                <c:formatCode>0.0</c:formatCode>
                <c:ptCount val="1"/>
                <c:pt idx="0">
                  <c:v>37.142857142857146</c:v>
                </c:pt>
              </c:numCache>
            </c:numRef>
          </c:val>
        </c:ser>
        <c:ser>
          <c:idx val="4"/>
          <c:order val="4"/>
          <c:tx>
            <c:v>5 (high)</c:v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s-G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Lit>
              <c:ptCount val="1"/>
              <c:pt idx="0">
                <c:v>Percentage</c:v>
              </c:pt>
            </c:strLit>
          </c:cat>
          <c:val>
            <c:numRef>
              <c:f>'F Relacion est y Trabajo'!$AY$55</c:f>
              <c:numCache>
                <c:formatCode>0.0</c:formatCode>
                <c:ptCount val="1"/>
                <c:pt idx="0">
                  <c:v>37.142857142857146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46379904"/>
        <c:axId val="146381440"/>
      </c:barChart>
      <c:catAx>
        <c:axId val="14637990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GT"/>
          </a:p>
        </c:txPr>
        <c:crossAx val="146381440"/>
        <c:crosses val="autoZero"/>
        <c:auto val="1"/>
        <c:lblAlgn val="ctr"/>
        <c:lblOffset val="100"/>
        <c:noMultiLvlLbl val="0"/>
      </c:catAx>
      <c:valAx>
        <c:axId val="146381440"/>
        <c:scaling>
          <c:orientation val="minMax"/>
          <c:max val="100"/>
        </c:scaling>
        <c:delete val="0"/>
        <c:axPos val="b"/>
        <c:majorGridlines/>
        <c:numFmt formatCode="0.0" sourceLinked="1"/>
        <c:majorTickMark val="none"/>
        <c:minorTickMark val="none"/>
        <c:tickLblPos val="nextTo"/>
        <c:crossAx val="14637990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/>
          </a:pPr>
          <a:endParaRPr lang="es-GT"/>
        </a:p>
      </c:txPr>
    </c:legend>
    <c:plotVisOnly val="1"/>
    <c:dispBlanksAs val="gap"/>
    <c:showDLblsOverMax val="0"/>
  </c:chart>
  <c:spPr>
    <a:noFill/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G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000" noProof="0" dirty="0" smtClean="0"/>
              <a:t>Comparison of</a:t>
            </a:r>
            <a:r>
              <a:rPr lang="en-US" sz="2000" baseline="0" noProof="0" dirty="0" smtClean="0"/>
              <a:t> the</a:t>
            </a:r>
            <a:r>
              <a:rPr lang="en-US" sz="2000" noProof="0" dirty="0" smtClean="0"/>
              <a:t> Importance of some </a:t>
            </a:r>
            <a:r>
              <a:rPr lang="en-US" sz="2000" baseline="0" noProof="0" dirty="0" smtClean="0"/>
              <a:t> aspects </a:t>
            </a:r>
          </a:p>
          <a:p>
            <a:pPr>
              <a:defRPr/>
            </a:pPr>
            <a:r>
              <a:rPr lang="en-US" sz="2000" baseline="0" noProof="0" dirty="0" smtClean="0"/>
              <a:t>developed during University studies</a:t>
            </a:r>
            <a:endParaRPr lang="en-US" sz="2000" noProof="0" dirty="0"/>
          </a:p>
        </c:rich>
      </c:tx>
      <c:overlay val="0"/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'B Cond y Exp de Estudio'!$GC$43</c:f>
              <c:strCache>
                <c:ptCount val="1"/>
                <c:pt idx="0">
                  <c:v>Mean Graduates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cat>
            <c:strRef>
              <c:f>'B Cond y Exp de Estudio'!$GB$44:$GB$50</c:f>
              <c:strCache>
                <c:ptCount val="7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  <c:pt idx="5">
                  <c:v>Use and manage of Technology</c:v>
                </c:pt>
                <c:pt idx="6">
                  <c:v>Leadership and entrepreneurship</c:v>
                </c:pt>
              </c:strCache>
            </c:strRef>
          </c:cat>
          <c:val>
            <c:numRef>
              <c:f>'B Cond y Exp de Estudio'!$GC$44:$GC$50</c:f>
              <c:numCache>
                <c:formatCode>#,##0.00</c:formatCode>
                <c:ptCount val="7"/>
                <c:pt idx="0">
                  <c:v>3.7480314960629917</c:v>
                </c:pt>
                <c:pt idx="1">
                  <c:v>3.2677165354330699</c:v>
                </c:pt>
                <c:pt idx="2">
                  <c:v>2.2283464566929139</c:v>
                </c:pt>
                <c:pt idx="3">
                  <c:v>3.214285714285714</c:v>
                </c:pt>
                <c:pt idx="4">
                  <c:v>3.3070866141732282</c:v>
                </c:pt>
                <c:pt idx="5">
                  <c:v>3.2936507936507931</c:v>
                </c:pt>
                <c:pt idx="6">
                  <c:v>2.9921259842519681</c:v>
                </c:pt>
              </c:numCache>
            </c:numRef>
          </c:val>
        </c:ser>
        <c:ser>
          <c:idx val="1"/>
          <c:order val="1"/>
          <c:tx>
            <c:strRef>
              <c:f>'B Cond y Exp de Estudio'!$GD$43</c:f>
              <c:strCache>
                <c:ptCount val="1"/>
                <c:pt idx="0">
                  <c:v>Mean Employers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ln>
                <a:solidFill>
                  <a:srgbClr val="00B0F0"/>
                </a:solidFill>
              </a:ln>
            </c:spPr>
          </c:marker>
          <c:cat>
            <c:strRef>
              <c:f>'B Cond y Exp de Estudio'!$GB$44:$GB$50</c:f>
              <c:strCache>
                <c:ptCount val="7"/>
                <c:pt idx="0">
                  <c:v>Analytical and critical thinking</c:v>
                </c:pt>
                <c:pt idx="1">
                  <c:v>Effective communication in Spanish</c:v>
                </c:pt>
                <c:pt idx="2">
                  <c:v>Effective communication in English</c:v>
                </c:pt>
                <c:pt idx="3">
                  <c:v>Collaborative work</c:v>
                </c:pt>
                <c:pt idx="4">
                  <c:v>Creative problem solving</c:v>
                </c:pt>
                <c:pt idx="5">
                  <c:v>Use and manage of Technology</c:v>
                </c:pt>
                <c:pt idx="6">
                  <c:v>Leadership and entrepreneurship</c:v>
                </c:pt>
              </c:strCache>
            </c:strRef>
          </c:cat>
          <c:val>
            <c:numRef>
              <c:f>'B Cond y Exp de Estudio'!$GD$44:$GD$50</c:f>
              <c:numCache>
                <c:formatCode>#,##0.00</c:formatCode>
                <c:ptCount val="7"/>
                <c:pt idx="0">
                  <c:v>3.7661290322580645</c:v>
                </c:pt>
                <c:pt idx="1">
                  <c:v>3.6451612903225801</c:v>
                </c:pt>
                <c:pt idx="2">
                  <c:v>3.4516129032258052</c:v>
                </c:pt>
                <c:pt idx="3">
                  <c:v>3.680327868852459</c:v>
                </c:pt>
                <c:pt idx="4">
                  <c:v>3.5887096774193541</c:v>
                </c:pt>
                <c:pt idx="5">
                  <c:v>3.44</c:v>
                </c:pt>
                <c:pt idx="6">
                  <c:v>3.66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523392"/>
        <c:axId val="76533760"/>
      </c:radarChart>
      <c:catAx>
        <c:axId val="76523392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crossAx val="76533760"/>
        <c:crosses val="autoZero"/>
        <c:auto val="1"/>
        <c:lblAlgn val="ctr"/>
        <c:lblOffset val="100"/>
        <c:noMultiLvlLbl val="0"/>
      </c:catAx>
      <c:valAx>
        <c:axId val="76533760"/>
        <c:scaling>
          <c:orientation val="minMax"/>
        </c:scaling>
        <c:delete val="0"/>
        <c:axPos val="l"/>
        <c:majorGridlines/>
        <c:numFmt formatCode="#,##0.0" sourceLinked="0"/>
        <c:majorTickMark val="none"/>
        <c:minorTickMark val="none"/>
        <c:tickLblPos val="nextTo"/>
        <c:crossAx val="765233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ln>
      <a:solidFill>
        <a:srgbClr val="A5B592"/>
      </a:solidFill>
    </a:ln>
  </c:spPr>
  <c:txPr>
    <a:bodyPr/>
    <a:lstStyle/>
    <a:p>
      <a:pPr>
        <a:defRPr sz="1200"/>
      </a:pPr>
      <a:endParaRPr lang="es-GT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A2641E-F38D-4B88-8764-F05D2041493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GT"/>
        </a:p>
      </dgm:t>
    </dgm:pt>
    <dgm:pt modelId="{8CE9CD9B-4E05-427B-B05E-601FD702EAF7}">
      <dgm:prSet phldrT="[Text]"/>
      <dgm:spPr/>
      <dgm:t>
        <a:bodyPr/>
        <a:lstStyle/>
        <a:p>
          <a:r>
            <a:rPr lang="en-US" dirty="0" smtClean="0"/>
            <a:t>UVG</a:t>
          </a:r>
          <a:endParaRPr lang="es-GT" dirty="0"/>
        </a:p>
      </dgm:t>
    </dgm:pt>
    <dgm:pt modelId="{1A07B8DC-5C5E-40E7-B3B7-452145A3CBD9}" type="parTrans" cxnId="{A011A276-CB59-4BBC-A711-9C29B4A6970C}">
      <dgm:prSet/>
      <dgm:spPr/>
      <dgm:t>
        <a:bodyPr/>
        <a:lstStyle/>
        <a:p>
          <a:endParaRPr lang="es-GT"/>
        </a:p>
      </dgm:t>
    </dgm:pt>
    <dgm:pt modelId="{913394DC-BED6-4CA8-9114-5A090DCCE677}" type="sibTrans" cxnId="{A011A276-CB59-4BBC-A711-9C29B4A6970C}">
      <dgm:prSet/>
      <dgm:spPr/>
      <dgm:t>
        <a:bodyPr/>
        <a:lstStyle/>
        <a:p>
          <a:endParaRPr lang="es-GT"/>
        </a:p>
      </dgm:t>
    </dgm:pt>
    <dgm:pt modelId="{CA4E0065-6BF0-4A22-B695-11446D00E330}">
      <dgm:prSet phldrT="[Text]" custT="1"/>
      <dgm:spPr/>
      <dgm:t>
        <a:bodyPr/>
        <a:lstStyle/>
        <a:p>
          <a:r>
            <a:rPr lang="en-US" sz="2400" dirty="0" smtClean="0"/>
            <a:t>Founded in 1966</a:t>
          </a:r>
          <a:endParaRPr lang="es-GT" sz="2400" dirty="0"/>
        </a:p>
      </dgm:t>
    </dgm:pt>
    <dgm:pt modelId="{ECCC6EF2-8504-40C4-8246-DB0D12684E9C}" type="parTrans" cxnId="{0255A888-FBAF-4560-A086-516DFEB49F9A}">
      <dgm:prSet/>
      <dgm:spPr/>
      <dgm:t>
        <a:bodyPr/>
        <a:lstStyle/>
        <a:p>
          <a:endParaRPr lang="es-GT"/>
        </a:p>
      </dgm:t>
    </dgm:pt>
    <dgm:pt modelId="{4E8252C5-9646-4E70-B341-50450D145F1A}" type="sibTrans" cxnId="{0255A888-FBAF-4560-A086-516DFEB49F9A}">
      <dgm:prSet/>
      <dgm:spPr/>
      <dgm:t>
        <a:bodyPr/>
        <a:lstStyle/>
        <a:p>
          <a:endParaRPr lang="es-GT"/>
        </a:p>
      </dgm:t>
    </dgm:pt>
    <dgm:pt modelId="{8137870F-C94C-44C1-9697-DBE3C0012907}">
      <dgm:prSet phldrT="[Text]"/>
      <dgm:spPr/>
      <dgm:t>
        <a:bodyPr/>
        <a:lstStyle/>
        <a:p>
          <a:r>
            <a:rPr lang="en-US" dirty="0" smtClean="0"/>
            <a:t>UVG</a:t>
          </a:r>
          <a:endParaRPr lang="es-GT" dirty="0"/>
        </a:p>
      </dgm:t>
    </dgm:pt>
    <dgm:pt modelId="{5FFC7135-0D05-4ACF-8816-C9DE0CD5B439}" type="parTrans" cxnId="{882224AF-9384-40EB-93A5-00484A83E240}">
      <dgm:prSet/>
      <dgm:spPr/>
      <dgm:t>
        <a:bodyPr/>
        <a:lstStyle/>
        <a:p>
          <a:endParaRPr lang="es-GT"/>
        </a:p>
      </dgm:t>
    </dgm:pt>
    <dgm:pt modelId="{733403F4-42E3-401F-8ED2-EFBFFFE740C6}" type="sibTrans" cxnId="{882224AF-9384-40EB-93A5-00484A83E240}">
      <dgm:prSet/>
      <dgm:spPr/>
      <dgm:t>
        <a:bodyPr/>
        <a:lstStyle/>
        <a:p>
          <a:endParaRPr lang="es-GT"/>
        </a:p>
      </dgm:t>
    </dgm:pt>
    <dgm:pt modelId="{0CADD58F-4E34-47F1-B6D0-05CCE072694A}">
      <dgm:prSet phldrT="[Text]" custT="1"/>
      <dgm:spPr/>
      <dgm:t>
        <a:bodyPr/>
        <a:lstStyle/>
        <a:p>
          <a:r>
            <a:rPr lang="en-US" sz="2400" dirty="0" smtClean="0"/>
            <a:t>More than 8500 graduates</a:t>
          </a:r>
          <a:endParaRPr lang="es-GT" sz="2400" dirty="0"/>
        </a:p>
      </dgm:t>
    </dgm:pt>
    <dgm:pt modelId="{3A46F25A-4856-4763-B73A-916609477BF0}" type="parTrans" cxnId="{31F4F1C7-1681-4D1E-9755-FE0CE1ADF684}">
      <dgm:prSet/>
      <dgm:spPr/>
      <dgm:t>
        <a:bodyPr/>
        <a:lstStyle/>
        <a:p>
          <a:endParaRPr lang="es-GT"/>
        </a:p>
      </dgm:t>
    </dgm:pt>
    <dgm:pt modelId="{9766CF10-CA54-49DF-8BB5-81757B324031}" type="sibTrans" cxnId="{31F4F1C7-1681-4D1E-9755-FE0CE1ADF684}">
      <dgm:prSet/>
      <dgm:spPr/>
      <dgm:t>
        <a:bodyPr/>
        <a:lstStyle/>
        <a:p>
          <a:endParaRPr lang="es-GT"/>
        </a:p>
      </dgm:t>
    </dgm:pt>
    <dgm:pt modelId="{F55012AD-12FF-4F62-8F5A-769B181FB192}">
      <dgm:prSet phldrT="[Text]"/>
      <dgm:spPr/>
      <dgm:t>
        <a:bodyPr/>
        <a:lstStyle/>
        <a:p>
          <a:r>
            <a:rPr lang="en-US" dirty="0" smtClean="0"/>
            <a:t>UVG</a:t>
          </a:r>
          <a:endParaRPr lang="es-GT" dirty="0"/>
        </a:p>
      </dgm:t>
    </dgm:pt>
    <dgm:pt modelId="{5F9A3134-A705-44A5-A34E-54FDBD3472C4}" type="parTrans" cxnId="{5C35FFF4-6960-4D72-96CB-A40ABEA4EEC6}">
      <dgm:prSet/>
      <dgm:spPr/>
      <dgm:t>
        <a:bodyPr/>
        <a:lstStyle/>
        <a:p>
          <a:endParaRPr lang="es-GT"/>
        </a:p>
      </dgm:t>
    </dgm:pt>
    <dgm:pt modelId="{6EA44901-6AC5-46B5-A9C9-BF870A2C0AC1}" type="sibTrans" cxnId="{5C35FFF4-6960-4D72-96CB-A40ABEA4EEC6}">
      <dgm:prSet/>
      <dgm:spPr/>
      <dgm:t>
        <a:bodyPr/>
        <a:lstStyle/>
        <a:p>
          <a:endParaRPr lang="es-GT"/>
        </a:p>
      </dgm:t>
    </dgm:pt>
    <dgm:pt modelId="{076E1380-7B7E-46FD-8425-B879145169AC}">
      <dgm:prSet phldrT="[Text]" custT="1"/>
      <dgm:spPr/>
      <dgm:t>
        <a:bodyPr/>
        <a:lstStyle/>
        <a:p>
          <a:r>
            <a:rPr lang="en-US" sz="2400" dirty="0" smtClean="0"/>
            <a:t>Degree studied “Licensee”</a:t>
          </a:r>
          <a:endParaRPr lang="es-GT" sz="2400" dirty="0"/>
        </a:p>
      </dgm:t>
    </dgm:pt>
    <dgm:pt modelId="{69403437-63D6-4A4A-AFB9-D67EF31F5D2D}" type="parTrans" cxnId="{BCF57273-760C-4624-A5D5-83DFCE108855}">
      <dgm:prSet/>
      <dgm:spPr/>
      <dgm:t>
        <a:bodyPr/>
        <a:lstStyle/>
        <a:p>
          <a:endParaRPr lang="es-GT"/>
        </a:p>
      </dgm:t>
    </dgm:pt>
    <dgm:pt modelId="{FE20F099-3998-4082-9A30-98B0A0ECD951}" type="sibTrans" cxnId="{BCF57273-760C-4624-A5D5-83DFCE108855}">
      <dgm:prSet/>
      <dgm:spPr/>
      <dgm:t>
        <a:bodyPr/>
        <a:lstStyle/>
        <a:p>
          <a:endParaRPr lang="es-GT"/>
        </a:p>
      </dgm:t>
    </dgm:pt>
    <dgm:pt modelId="{8CBE6982-8483-4B1D-99F2-27966AF75FA1}" type="pres">
      <dgm:prSet presAssocID="{5DA2641E-F38D-4B88-8764-F05D204149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GT"/>
        </a:p>
      </dgm:t>
    </dgm:pt>
    <dgm:pt modelId="{6CAE7A2C-0747-4E6B-886A-5BF67C9AB7D3}" type="pres">
      <dgm:prSet presAssocID="{8CE9CD9B-4E05-427B-B05E-601FD702EAF7}" presName="composite" presStyleCnt="0"/>
      <dgm:spPr/>
    </dgm:pt>
    <dgm:pt modelId="{6F8FD6FB-ADC7-41CF-A6F5-1EE1DDBF745F}" type="pres">
      <dgm:prSet presAssocID="{8CE9CD9B-4E05-427B-B05E-601FD702EAF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GT"/>
        </a:p>
      </dgm:t>
    </dgm:pt>
    <dgm:pt modelId="{60EAA3E1-7EA4-4F3C-86F6-53D07E324822}" type="pres">
      <dgm:prSet presAssocID="{8CE9CD9B-4E05-427B-B05E-601FD702EAF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GT"/>
        </a:p>
      </dgm:t>
    </dgm:pt>
    <dgm:pt modelId="{2C9C6578-F52B-4F12-BF72-1501DC3061CC}" type="pres">
      <dgm:prSet presAssocID="{913394DC-BED6-4CA8-9114-5A090DCCE677}" presName="sp" presStyleCnt="0"/>
      <dgm:spPr/>
    </dgm:pt>
    <dgm:pt modelId="{594F5875-B3EC-4545-B318-D804C1BFC951}" type="pres">
      <dgm:prSet presAssocID="{8137870F-C94C-44C1-9697-DBE3C0012907}" presName="composite" presStyleCnt="0"/>
      <dgm:spPr/>
    </dgm:pt>
    <dgm:pt modelId="{FA99DAD0-C2B6-4C73-B9B1-0A9F93AB1C92}" type="pres">
      <dgm:prSet presAssocID="{8137870F-C94C-44C1-9697-DBE3C001290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GT"/>
        </a:p>
      </dgm:t>
    </dgm:pt>
    <dgm:pt modelId="{29B9CDF2-3A9B-45DE-80C3-AA6745F22D7B}" type="pres">
      <dgm:prSet presAssocID="{8137870F-C94C-44C1-9697-DBE3C001290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GT"/>
        </a:p>
      </dgm:t>
    </dgm:pt>
    <dgm:pt modelId="{1AAFA02B-AE31-472C-BC73-F2A8475C960D}" type="pres">
      <dgm:prSet presAssocID="{733403F4-42E3-401F-8ED2-EFBFFFE740C6}" presName="sp" presStyleCnt="0"/>
      <dgm:spPr/>
    </dgm:pt>
    <dgm:pt modelId="{2AEB41A6-B4EC-4C5D-BE89-23C5CCA5FCC1}" type="pres">
      <dgm:prSet presAssocID="{F55012AD-12FF-4F62-8F5A-769B181FB192}" presName="composite" presStyleCnt="0"/>
      <dgm:spPr/>
    </dgm:pt>
    <dgm:pt modelId="{C187F59A-2822-4B18-B323-6F963A7925E5}" type="pres">
      <dgm:prSet presAssocID="{F55012AD-12FF-4F62-8F5A-769B181FB19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GT"/>
        </a:p>
      </dgm:t>
    </dgm:pt>
    <dgm:pt modelId="{8F37BAAC-EDA1-4FAB-A703-E58946830DDC}" type="pres">
      <dgm:prSet presAssocID="{F55012AD-12FF-4F62-8F5A-769B181FB19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GT"/>
        </a:p>
      </dgm:t>
    </dgm:pt>
  </dgm:ptLst>
  <dgm:cxnLst>
    <dgm:cxn modelId="{31F4F1C7-1681-4D1E-9755-FE0CE1ADF684}" srcId="{8137870F-C94C-44C1-9697-DBE3C0012907}" destId="{0CADD58F-4E34-47F1-B6D0-05CCE072694A}" srcOrd="0" destOrd="0" parTransId="{3A46F25A-4856-4763-B73A-916609477BF0}" sibTransId="{9766CF10-CA54-49DF-8BB5-81757B324031}"/>
    <dgm:cxn modelId="{A011A276-CB59-4BBC-A711-9C29B4A6970C}" srcId="{5DA2641E-F38D-4B88-8764-F05D20414930}" destId="{8CE9CD9B-4E05-427B-B05E-601FD702EAF7}" srcOrd="0" destOrd="0" parTransId="{1A07B8DC-5C5E-40E7-B3B7-452145A3CBD9}" sibTransId="{913394DC-BED6-4CA8-9114-5A090DCCE677}"/>
    <dgm:cxn modelId="{B3539418-A24A-4EC7-9B0C-E53C91537348}" type="presOf" srcId="{8137870F-C94C-44C1-9697-DBE3C0012907}" destId="{FA99DAD0-C2B6-4C73-B9B1-0A9F93AB1C92}" srcOrd="0" destOrd="0" presId="urn:microsoft.com/office/officeart/2005/8/layout/chevron2"/>
    <dgm:cxn modelId="{C907AE2A-CAFA-41D4-9DF0-389CE19CCCB5}" type="presOf" srcId="{8CE9CD9B-4E05-427B-B05E-601FD702EAF7}" destId="{6F8FD6FB-ADC7-41CF-A6F5-1EE1DDBF745F}" srcOrd="0" destOrd="0" presId="urn:microsoft.com/office/officeart/2005/8/layout/chevron2"/>
    <dgm:cxn modelId="{E7873889-2DD3-4887-B62C-78E8496B12CA}" type="presOf" srcId="{0CADD58F-4E34-47F1-B6D0-05CCE072694A}" destId="{29B9CDF2-3A9B-45DE-80C3-AA6745F22D7B}" srcOrd="0" destOrd="0" presId="urn:microsoft.com/office/officeart/2005/8/layout/chevron2"/>
    <dgm:cxn modelId="{BCF57273-760C-4624-A5D5-83DFCE108855}" srcId="{F55012AD-12FF-4F62-8F5A-769B181FB192}" destId="{076E1380-7B7E-46FD-8425-B879145169AC}" srcOrd="0" destOrd="0" parTransId="{69403437-63D6-4A4A-AFB9-D67EF31F5D2D}" sibTransId="{FE20F099-3998-4082-9A30-98B0A0ECD951}"/>
    <dgm:cxn modelId="{882224AF-9384-40EB-93A5-00484A83E240}" srcId="{5DA2641E-F38D-4B88-8764-F05D20414930}" destId="{8137870F-C94C-44C1-9697-DBE3C0012907}" srcOrd="1" destOrd="0" parTransId="{5FFC7135-0D05-4ACF-8816-C9DE0CD5B439}" sibTransId="{733403F4-42E3-401F-8ED2-EFBFFFE740C6}"/>
    <dgm:cxn modelId="{9ECB84AC-81C5-4168-961F-F45985A4AF7C}" type="presOf" srcId="{5DA2641E-F38D-4B88-8764-F05D20414930}" destId="{8CBE6982-8483-4B1D-99F2-27966AF75FA1}" srcOrd="0" destOrd="0" presId="urn:microsoft.com/office/officeart/2005/8/layout/chevron2"/>
    <dgm:cxn modelId="{D40B5E39-09D1-4644-914F-3F9345496241}" type="presOf" srcId="{CA4E0065-6BF0-4A22-B695-11446D00E330}" destId="{60EAA3E1-7EA4-4F3C-86F6-53D07E324822}" srcOrd="0" destOrd="0" presId="urn:microsoft.com/office/officeart/2005/8/layout/chevron2"/>
    <dgm:cxn modelId="{7AF45DA9-71BA-40A1-AA57-94C66ADA5807}" type="presOf" srcId="{F55012AD-12FF-4F62-8F5A-769B181FB192}" destId="{C187F59A-2822-4B18-B323-6F963A7925E5}" srcOrd="0" destOrd="0" presId="urn:microsoft.com/office/officeart/2005/8/layout/chevron2"/>
    <dgm:cxn modelId="{5C35FFF4-6960-4D72-96CB-A40ABEA4EEC6}" srcId="{5DA2641E-F38D-4B88-8764-F05D20414930}" destId="{F55012AD-12FF-4F62-8F5A-769B181FB192}" srcOrd="2" destOrd="0" parTransId="{5F9A3134-A705-44A5-A34E-54FDBD3472C4}" sibTransId="{6EA44901-6AC5-46B5-A9C9-BF870A2C0AC1}"/>
    <dgm:cxn modelId="{9FA007F4-A9A7-4EAC-99D2-C411092D16F9}" type="presOf" srcId="{076E1380-7B7E-46FD-8425-B879145169AC}" destId="{8F37BAAC-EDA1-4FAB-A703-E58946830DDC}" srcOrd="0" destOrd="0" presId="urn:microsoft.com/office/officeart/2005/8/layout/chevron2"/>
    <dgm:cxn modelId="{0255A888-FBAF-4560-A086-516DFEB49F9A}" srcId="{8CE9CD9B-4E05-427B-B05E-601FD702EAF7}" destId="{CA4E0065-6BF0-4A22-B695-11446D00E330}" srcOrd="0" destOrd="0" parTransId="{ECCC6EF2-8504-40C4-8246-DB0D12684E9C}" sibTransId="{4E8252C5-9646-4E70-B341-50450D145F1A}"/>
    <dgm:cxn modelId="{07464960-F63E-4712-B040-0EC9E6423E53}" type="presParOf" srcId="{8CBE6982-8483-4B1D-99F2-27966AF75FA1}" destId="{6CAE7A2C-0747-4E6B-886A-5BF67C9AB7D3}" srcOrd="0" destOrd="0" presId="urn:microsoft.com/office/officeart/2005/8/layout/chevron2"/>
    <dgm:cxn modelId="{7AFF59D3-A6DA-4018-AC1E-0D0FB6B9566F}" type="presParOf" srcId="{6CAE7A2C-0747-4E6B-886A-5BF67C9AB7D3}" destId="{6F8FD6FB-ADC7-41CF-A6F5-1EE1DDBF745F}" srcOrd="0" destOrd="0" presId="urn:microsoft.com/office/officeart/2005/8/layout/chevron2"/>
    <dgm:cxn modelId="{E059064B-B3D6-4875-95F6-5378952D9A61}" type="presParOf" srcId="{6CAE7A2C-0747-4E6B-886A-5BF67C9AB7D3}" destId="{60EAA3E1-7EA4-4F3C-86F6-53D07E324822}" srcOrd="1" destOrd="0" presId="urn:microsoft.com/office/officeart/2005/8/layout/chevron2"/>
    <dgm:cxn modelId="{7377CC52-B6CE-49C9-A208-BDF0D0AD5529}" type="presParOf" srcId="{8CBE6982-8483-4B1D-99F2-27966AF75FA1}" destId="{2C9C6578-F52B-4F12-BF72-1501DC3061CC}" srcOrd="1" destOrd="0" presId="urn:microsoft.com/office/officeart/2005/8/layout/chevron2"/>
    <dgm:cxn modelId="{91796F12-283F-4D7F-A6C3-271A63D7FBC2}" type="presParOf" srcId="{8CBE6982-8483-4B1D-99F2-27966AF75FA1}" destId="{594F5875-B3EC-4545-B318-D804C1BFC951}" srcOrd="2" destOrd="0" presId="urn:microsoft.com/office/officeart/2005/8/layout/chevron2"/>
    <dgm:cxn modelId="{08B3B9E8-E485-4C12-A921-EECD104FC281}" type="presParOf" srcId="{594F5875-B3EC-4545-B318-D804C1BFC951}" destId="{FA99DAD0-C2B6-4C73-B9B1-0A9F93AB1C92}" srcOrd="0" destOrd="0" presId="urn:microsoft.com/office/officeart/2005/8/layout/chevron2"/>
    <dgm:cxn modelId="{0E45A6F0-A42A-411B-9576-E8B77CC434AA}" type="presParOf" srcId="{594F5875-B3EC-4545-B318-D804C1BFC951}" destId="{29B9CDF2-3A9B-45DE-80C3-AA6745F22D7B}" srcOrd="1" destOrd="0" presId="urn:microsoft.com/office/officeart/2005/8/layout/chevron2"/>
    <dgm:cxn modelId="{9B5CADF8-577B-4FAC-A159-9DCF36FBDBEE}" type="presParOf" srcId="{8CBE6982-8483-4B1D-99F2-27966AF75FA1}" destId="{1AAFA02B-AE31-472C-BC73-F2A8475C960D}" srcOrd="3" destOrd="0" presId="urn:microsoft.com/office/officeart/2005/8/layout/chevron2"/>
    <dgm:cxn modelId="{AAF14490-D9F1-4396-9A46-BE965EF7301B}" type="presParOf" srcId="{8CBE6982-8483-4B1D-99F2-27966AF75FA1}" destId="{2AEB41A6-B4EC-4C5D-BE89-23C5CCA5FCC1}" srcOrd="4" destOrd="0" presId="urn:microsoft.com/office/officeart/2005/8/layout/chevron2"/>
    <dgm:cxn modelId="{5B1926A4-4ACA-4F83-A3A2-2672B8D770AB}" type="presParOf" srcId="{2AEB41A6-B4EC-4C5D-BE89-23C5CCA5FCC1}" destId="{C187F59A-2822-4B18-B323-6F963A7925E5}" srcOrd="0" destOrd="0" presId="urn:microsoft.com/office/officeart/2005/8/layout/chevron2"/>
    <dgm:cxn modelId="{FF390809-BE9A-4B7B-B530-E549D936C16A}" type="presParOf" srcId="{2AEB41A6-B4EC-4C5D-BE89-23C5CCA5FCC1}" destId="{8F37BAAC-EDA1-4FAB-A703-E58946830DD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A8D533-1FD3-4D59-B144-B2ED1EB58E6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C4157B-E15D-4B17-82A8-98D162078EDB}">
      <dgm:prSet phldrT="[Text]" custT="1"/>
      <dgm:spPr/>
      <dgm:t>
        <a:bodyPr/>
        <a:lstStyle/>
        <a:p>
          <a:r>
            <a:rPr lang="en-US" sz="2200" i="1" noProof="0" dirty="0" smtClean="0"/>
            <a:t>A. General Information</a:t>
          </a:r>
          <a:endParaRPr lang="en-US" sz="2200" dirty="0"/>
        </a:p>
      </dgm:t>
    </dgm:pt>
    <dgm:pt modelId="{74BC39E3-0BFC-4888-9EB7-3E1FD4D5DBDB}" type="parTrans" cxnId="{98E9EDBF-353F-4821-902D-89BC26AE7F2C}">
      <dgm:prSet/>
      <dgm:spPr/>
      <dgm:t>
        <a:bodyPr/>
        <a:lstStyle/>
        <a:p>
          <a:endParaRPr lang="en-US" sz="2200"/>
        </a:p>
      </dgm:t>
    </dgm:pt>
    <dgm:pt modelId="{503C9AC3-0B8B-49D4-8460-1D261BE8901D}" type="sibTrans" cxnId="{98E9EDBF-353F-4821-902D-89BC26AE7F2C}">
      <dgm:prSet/>
      <dgm:spPr/>
      <dgm:t>
        <a:bodyPr/>
        <a:lstStyle/>
        <a:p>
          <a:endParaRPr lang="en-US" sz="2200"/>
        </a:p>
      </dgm:t>
    </dgm:pt>
    <dgm:pt modelId="{4DF53E0D-B490-427C-94B7-FF547A1AC285}">
      <dgm:prSet custT="1"/>
      <dgm:spPr/>
      <dgm:t>
        <a:bodyPr/>
        <a:lstStyle/>
        <a:p>
          <a:r>
            <a:rPr lang="en-US" sz="2200" i="1" noProof="0" dirty="0" smtClean="0"/>
            <a:t>B. Study Experiences and Conditions</a:t>
          </a:r>
        </a:p>
      </dgm:t>
    </dgm:pt>
    <dgm:pt modelId="{63DC0296-C151-4619-89D3-5EB780BBB134}" type="parTrans" cxnId="{1006C1AF-F7E1-468D-9CD6-0E9C451A3FD5}">
      <dgm:prSet/>
      <dgm:spPr/>
      <dgm:t>
        <a:bodyPr/>
        <a:lstStyle/>
        <a:p>
          <a:endParaRPr lang="en-US" sz="2200"/>
        </a:p>
      </dgm:t>
    </dgm:pt>
    <dgm:pt modelId="{FB77960F-E06C-4E17-B7B3-A4FD456A408D}" type="sibTrans" cxnId="{1006C1AF-F7E1-468D-9CD6-0E9C451A3FD5}">
      <dgm:prSet/>
      <dgm:spPr/>
      <dgm:t>
        <a:bodyPr/>
        <a:lstStyle/>
        <a:p>
          <a:endParaRPr lang="en-US" sz="2200"/>
        </a:p>
      </dgm:t>
    </dgm:pt>
    <dgm:pt modelId="{733C1DBA-A07F-4C20-9511-F517A1939B53}">
      <dgm:prSet custT="1"/>
      <dgm:spPr/>
      <dgm:t>
        <a:bodyPr/>
        <a:lstStyle/>
        <a:p>
          <a:r>
            <a:rPr lang="en-US" sz="2200" i="1" noProof="0" dirty="0" smtClean="0"/>
            <a:t>C. University Services</a:t>
          </a:r>
        </a:p>
      </dgm:t>
    </dgm:pt>
    <dgm:pt modelId="{18A31ADF-54E1-4235-8C17-5AA90BEE1FA5}" type="parTrans" cxnId="{53161958-7C3E-49E6-BCBD-06333C74A991}">
      <dgm:prSet/>
      <dgm:spPr/>
      <dgm:t>
        <a:bodyPr/>
        <a:lstStyle/>
        <a:p>
          <a:endParaRPr lang="en-US" sz="2200"/>
        </a:p>
      </dgm:t>
    </dgm:pt>
    <dgm:pt modelId="{D2DE513F-D68B-49F6-808A-E8E9F3AF82F7}" type="sibTrans" cxnId="{53161958-7C3E-49E6-BCBD-06333C74A991}">
      <dgm:prSet/>
      <dgm:spPr/>
      <dgm:t>
        <a:bodyPr/>
        <a:lstStyle/>
        <a:p>
          <a:endParaRPr lang="en-US" sz="2200"/>
        </a:p>
      </dgm:t>
    </dgm:pt>
    <dgm:pt modelId="{3981900A-75D5-487E-A20B-CF67145BEF58}">
      <dgm:prSet custT="1"/>
      <dgm:spPr/>
      <dgm:t>
        <a:bodyPr/>
        <a:lstStyle/>
        <a:p>
          <a:r>
            <a:rPr lang="en-US" sz="2200" i="1" noProof="0" dirty="0" smtClean="0"/>
            <a:t>D. Transition from University to Work</a:t>
          </a:r>
        </a:p>
      </dgm:t>
    </dgm:pt>
    <dgm:pt modelId="{91204E0B-FD31-4B7F-A5C6-4D2E215705FA}" type="parTrans" cxnId="{03F79FE5-F65B-41E1-9C42-ECC5DDF2F43A}">
      <dgm:prSet/>
      <dgm:spPr/>
      <dgm:t>
        <a:bodyPr/>
        <a:lstStyle/>
        <a:p>
          <a:endParaRPr lang="en-US" sz="2200"/>
        </a:p>
      </dgm:t>
    </dgm:pt>
    <dgm:pt modelId="{795571A2-8E66-4BDF-9686-412AEAF69D43}" type="sibTrans" cxnId="{03F79FE5-F65B-41E1-9C42-ECC5DDF2F43A}">
      <dgm:prSet/>
      <dgm:spPr/>
      <dgm:t>
        <a:bodyPr/>
        <a:lstStyle/>
        <a:p>
          <a:endParaRPr lang="en-US" sz="2200"/>
        </a:p>
      </dgm:t>
    </dgm:pt>
    <dgm:pt modelId="{4CFCAC7B-245D-4218-845E-0AE456B63E06}">
      <dgm:prSet custT="1"/>
      <dgm:spPr/>
      <dgm:t>
        <a:bodyPr/>
        <a:lstStyle/>
        <a:p>
          <a:r>
            <a:rPr lang="en-US" sz="2200" i="1" noProof="0" dirty="0" smtClean="0"/>
            <a:t>E. Current Work Conditions</a:t>
          </a:r>
        </a:p>
      </dgm:t>
    </dgm:pt>
    <dgm:pt modelId="{8EEEBA18-2ABB-4212-89DE-6761B34590F8}" type="parTrans" cxnId="{2B2FB284-036D-486F-B72A-5C7613BB838F}">
      <dgm:prSet/>
      <dgm:spPr/>
      <dgm:t>
        <a:bodyPr/>
        <a:lstStyle/>
        <a:p>
          <a:endParaRPr lang="en-US" sz="2200"/>
        </a:p>
      </dgm:t>
    </dgm:pt>
    <dgm:pt modelId="{170DD4C5-9CC6-4672-9989-F48F0BE4C980}" type="sibTrans" cxnId="{2B2FB284-036D-486F-B72A-5C7613BB838F}">
      <dgm:prSet/>
      <dgm:spPr/>
      <dgm:t>
        <a:bodyPr/>
        <a:lstStyle/>
        <a:p>
          <a:endParaRPr lang="en-US" sz="2200"/>
        </a:p>
      </dgm:t>
    </dgm:pt>
    <dgm:pt modelId="{5153F7DC-E6E5-49B5-82E3-10B59CF4AAA3}">
      <dgm:prSet custT="1"/>
      <dgm:spPr/>
      <dgm:t>
        <a:bodyPr/>
        <a:lstStyle/>
        <a:p>
          <a:r>
            <a:rPr lang="en-US" sz="2200" i="1" noProof="0" dirty="0" smtClean="0"/>
            <a:t>F. Relation between Studies and Work</a:t>
          </a:r>
        </a:p>
      </dgm:t>
    </dgm:pt>
    <dgm:pt modelId="{21033285-EC3F-449D-9E1A-0F9A7D1FB5F4}" type="parTrans" cxnId="{90EEB2F7-FD7A-47D5-8C02-1C765ACB0E51}">
      <dgm:prSet/>
      <dgm:spPr/>
      <dgm:t>
        <a:bodyPr/>
        <a:lstStyle/>
        <a:p>
          <a:endParaRPr lang="en-US" sz="2200"/>
        </a:p>
      </dgm:t>
    </dgm:pt>
    <dgm:pt modelId="{2983BCE9-222F-4A7B-966E-C4EC70219A76}" type="sibTrans" cxnId="{90EEB2F7-FD7A-47D5-8C02-1C765ACB0E51}">
      <dgm:prSet/>
      <dgm:spPr/>
      <dgm:t>
        <a:bodyPr/>
        <a:lstStyle/>
        <a:p>
          <a:endParaRPr lang="en-US" sz="2200"/>
        </a:p>
      </dgm:t>
    </dgm:pt>
    <dgm:pt modelId="{7431F69C-CC20-4438-A8DB-AF129CF1A42A}">
      <dgm:prSet custT="1"/>
      <dgm:spPr/>
      <dgm:t>
        <a:bodyPr/>
        <a:lstStyle/>
        <a:p>
          <a:r>
            <a:rPr lang="en-US" sz="2200" i="1" noProof="0" dirty="0" smtClean="0"/>
            <a:t>G. Relation with UVG</a:t>
          </a:r>
        </a:p>
      </dgm:t>
    </dgm:pt>
    <dgm:pt modelId="{AB587594-0C9C-4B43-9AFF-D70ED4024BB5}" type="parTrans" cxnId="{C04E1CDD-EFB7-4C1C-956B-7ECF4E0C96E3}">
      <dgm:prSet/>
      <dgm:spPr/>
      <dgm:t>
        <a:bodyPr/>
        <a:lstStyle/>
        <a:p>
          <a:endParaRPr lang="en-US" sz="2200"/>
        </a:p>
      </dgm:t>
    </dgm:pt>
    <dgm:pt modelId="{6717F8AF-DA71-4245-A79C-86CBEC9003F8}" type="sibTrans" cxnId="{C04E1CDD-EFB7-4C1C-956B-7ECF4E0C96E3}">
      <dgm:prSet/>
      <dgm:spPr/>
      <dgm:t>
        <a:bodyPr/>
        <a:lstStyle/>
        <a:p>
          <a:endParaRPr lang="en-US" sz="2200"/>
        </a:p>
      </dgm:t>
    </dgm:pt>
    <dgm:pt modelId="{F3136ACF-A8D5-4786-ABC3-E799E853230C}" type="pres">
      <dgm:prSet presAssocID="{74A8D533-1FD3-4D59-B144-B2ED1EB58E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9EFF075-5337-4852-BC91-8F2A88BB53C3}" type="pres">
      <dgm:prSet presAssocID="{74A8D533-1FD3-4D59-B144-B2ED1EB58E62}" presName="Name1" presStyleCnt="0"/>
      <dgm:spPr/>
    </dgm:pt>
    <dgm:pt modelId="{B469BB25-A49C-4386-8A09-F9DAC30C32A1}" type="pres">
      <dgm:prSet presAssocID="{74A8D533-1FD3-4D59-B144-B2ED1EB58E62}" presName="cycle" presStyleCnt="0"/>
      <dgm:spPr/>
    </dgm:pt>
    <dgm:pt modelId="{947EF1C9-21C0-4D1A-B4EC-2BD8A94CEA7E}" type="pres">
      <dgm:prSet presAssocID="{74A8D533-1FD3-4D59-B144-B2ED1EB58E62}" presName="srcNode" presStyleLbl="node1" presStyleIdx="0" presStyleCnt="7"/>
      <dgm:spPr/>
    </dgm:pt>
    <dgm:pt modelId="{1B79698F-237D-41EA-8F1B-EAC85D0381A6}" type="pres">
      <dgm:prSet presAssocID="{74A8D533-1FD3-4D59-B144-B2ED1EB58E62}" presName="conn" presStyleLbl="parChTrans1D2" presStyleIdx="0" presStyleCnt="1"/>
      <dgm:spPr/>
      <dgm:t>
        <a:bodyPr/>
        <a:lstStyle/>
        <a:p>
          <a:endParaRPr lang="en-US"/>
        </a:p>
      </dgm:t>
    </dgm:pt>
    <dgm:pt modelId="{8DEEE358-0357-4EFB-8372-D8E6EC122FC3}" type="pres">
      <dgm:prSet presAssocID="{74A8D533-1FD3-4D59-B144-B2ED1EB58E62}" presName="extraNode" presStyleLbl="node1" presStyleIdx="0" presStyleCnt="7"/>
      <dgm:spPr/>
    </dgm:pt>
    <dgm:pt modelId="{8A580715-3D5E-4FD6-8429-0DFC63034AD0}" type="pres">
      <dgm:prSet presAssocID="{74A8D533-1FD3-4D59-B144-B2ED1EB58E62}" presName="dstNode" presStyleLbl="node1" presStyleIdx="0" presStyleCnt="7"/>
      <dgm:spPr/>
    </dgm:pt>
    <dgm:pt modelId="{08BF66DE-F016-4647-9920-AC2C6A0087DA}" type="pres">
      <dgm:prSet presAssocID="{BAC4157B-E15D-4B17-82A8-98D162078EDB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56D22E-0864-4850-BA0E-9762CA9A1DA6}" type="pres">
      <dgm:prSet presAssocID="{BAC4157B-E15D-4B17-82A8-98D162078EDB}" presName="accent_1" presStyleCnt="0"/>
      <dgm:spPr/>
    </dgm:pt>
    <dgm:pt modelId="{CA977BC7-395B-4CCF-9799-700FBAA6C1C4}" type="pres">
      <dgm:prSet presAssocID="{BAC4157B-E15D-4B17-82A8-98D162078EDB}" presName="accentRepeatNode" presStyleLbl="solidFgAcc1" presStyleIdx="0" presStyleCnt="7"/>
      <dgm:spPr/>
    </dgm:pt>
    <dgm:pt modelId="{37C154B3-3E22-492E-9C7D-10EFE862E597}" type="pres">
      <dgm:prSet presAssocID="{4DF53E0D-B490-427C-94B7-FF547A1AC285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A7A30-4CEC-4560-9247-8F621BCB8499}" type="pres">
      <dgm:prSet presAssocID="{4DF53E0D-B490-427C-94B7-FF547A1AC285}" presName="accent_2" presStyleCnt="0"/>
      <dgm:spPr/>
    </dgm:pt>
    <dgm:pt modelId="{12AA4B45-A3D4-44A6-8A99-3CCC09A57774}" type="pres">
      <dgm:prSet presAssocID="{4DF53E0D-B490-427C-94B7-FF547A1AC285}" presName="accentRepeatNode" presStyleLbl="solidFgAcc1" presStyleIdx="1" presStyleCnt="7"/>
      <dgm:spPr/>
    </dgm:pt>
    <dgm:pt modelId="{1C18EDE9-C979-431A-95CB-0D8961C76984}" type="pres">
      <dgm:prSet presAssocID="{733C1DBA-A07F-4C20-9511-F517A1939B53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F88E62-9991-47A3-ABE1-627C3B0DD0B2}" type="pres">
      <dgm:prSet presAssocID="{733C1DBA-A07F-4C20-9511-F517A1939B53}" presName="accent_3" presStyleCnt="0"/>
      <dgm:spPr/>
    </dgm:pt>
    <dgm:pt modelId="{93A4CC64-5754-4EE6-8CA0-6F5BD703A7D6}" type="pres">
      <dgm:prSet presAssocID="{733C1DBA-A07F-4C20-9511-F517A1939B53}" presName="accentRepeatNode" presStyleLbl="solidFgAcc1" presStyleIdx="2" presStyleCnt="7"/>
      <dgm:spPr/>
    </dgm:pt>
    <dgm:pt modelId="{62115B16-1946-4E1C-976C-83D45612D5A5}" type="pres">
      <dgm:prSet presAssocID="{3981900A-75D5-487E-A20B-CF67145BEF58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08557-8056-4951-8559-042F09A29BDD}" type="pres">
      <dgm:prSet presAssocID="{3981900A-75D5-487E-A20B-CF67145BEF58}" presName="accent_4" presStyleCnt="0"/>
      <dgm:spPr/>
    </dgm:pt>
    <dgm:pt modelId="{E4718DE1-F3E7-4DF0-BE33-6C8B5052EAE0}" type="pres">
      <dgm:prSet presAssocID="{3981900A-75D5-487E-A20B-CF67145BEF58}" presName="accentRepeatNode" presStyleLbl="solidFgAcc1" presStyleIdx="3" presStyleCnt="7"/>
      <dgm:spPr/>
    </dgm:pt>
    <dgm:pt modelId="{18983554-8B4D-4BFD-9061-5CE2065F1FDF}" type="pres">
      <dgm:prSet presAssocID="{4CFCAC7B-245D-4218-845E-0AE456B63E06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CDE584-DB20-40A4-8606-02A191D55DBC}" type="pres">
      <dgm:prSet presAssocID="{4CFCAC7B-245D-4218-845E-0AE456B63E06}" presName="accent_5" presStyleCnt="0"/>
      <dgm:spPr/>
    </dgm:pt>
    <dgm:pt modelId="{3F68AE45-23FA-4BED-9D81-3F979DBFBE8D}" type="pres">
      <dgm:prSet presAssocID="{4CFCAC7B-245D-4218-845E-0AE456B63E06}" presName="accentRepeatNode" presStyleLbl="solidFgAcc1" presStyleIdx="4" presStyleCnt="7"/>
      <dgm:spPr/>
    </dgm:pt>
    <dgm:pt modelId="{052D9DDA-806A-462A-A3F6-06C63372807D}" type="pres">
      <dgm:prSet presAssocID="{5153F7DC-E6E5-49B5-82E3-10B59CF4AAA3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152785-B792-411B-926B-013A164144A1}" type="pres">
      <dgm:prSet presAssocID="{5153F7DC-E6E5-49B5-82E3-10B59CF4AAA3}" presName="accent_6" presStyleCnt="0"/>
      <dgm:spPr/>
    </dgm:pt>
    <dgm:pt modelId="{D09459AD-E55D-4DCF-BDEC-28B545991D51}" type="pres">
      <dgm:prSet presAssocID="{5153F7DC-E6E5-49B5-82E3-10B59CF4AAA3}" presName="accentRepeatNode" presStyleLbl="solidFgAcc1" presStyleIdx="5" presStyleCnt="7"/>
      <dgm:spPr/>
    </dgm:pt>
    <dgm:pt modelId="{A3D43D27-27B7-4DB1-9974-DB257548809D}" type="pres">
      <dgm:prSet presAssocID="{7431F69C-CC20-4438-A8DB-AF129CF1A42A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3259D4-ECC6-43E3-82D0-74051907C7BE}" type="pres">
      <dgm:prSet presAssocID="{7431F69C-CC20-4438-A8DB-AF129CF1A42A}" presName="accent_7" presStyleCnt="0"/>
      <dgm:spPr/>
    </dgm:pt>
    <dgm:pt modelId="{71646A72-45D9-4BDB-8F88-638DFB45D442}" type="pres">
      <dgm:prSet presAssocID="{7431F69C-CC20-4438-A8DB-AF129CF1A42A}" presName="accentRepeatNode" presStyleLbl="solidFgAcc1" presStyleIdx="6" presStyleCnt="7"/>
      <dgm:spPr/>
    </dgm:pt>
  </dgm:ptLst>
  <dgm:cxnLst>
    <dgm:cxn modelId="{21A4CBBC-D01A-4905-83D0-20AB88446BEE}" type="presOf" srcId="{4DF53E0D-B490-427C-94B7-FF547A1AC285}" destId="{37C154B3-3E22-492E-9C7D-10EFE862E597}" srcOrd="0" destOrd="0" presId="urn:microsoft.com/office/officeart/2008/layout/VerticalCurvedList"/>
    <dgm:cxn modelId="{1696EBB3-9C19-4F11-9C0E-A1AAD6815BF9}" type="presOf" srcId="{7431F69C-CC20-4438-A8DB-AF129CF1A42A}" destId="{A3D43D27-27B7-4DB1-9974-DB257548809D}" srcOrd="0" destOrd="0" presId="urn:microsoft.com/office/officeart/2008/layout/VerticalCurvedList"/>
    <dgm:cxn modelId="{D7664AAF-088D-4B89-AA25-E46FF4C5995E}" type="presOf" srcId="{733C1DBA-A07F-4C20-9511-F517A1939B53}" destId="{1C18EDE9-C979-431A-95CB-0D8961C76984}" srcOrd="0" destOrd="0" presId="urn:microsoft.com/office/officeart/2008/layout/VerticalCurvedList"/>
    <dgm:cxn modelId="{F5FA96EA-1A23-4CA9-9748-0AFFB89CD905}" type="presOf" srcId="{4CFCAC7B-245D-4218-845E-0AE456B63E06}" destId="{18983554-8B4D-4BFD-9061-5CE2065F1FDF}" srcOrd="0" destOrd="0" presId="urn:microsoft.com/office/officeart/2008/layout/VerticalCurvedList"/>
    <dgm:cxn modelId="{2B2FB284-036D-486F-B72A-5C7613BB838F}" srcId="{74A8D533-1FD3-4D59-B144-B2ED1EB58E62}" destId="{4CFCAC7B-245D-4218-845E-0AE456B63E06}" srcOrd="4" destOrd="0" parTransId="{8EEEBA18-2ABB-4212-89DE-6761B34590F8}" sibTransId="{170DD4C5-9CC6-4672-9989-F48F0BE4C980}"/>
    <dgm:cxn modelId="{335317AF-49AF-4491-9C29-F16148C9662B}" type="presOf" srcId="{5153F7DC-E6E5-49B5-82E3-10B59CF4AAA3}" destId="{052D9DDA-806A-462A-A3F6-06C63372807D}" srcOrd="0" destOrd="0" presId="urn:microsoft.com/office/officeart/2008/layout/VerticalCurvedList"/>
    <dgm:cxn modelId="{03F79FE5-F65B-41E1-9C42-ECC5DDF2F43A}" srcId="{74A8D533-1FD3-4D59-B144-B2ED1EB58E62}" destId="{3981900A-75D5-487E-A20B-CF67145BEF58}" srcOrd="3" destOrd="0" parTransId="{91204E0B-FD31-4B7F-A5C6-4D2E215705FA}" sibTransId="{795571A2-8E66-4BDF-9686-412AEAF69D43}"/>
    <dgm:cxn modelId="{C04E1CDD-EFB7-4C1C-956B-7ECF4E0C96E3}" srcId="{74A8D533-1FD3-4D59-B144-B2ED1EB58E62}" destId="{7431F69C-CC20-4438-A8DB-AF129CF1A42A}" srcOrd="6" destOrd="0" parTransId="{AB587594-0C9C-4B43-9AFF-D70ED4024BB5}" sibTransId="{6717F8AF-DA71-4245-A79C-86CBEC9003F8}"/>
    <dgm:cxn modelId="{53161958-7C3E-49E6-BCBD-06333C74A991}" srcId="{74A8D533-1FD3-4D59-B144-B2ED1EB58E62}" destId="{733C1DBA-A07F-4C20-9511-F517A1939B53}" srcOrd="2" destOrd="0" parTransId="{18A31ADF-54E1-4235-8C17-5AA90BEE1FA5}" sibTransId="{D2DE513F-D68B-49F6-808A-E8E9F3AF82F7}"/>
    <dgm:cxn modelId="{0C569A7E-C835-4535-A56F-2ACA10912D74}" type="presOf" srcId="{3981900A-75D5-487E-A20B-CF67145BEF58}" destId="{62115B16-1946-4E1C-976C-83D45612D5A5}" srcOrd="0" destOrd="0" presId="urn:microsoft.com/office/officeart/2008/layout/VerticalCurvedList"/>
    <dgm:cxn modelId="{0D91FC0E-3BC6-4B22-B7A9-511562EE1092}" type="presOf" srcId="{503C9AC3-0B8B-49D4-8460-1D261BE8901D}" destId="{1B79698F-237D-41EA-8F1B-EAC85D0381A6}" srcOrd="0" destOrd="0" presId="urn:microsoft.com/office/officeart/2008/layout/VerticalCurvedList"/>
    <dgm:cxn modelId="{1006C1AF-F7E1-468D-9CD6-0E9C451A3FD5}" srcId="{74A8D533-1FD3-4D59-B144-B2ED1EB58E62}" destId="{4DF53E0D-B490-427C-94B7-FF547A1AC285}" srcOrd="1" destOrd="0" parTransId="{63DC0296-C151-4619-89D3-5EB780BBB134}" sibTransId="{FB77960F-E06C-4E17-B7B3-A4FD456A408D}"/>
    <dgm:cxn modelId="{975FC026-9189-4B71-A719-D38ABE7D1246}" type="presOf" srcId="{BAC4157B-E15D-4B17-82A8-98D162078EDB}" destId="{08BF66DE-F016-4647-9920-AC2C6A0087DA}" srcOrd="0" destOrd="0" presId="urn:microsoft.com/office/officeart/2008/layout/VerticalCurvedList"/>
    <dgm:cxn modelId="{90EEB2F7-FD7A-47D5-8C02-1C765ACB0E51}" srcId="{74A8D533-1FD3-4D59-B144-B2ED1EB58E62}" destId="{5153F7DC-E6E5-49B5-82E3-10B59CF4AAA3}" srcOrd="5" destOrd="0" parTransId="{21033285-EC3F-449D-9E1A-0F9A7D1FB5F4}" sibTransId="{2983BCE9-222F-4A7B-966E-C4EC70219A76}"/>
    <dgm:cxn modelId="{98E9EDBF-353F-4821-902D-89BC26AE7F2C}" srcId="{74A8D533-1FD3-4D59-B144-B2ED1EB58E62}" destId="{BAC4157B-E15D-4B17-82A8-98D162078EDB}" srcOrd="0" destOrd="0" parTransId="{74BC39E3-0BFC-4888-9EB7-3E1FD4D5DBDB}" sibTransId="{503C9AC3-0B8B-49D4-8460-1D261BE8901D}"/>
    <dgm:cxn modelId="{E83A8727-D722-4C4A-BB6C-FF28169A495F}" type="presOf" srcId="{74A8D533-1FD3-4D59-B144-B2ED1EB58E62}" destId="{F3136ACF-A8D5-4786-ABC3-E799E853230C}" srcOrd="0" destOrd="0" presId="urn:microsoft.com/office/officeart/2008/layout/VerticalCurvedList"/>
    <dgm:cxn modelId="{049A633F-04DC-4FFB-A479-FC85A6B9F69E}" type="presParOf" srcId="{F3136ACF-A8D5-4786-ABC3-E799E853230C}" destId="{D9EFF075-5337-4852-BC91-8F2A88BB53C3}" srcOrd="0" destOrd="0" presId="urn:microsoft.com/office/officeart/2008/layout/VerticalCurvedList"/>
    <dgm:cxn modelId="{40C3941C-DF9E-48C8-86BC-9AACEA00EDF8}" type="presParOf" srcId="{D9EFF075-5337-4852-BC91-8F2A88BB53C3}" destId="{B469BB25-A49C-4386-8A09-F9DAC30C32A1}" srcOrd="0" destOrd="0" presId="urn:microsoft.com/office/officeart/2008/layout/VerticalCurvedList"/>
    <dgm:cxn modelId="{612F3D8B-1E2F-481E-8583-781E4E3A909E}" type="presParOf" srcId="{B469BB25-A49C-4386-8A09-F9DAC30C32A1}" destId="{947EF1C9-21C0-4D1A-B4EC-2BD8A94CEA7E}" srcOrd="0" destOrd="0" presId="urn:microsoft.com/office/officeart/2008/layout/VerticalCurvedList"/>
    <dgm:cxn modelId="{8575B2A3-EFDC-4C9A-9673-1F8FD800C96E}" type="presParOf" srcId="{B469BB25-A49C-4386-8A09-F9DAC30C32A1}" destId="{1B79698F-237D-41EA-8F1B-EAC85D0381A6}" srcOrd="1" destOrd="0" presId="urn:microsoft.com/office/officeart/2008/layout/VerticalCurvedList"/>
    <dgm:cxn modelId="{9492A085-D2CB-44B9-911C-212C528B0C01}" type="presParOf" srcId="{B469BB25-A49C-4386-8A09-F9DAC30C32A1}" destId="{8DEEE358-0357-4EFB-8372-D8E6EC122FC3}" srcOrd="2" destOrd="0" presId="urn:microsoft.com/office/officeart/2008/layout/VerticalCurvedList"/>
    <dgm:cxn modelId="{064A0ED1-8398-4B4A-9D5D-8217DC1CF848}" type="presParOf" srcId="{B469BB25-A49C-4386-8A09-F9DAC30C32A1}" destId="{8A580715-3D5E-4FD6-8429-0DFC63034AD0}" srcOrd="3" destOrd="0" presId="urn:microsoft.com/office/officeart/2008/layout/VerticalCurvedList"/>
    <dgm:cxn modelId="{37D4D951-AFA5-49BC-92CC-BD057EE06B59}" type="presParOf" srcId="{D9EFF075-5337-4852-BC91-8F2A88BB53C3}" destId="{08BF66DE-F016-4647-9920-AC2C6A0087DA}" srcOrd="1" destOrd="0" presId="urn:microsoft.com/office/officeart/2008/layout/VerticalCurvedList"/>
    <dgm:cxn modelId="{2C59DB1D-E087-4E15-84BE-9783DF7064BB}" type="presParOf" srcId="{D9EFF075-5337-4852-BC91-8F2A88BB53C3}" destId="{FC56D22E-0864-4850-BA0E-9762CA9A1DA6}" srcOrd="2" destOrd="0" presId="urn:microsoft.com/office/officeart/2008/layout/VerticalCurvedList"/>
    <dgm:cxn modelId="{A105DCBC-ECEC-4401-90C4-3A8A7A5AC915}" type="presParOf" srcId="{FC56D22E-0864-4850-BA0E-9762CA9A1DA6}" destId="{CA977BC7-395B-4CCF-9799-700FBAA6C1C4}" srcOrd="0" destOrd="0" presId="urn:microsoft.com/office/officeart/2008/layout/VerticalCurvedList"/>
    <dgm:cxn modelId="{9AF1240D-A3E5-41E3-9F08-901257AEC47C}" type="presParOf" srcId="{D9EFF075-5337-4852-BC91-8F2A88BB53C3}" destId="{37C154B3-3E22-492E-9C7D-10EFE862E597}" srcOrd="3" destOrd="0" presId="urn:microsoft.com/office/officeart/2008/layout/VerticalCurvedList"/>
    <dgm:cxn modelId="{B2750FF6-A5DD-4C32-875B-F6C2BD855070}" type="presParOf" srcId="{D9EFF075-5337-4852-BC91-8F2A88BB53C3}" destId="{9EFA7A30-4CEC-4560-9247-8F621BCB8499}" srcOrd="4" destOrd="0" presId="urn:microsoft.com/office/officeart/2008/layout/VerticalCurvedList"/>
    <dgm:cxn modelId="{A8BC1484-DDCA-4464-9DD9-E7425A87F79B}" type="presParOf" srcId="{9EFA7A30-4CEC-4560-9247-8F621BCB8499}" destId="{12AA4B45-A3D4-44A6-8A99-3CCC09A57774}" srcOrd="0" destOrd="0" presId="urn:microsoft.com/office/officeart/2008/layout/VerticalCurvedList"/>
    <dgm:cxn modelId="{B73B4AE3-A959-4C49-83F1-E3FDB2D949BF}" type="presParOf" srcId="{D9EFF075-5337-4852-BC91-8F2A88BB53C3}" destId="{1C18EDE9-C979-431A-95CB-0D8961C76984}" srcOrd="5" destOrd="0" presId="urn:microsoft.com/office/officeart/2008/layout/VerticalCurvedList"/>
    <dgm:cxn modelId="{FF2523BA-A754-4F3B-B2FB-254B80D7D962}" type="presParOf" srcId="{D9EFF075-5337-4852-BC91-8F2A88BB53C3}" destId="{D9F88E62-9991-47A3-ABE1-627C3B0DD0B2}" srcOrd="6" destOrd="0" presId="urn:microsoft.com/office/officeart/2008/layout/VerticalCurvedList"/>
    <dgm:cxn modelId="{055B68D2-73D2-4492-91EF-2015C6EC529D}" type="presParOf" srcId="{D9F88E62-9991-47A3-ABE1-627C3B0DD0B2}" destId="{93A4CC64-5754-4EE6-8CA0-6F5BD703A7D6}" srcOrd="0" destOrd="0" presId="urn:microsoft.com/office/officeart/2008/layout/VerticalCurvedList"/>
    <dgm:cxn modelId="{5F806E75-203A-436B-9B7F-080A55888384}" type="presParOf" srcId="{D9EFF075-5337-4852-BC91-8F2A88BB53C3}" destId="{62115B16-1946-4E1C-976C-83D45612D5A5}" srcOrd="7" destOrd="0" presId="urn:microsoft.com/office/officeart/2008/layout/VerticalCurvedList"/>
    <dgm:cxn modelId="{E59D8A5E-E8C8-4638-83B3-3C7A6D57AFE7}" type="presParOf" srcId="{D9EFF075-5337-4852-BC91-8F2A88BB53C3}" destId="{F9F08557-8056-4951-8559-042F09A29BDD}" srcOrd="8" destOrd="0" presId="urn:microsoft.com/office/officeart/2008/layout/VerticalCurvedList"/>
    <dgm:cxn modelId="{0F4A2A10-7467-4364-8119-C8C6F02C57E0}" type="presParOf" srcId="{F9F08557-8056-4951-8559-042F09A29BDD}" destId="{E4718DE1-F3E7-4DF0-BE33-6C8B5052EAE0}" srcOrd="0" destOrd="0" presId="urn:microsoft.com/office/officeart/2008/layout/VerticalCurvedList"/>
    <dgm:cxn modelId="{D96032C7-EFAF-423A-AC97-89EBAAA72C98}" type="presParOf" srcId="{D9EFF075-5337-4852-BC91-8F2A88BB53C3}" destId="{18983554-8B4D-4BFD-9061-5CE2065F1FDF}" srcOrd="9" destOrd="0" presId="urn:microsoft.com/office/officeart/2008/layout/VerticalCurvedList"/>
    <dgm:cxn modelId="{A17ADDB4-FC11-479B-867C-89EC9E072789}" type="presParOf" srcId="{D9EFF075-5337-4852-BC91-8F2A88BB53C3}" destId="{18CDE584-DB20-40A4-8606-02A191D55DBC}" srcOrd="10" destOrd="0" presId="urn:microsoft.com/office/officeart/2008/layout/VerticalCurvedList"/>
    <dgm:cxn modelId="{B95D3B62-E015-4BAA-9FA6-0C90A82CF51D}" type="presParOf" srcId="{18CDE584-DB20-40A4-8606-02A191D55DBC}" destId="{3F68AE45-23FA-4BED-9D81-3F979DBFBE8D}" srcOrd="0" destOrd="0" presId="urn:microsoft.com/office/officeart/2008/layout/VerticalCurvedList"/>
    <dgm:cxn modelId="{157BAECD-FE6F-4AE7-8603-B4E4EF45587B}" type="presParOf" srcId="{D9EFF075-5337-4852-BC91-8F2A88BB53C3}" destId="{052D9DDA-806A-462A-A3F6-06C63372807D}" srcOrd="11" destOrd="0" presId="urn:microsoft.com/office/officeart/2008/layout/VerticalCurvedList"/>
    <dgm:cxn modelId="{ABEBA33F-02B0-465A-846E-6473E8A5A825}" type="presParOf" srcId="{D9EFF075-5337-4852-BC91-8F2A88BB53C3}" destId="{DF152785-B792-411B-926B-013A164144A1}" srcOrd="12" destOrd="0" presId="urn:microsoft.com/office/officeart/2008/layout/VerticalCurvedList"/>
    <dgm:cxn modelId="{7EB9C958-0F1D-4EA9-912A-AFA062658A36}" type="presParOf" srcId="{DF152785-B792-411B-926B-013A164144A1}" destId="{D09459AD-E55D-4DCF-BDEC-28B545991D51}" srcOrd="0" destOrd="0" presId="urn:microsoft.com/office/officeart/2008/layout/VerticalCurvedList"/>
    <dgm:cxn modelId="{84DD08C2-C3EF-42FA-8B9D-E0F6604795FA}" type="presParOf" srcId="{D9EFF075-5337-4852-BC91-8F2A88BB53C3}" destId="{A3D43D27-27B7-4DB1-9974-DB257548809D}" srcOrd="13" destOrd="0" presId="urn:microsoft.com/office/officeart/2008/layout/VerticalCurvedList"/>
    <dgm:cxn modelId="{5616E791-0412-4F97-8E01-FC0D88340BF7}" type="presParOf" srcId="{D9EFF075-5337-4852-BC91-8F2A88BB53C3}" destId="{443259D4-ECC6-43E3-82D0-74051907C7BE}" srcOrd="14" destOrd="0" presId="urn:microsoft.com/office/officeart/2008/layout/VerticalCurvedList"/>
    <dgm:cxn modelId="{08E8DD08-9B56-4F89-8CE2-C0A9629D8FBA}" type="presParOf" srcId="{443259D4-ECC6-43E3-82D0-74051907C7BE}" destId="{71646A72-45D9-4BDB-8F88-638DFB45D44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3BF81B-085D-4C75-9DBD-659D244EF53C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CC7EBD-03E4-413D-B9EE-D2BFFF6E9319}">
      <dgm:prSet phldrT="[Text]" custT="1"/>
      <dgm:spPr/>
      <dgm:t>
        <a:bodyPr/>
        <a:lstStyle/>
        <a:p>
          <a:r>
            <a:rPr lang="en-US" sz="2400" dirty="0" smtClean="0"/>
            <a:t>63 Questions</a:t>
          </a:r>
          <a:endParaRPr lang="en-US" sz="2400" dirty="0"/>
        </a:p>
      </dgm:t>
    </dgm:pt>
    <dgm:pt modelId="{8D3D6A85-6BA3-44BB-AAFD-3C388780D582}" type="parTrans" cxnId="{D280D65C-8E50-43B5-BB2C-38AE285CDF9A}">
      <dgm:prSet/>
      <dgm:spPr/>
      <dgm:t>
        <a:bodyPr/>
        <a:lstStyle/>
        <a:p>
          <a:endParaRPr lang="en-US" sz="2400"/>
        </a:p>
      </dgm:t>
    </dgm:pt>
    <dgm:pt modelId="{069724BB-EB71-4204-9A88-E7D37251B5AD}" type="sibTrans" cxnId="{D280D65C-8E50-43B5-BB2C-38AE285CDF9A}">
      <dgm:prSet/>
      <dgm:spPr/>
      <dgm:t>
        <a:bodyPr/>
        <a:lstStyle/>
        <a:p>
          <a:endParaRPr lang="en-US" sz="2400"/>
        </a:p>
      </dgm:t>
    </dgm:pt>
    <dgm:pt modelId="{4AACD831-FDCB-4CD0-8135-1D5AA66A860F}">
      <dgm:prSet phldrT="[Text]" custT="1"/>
      <dgm:spPr/>
      <dgm:t>
        <a:bodyPr/>
        <a:lstStyle/>
        <a:p>
          <a:r>
            <a:rPr lang="en-US" sz="2400" dirty="0" smtClean="0"/>
            <a:t>283 Variables</a:t>
          </a:r>
          <a:endParaRPr lang="en-US" sz="2400" dirty="0"/>
        </a:p>
      </dgm:t>
    </dgm:pt>
    <dgm:pt modelId="{3DE15BEF-2DBF-42A5-AF31-985A2155EA70}" type="parTrans" cxnId="{35E66A91-1F28-4CCE-B073-93DB7C9452E2}">
      <dgm:prSet/>
      <dgm:spPr/>
      <dgm:t>
        <a:bodyPr/>
        <a:lstStyle/>
        <a:p>
          <a:endParaRPr lang="en-US" sz="2400"/>
        </a:p>
      </dgm:t>
    </dgm:pt>
    <dgm:pt modelId="{156CD240-3AA5-4B62-8D2C-D21F01AC0188}" type="sibTrans" cxnId="{35E66A91-1F28-4CCE-B073-93DB7C9452E2}">
      <dgm:prSet/>
      <dgm:spPr/>
      <dgm:t>
        <a:bodyPr/>
        <a:lstStyle/>
        <a:p>
          <a:endParaRPr lang="en-US" sz="2400"/>
        </a:p>
      </dgm:t>
    </dgm:pt>
    <dgm:pt modelId="{083F22C8-B01B-4AA0-9553-B2840105B4AF}">
      <dgm:prSet phldrT="[Text]" custT="1"/>
      <dgm:spPr/>
      <dgm:t>
        <a:bodyPr/>
        <a:lstStyle/>
        <a:p>
          <a:r>
            <a:rPr lang="en-US" sz="2400" dirty="0" smtClean="0"/>
            <a:t>7 Areas</a:t>
          </a:r>
          <a:endParaRPr lang="en-US" sz="2400" dirty="0"/>
        </a:p>
      </dgm:t>
    </dgm:pt>
    <dgm:pt modelId="{4ED3C868-ABE0-46D6-9482-C5272A4130CA}" type="parTrans" cxnId="{399639CF-0253-4A62-9988-5910912DCB5C}">
      <dgm:prSet/>
      <dgm:spPr/>
      <dgm:t>
        <a:bodyPr/>
        <a:lstStyle/>
        <a:p>
          <a:endParaRPr lang="en-US" sz="2400"/>
        </a:p>
      </dgm:t>
    </dgm:pt>
    <dgm:pt modelId="{79F4FB01-614C-40E2-B934-9C9F674F4E66}" type="sibTrans" cxnId="{399639CF-0253-4A62-9988-5910912DCB5C}">
      <dgm:prSet/>
      <dgm:spPr/>
      <dgm:t>
        <a:bodyPr/>
        <a:lstStyle/>
        <a:p>
          <a:endParaRPr lang="en-US" sz="2400"/>
        </a:p>
      </dgm:t>
    </dgm:pt>
    <dgm:pt modelId="{525C4434-1026-4697-96A0-979F31796BDD}" type="pres">
      <dgm:prSet presAssocID="{803BF81B-085D-4C75-9DBD-659D244EF5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238E22-CD9C-4B0F-88B9-7A89A703FB96}" type="pres">
      <dgm:prSet presAssocID="{75CC7EBD-03E4-413D-B9EE-D2BFFF6E931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47D2E-8A66-4E0D-A27D-36F6211745BE}" type="pres">
      <dgm:prSet presAssocID="{069724BB-EB71-4204-9A88-E7D37251B5AD}" presName="sibTrans" presStyleCnt="0"/>
      <dgm:spPr/>
    </dgm:pt>
    <dgm:pt modelId="{F7D11677-794E-412E-83FD-B4431C423F16}" type="pres">
      <dgm:prSet presAssocID="{4AACD831-FDCB-4CD0-8135-1D5AA66A860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01AAC-4790-402A-9DD2-AB11E0273DED}" type="pres">
      <dgm:prSet presAssocID="{156CD240-3AA5-4B62-8D2C-D21F01AC0188}" presName="sibTrans" presStyleCnt="0"/>
      <dgm:spPr/>
    </dgm:pt>
    <dgm:pt modelId="{E9C92DA1-C300-41F1-98B2-BC9787D7A46B}" type="pres">
      <dgm:prSet presAssocID="{083F22C8-B01B-4AA0-9553-B2840105B4A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3D509D-FCC8-45AF-A8A0-EB1552B308E4}" type="presOf" srcId="{4AACD831-FDCB-4CD0-8135-1D5AA66A860F}" destId="{F7D11677-794E-412E-83FD-B4431C423F16}" srcOrd="0" destOrd="0" presId="urn:microsoft.com/office/officeart/2005/8/layout/default#3"/>
    <dgm:cxn modelId="{D280D65C-8E50-43B5-BB2C-38AE285CDF9A}" srcId="{803BF81B-085D-4C75-9DBD-659D244EF53C}" destId="{75CC7EBD-03E4-413D-B9EE-D2BFFF6E9319}" srcOrd="0" destOrd="0" parTransId="{8D3D6A85-6BA3-44BB-AAFD-3C388780D582}" sibTransId="{069724BB-EB71-4204-9A88-E7D37251B5AD}"/>
    <dgm:cxn modelId="{C214888E-2263-4592-9BF4-7DCF33E66614}" type="presOf" srcId="{75CC7EBD-03E4-413D-B9EE-D2BFFF6E9319}" destId="{2A238E22-CD9C-4B0F-88B9-7A89A703FB96}" srcOrd="0" destOrd="0" presId="urn:microsoft.com/office/officeart/2005/8/layout/default#3"/>
    <dgm:cxn modelId="{35E66A91-1F28-4CCE-B073-93DB7C9452E2}" srcId="{803BF81B-085D-4C75-9DBD-659D244EF53C}" destId="{4AACD831-FDCB-4CD0-8135-1D5AA66A860F}" srcOrd="1" destOrd="0" parTransId="{3DE15BEF-2DBF-42A5-AF31-985A2155EA70}" sibTransId="{156CD240-3AA5-4B62-8D2C-D21F01AC0188}"/>
    <dgm:cxn modelId="{0BA33513-1366-4FFD-BFD8-D2830B2B3E85}" type="presOf" srcId="{083F22C8-B01B-4AA0-9553-B2840105B4AF}" destId="{E9C92DA1-C300-41F1-98B2-BC9787D7A46B}" srcOrd="0" destOrd="0" presId="urn:microsoft.com/office/officeart/2005/8/layout/default#3"/>
    <dgm:cxn modelId="{E73CB847-05E6-46CD-9E21-8567CF086D0D}" type="presOf" srcId="{803BF81B-085D-4C75-9DBD-659D244EF53C}" destId="{525C4434-1026-4697-96A0-979F31796BDD}" srcOrd="0" destOrd="0" presId="urn:microsoft.com/office/officeart/2005/8/layout/default#3"/>
    <dgm:cxn modelId="{399639CF-0253-4A62-9988-5910912DCB5C}" srcId="{803BF81B-085D-4C75-9DBD-659D244EF53C}" destId="{083F22C8-B01B-4AA0-9553-B2840105B4AF}" srcOrd="2" destOrd="0" parTransId="{4ED3C868-ABE0-46D6-9482-C5272A4130CA}" sibTransId="{79F4FB01-614C-40E2-B934-9C9F674F4E66}"/>
    <dgm:cxn modelId="{F43D5F01-9C10-46DA-A51C-73202AF35430}" type="presParOf" srcId="{525C4434-1026-4697-96A0-979F31796BDD}" destId="{2A238E22-CD9C-4B0F-88B9-7A89A703FB96}" srcOrd="0" destOrd="0" presId="urn:microsoft.com/office/officeart/2005/8/layout/default#3"/>
    <dgm:cxn modelId="{F24BB1B4-3D38-4C69-9A36-2E146303C8C2}" type="presParOf" srcId="{525C4434-1026-4697-96A0-979F31796BDD}" destId="{70C47D2E-8A66-4E0D-A27D-36F6211745BE}" srcOrd="1" destOrd="0" presId="urn:microsoft.com/office/officeart/2005/8/layout/default#3"/>
    <dgm:cxn modelId="{A7B39CB1-C7A3-4302-B113-1434AE1A2955}" type="presParOf" srcId="{525C4434-1026-4697-96A0-979F31796BDD}" destId="{F7D11677-794E-412E-83FD-B4431C423F16}" srcOrd="2" destOrd="0" presId="urn:microsoft.com/office/officeart/2005/8/layout/default#3"/>
    <dgm:cxn modelId="{2693340D-09DC-4247-9416-D92940F698D6}" type="presParOf" srcId="{525C4434-1026-4697-96A0-979F31796BDD}" destId="{22401AAC-4790-402A-9DD2-AB11E0273DED}" srcOrd="3" destOrd="0" presId="urn:microsoft.com/office/officeart/2005/8/layout/default#3"/>
    <dgm:cxn modelId="{CF1A577F-36E4-46FA-80D8-ABAA78959BFD}" type="presParOf" srcId="{525C4434-1026-4697-96A0-979F31796BDD}" destId="{E9C92DA1-C300-41F1-98B2-BC9787D7A46B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8FD6FB-ADC7-41CF-A6F5-1EE1DDBF745F}">
      <dsp:nvSpPr>
        <dsp:cNvPr id="0" name=""/>
        <dsp:cNvSpPr/>
      </dsp:nvSpPr>
      <dsp:spPr>
        <a:xfrm rot="5400000">
          <a:off x="-142198" y="143429"/>
          <a:ext cx="947988" cy="6635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UVG</a:t>
          </a:r>
          <a:endParaRPr lang="es-GT" sz="1800" kern="1200" dirty="0"/>
        </a:p>
      </dsp:txBody>
      <dsp:txXfrm rot="-5400000">
        <a:off x="1" y="333027"/>
        <a:ext cx="663591" cy="284397"/>
      </dsp:txXfrm>
    </dsp:sp>
    <dsp:sp modelId="{60EAA3E1-7EA4-4F3C-86F6-53D07E324822}">
      <dsp:nvSpPr>
        <dsp:cNvPr id="0" name=""/>
        <dsp:cNvSpPr/>
      </dsp:nvSpPr>
      <dsp:spPr>
        <a:xfrm rot="5400000">
          <a:off x="2818594" y="-2153771"/>
          <a:ext cx="616192" cy="49261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Founded in 1966</a:t>
          </a:r>
          <a:endParaRPr lang="es-GT" sz="2400" kern="1200" dirty="0"/>
        </a:p>
      </dsp:txBody>
      <dsp:txXfrm rot="-5400000">
        <a:off x="663592" y="31311"/>
        <a:ext cx="4896117" cy="556032"/>
      </dsp:txXfrm>
    </dsp:sp>
    <dsp:sp modelId="{FA99DAD0-C2B6-4C73-B9B1-0A9F93AB1C92}">
      <dsp:nvSpPr>
        <dsp:cNvPr id="0" name=""/>
        <dsp:cNvSpPr/>
      </dsp:nvSpPr>
      <dsp:spPr>
        <a:xfrm rot="5400000">
          <a:off x="-142198" y="892340"/>
          <a:ext cx="947988" cy="6635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UVG</a:t>
          </a:r>
          <a:endParaRPr lang="es-GT" sz="1800" kern="1200" dirty="0"/>
        </a:p>
      </dsp:txBody>
      <dsp:txXfrm rot="-5400000">
        <a:off x="1" y="1081938"/>
        <a:ext cx="663591" cy="284397"/>
      </dsp:txXfrm>
    </dsp:sp>
    <dsp:sp modelId="{29B9CDF2-3A9B-45DE-80C3-AA6745F22D7B}">
      <dsp:nvSpPr>
        <dsp:cNvPr id="0" name=""/>
        <dsp:cNvSpPr/>
      </dsp:nvSpPr>
      <dsp:spPr>
        <a:xfrm rot="5400000">
          <a:off x="2818594" y="-1404860"/>
          <a:ext cx="616192" cy="49261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More than 8500 graduates</a:t>
          </a:r>
          <a:endParaRPr lang="es-GT" sz="2400" kern="1200" dirty="0"/>
        </a:p>
      </dsp:txBody>
      <dsp:txXfrm rot="-5400000">
        <a:off x="663592" y="780222"/>
        <a:ext cx="4896117" cy="556032"/>
      </dsp:txXfrm>
    </dsp:sp>
    <dsp:sp modelId="{C187F59A-2822-4B18-B323-6F963A7925E5}">
      <dsp:nvSpPr>
        <dsp:cNvPr id="0" name=""/>
        <dsp:cNvSpPr/>
      </dsp:nvSpPr>
      <dsp:spPr>
        <a:xfrm rot="5400000">
          <a:off x="-142198" y="1641250"/>
          <a:ext cx="947988" cy="6635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UVG</a:t>
          </a:r>
          <a:endParaRPr lang="es-GT" sz="1800" kern="1200" dirty="0"/>
        </a:p>
      </dsp:txBody>
      <dsp:txXfrm rot="-5400000">
        <a:off x="1" y="1830848"/>
        <a:ext cx="663591" cy="284397"/>
      </dsp:txXfrm>
    </dsp:sp>
    <dsp:sp modelId="{8F37BAAC-EDA1-4FAB-A703-E58946830DDC}">
      <dsp:nvSpPr>
        <dsp:cNvPr id="0" name=""/>
        <dsp:cNvSpPr/>
      </dsp:nvSpPr>
      <dsp:spPr>
        <a:xfrm rot="5400000">
          <a:off x="2818594" y="-655949"/>
          <a:ext cx="616192" cy="49261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Degree studied “Licensee”</a:t>
          </a:r>
          <a:endParaRPr lang="es-GT" sz="2400" kern="1200" dirty="0"/>
        </a:p>
      </dsp:txBody>
      <dsp:txXfrm rot="-5400000">
        <a:off x="663592" y="1529133"/>
        <a:ext cx="4896117" cy="556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447D3-F751-4454-97A6-00201C4F9293}" type="datetimeFigureOut">
              <a:rPr lang="en-US" smtClean="0"/>
              <a:t>10/21/2012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29B89-60E1-4A0F-9B3A-2D6473CBF3B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9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29B89-60E1-4A0F-9B3A-2D6473CBF3B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9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213FB26-7F68-45A7-A4E4-ADB10ADA387B}" type="slidenum">
              <a:rPr lang="es-GT" smtClean="0"/>
              <a:pPr/>
              <a:t>‹#›</a:t>
            </a:fld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r>
              <a:rPr lang="es-GT" dirty="0" smtClean="0"/>
              <a:t>OCTOBER 2012</a:t>
            </a:r>
            <a:endParaRPr lang="es-G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alvarez@uvg.edu.gt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32" y="2924944"/>
            <a:ext cx="371886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051720" y="332656"/>
            <a:ext cx="6624736" cy="2914526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The experience of Graduates Tracer Studies at Universidad del Valle de Guatemala (UVG), Guatemala, Central </a:t>
            </a:r>
            <a:r>
              <a:rPr lang="en-US" sz="3600" b="1" dirty="0" smtClean="0"/>
              <a:t>America.</a:t>
            </a:r>
            <a:r>
              <a:rPr lang="es-GT" sz="3600" b="1" dirty="0"/>
              <a:t/>
            </a:r>
            <a:br>
              <a:rPr lang="es-GT" sz="3600" b="1" dirty="0"/>
            </a:br>
            <a:endParaRPr lang="es-GT" sz="3600" dirty="0"/>
          </a:p>
        </p:txBody>
      </p:sp>
      <p:pic>
        <p:nvPicPr>
          <p:cNvPr id="6" name="Picture 5" descr="http://www.uvg.edu.gt/nosotros/imagen/png/Logo%20UVG%20-%20Verd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57" y="188640"/>
            <a:ext cx="1302296" cy="183373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646125" y="3356992"/>
            <a:ext cx="55632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Eduardo </a:t>
            </a:r>
            <a:r>
              <a:rPr lang="en-US" sz="2400" b="1" dirty="0"/>
              <a:t>M. Alvarez</a:t>
            </a:r>
          </a:p>
          <a:p>
            <a:pPr algn="ctr"/>
            <a:r>
              <a:rPr lang="en-US" sz="2400" b="1" dirty="0"/>
              <a:t>Studies Director</a:t>
            </a:r>
          </a:p>
          <a:p>
            <a:pPr algn="ctr"/>
            <a:r>
              <a:rPr lang="en-US" sz="2400" b="1" dirty="0"/>
              <a:t>Harry Debroy M.</a:t>
            </a:r>
          </a:p>
          <a:p>
            <a:pPr algn="ctr"/>
            <a:r>
              <a:rPr lang="en-US" sz="2400" b="1" dirty="0"/>
              <a:t>Information Systems Director</a:t>
            </a:r>
          </a:p>
        </p:txBody>
      </p:sp>
      <p:pic>
        <p:nvPicPr>
          <p:cNvPr id="11" name="Content Placeholder 3" descr="LogoFrameChaqueter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1866" y="5265196"/>
            <a:ext cx="1745543" cy="13173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30950" y="5622800"/>
            <a:ext cx="37429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Denpasar, Bali Indonesia</a:t>
            </a:r>
          </a:p>
          <a:p>
            <a:r>
              <a:rPr lang="en-US" sz="2800" dirty="0" smtClean="0"/>
              <a:t>October 2012</a:t>
            </a:r>
            <a:endParaRPr lang="es-GT" sz="2800" dirty="0"/>
          </a:p>
        </p:txBody>
      </p:sp>
    </p:spTree>
    <p:extLst>
      <p:ext uri="{BB962C8B-B14F-4D97-AF65-F5344CB8AC3E}">
        <p14:creationId xmlns:p14="http://schemas.microsoft.com/office/powerpoint/2010/main" val="149584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Survey</a:t>
            </a:r>
            <a:endParaRPr lang="es-GT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The survey was conducted using an </a:t>
            </a:r>
            <a:r>
              <a:rPr lang="en-US" sz="2400" dirty="0" smtClean="0"/>
              <a:t>Online </a:t>
            </a:r>
            <a:r>
              <a:rPr lang="en-US" sz="2400" dirty="0"/>
              <a:t>Closed Survey on the </a:t>
            </a:r>
            <a:r>
              <a:rPr lang="en-US" sz="2400" dirty="0" smtClean="0"/>
              <a:t>University's </a:t>
            </a:r>
            <a:r>
              <a:rPr lang="en-US" sz="2400" dirty="0"/>
              <a:t>Website. </a:t>
            </a:r>
            <a:endParaRPr lang="en-US" sz="2400" dirty="0" smtClean="0"/>
          </a:p>
          <a:p>
            <a:pPr lvl="0"/>
            <a:r>
              <a:rPr lang="en-US" sz="2400" dirty="0" smtClean="0"/>
              <a:t>The </a:t>
            </a:r>
            <a:r>
              <a:rPr lang="en-US" sz="2400" dirty="0"/>
              <a:t>software used was QTAFI  (developed by INCHER-Kassel) for data gathering and it was integrated with the </a:t>
            </a:r>
            <a:r>
              <a:rPr lang="en-US" sz="2400" dirty="0" smtClean="0"/>
              <a:t>University's </a:t>
            </a:r>
            <a:r>
              <a:rPr lang="en-US" sz="2400" dirty="0"/>
              <a:t>Information Systems for the dissemination. </a:t>
            </a:r>
            <a:endParaRPr lang="es-GT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10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3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Questionnaire Definition (QTAFI)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772816"/>
            <a:ext cx="576072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11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70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Questionnaire Definition XML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003" y="1600200"/>
            <a:ext cx="7510394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12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Autofit/>
          </a:bodyPr>
          <a:lstStyle/>
          <a:p>
            <a:r>
              <a:rPr lang="de-DE" sz="5400" dirty="0" smtClean="0"/>
              <a:t>QTAFI User Definition</a:t>
            </a:r>
            <a:br>
              <a:rPr lang="de-DE" sz="5400" dirty="0" smtClean="0"/>
            </a:br>
            <a:r>
              <a:rPr lang="de-DE" sz="5400" dirty="0" smtClean="0"/>
              <a:t>(Generated by UVG System)</a:t>
            </a:r>
            <a:endParaRPr lang="de-DE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64552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13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4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Codebook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67333"/>
            <a:ext cx="401067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02001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14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1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426170"/>
          </a:xfrm>
        </p:spPr>
        <p:txBody>
          <a:bodyPr/>
          <a:lstStyle/>
          <a:p>
            <a:r>
              <a:rPr lang="en-US" sz="5400" dirty="0" smtClean="0"/>
              <a:t>Questionnaire Formatted </a:t>
            </a:r>
            <a:br>
              <a:rPr lang="en-US" sz="5400" dirty="0" smtClean="0"/>
            </a:br>
            <a:r>
              <a:rPr lang="en-US" sz="5400" dirty="0" smtClean="0"/>
              <a:t>for Paper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98468"/>
            <a:ext cx="358911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15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88840"/>
            <a:ext cx="3624752" cy="4543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0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Questionnaire</a:t>
            </a:r>
            <a:r>
              <a:rPr lang="es-GT" sz="5400" dirty="0" smtClean="0"/>
              <a:t> (QTAFI)</a:t>
            </a:r>
            <a:endParaRPr lang="es-GT" sz="5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866" y="1600200"/>
            <a:ext cx="7494668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16</a:t>
            </a:fld>
            <a:endParaRPr lang="es-G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8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Questionnaire</a:t>
            </a:r>
            <a:r>
              <a:rPr lang="es-GT" sz="5400" dirty="0" smtClean="0"/>
              <a:t> (QTAFI) (2)</a:t>
            </a:r>
            <a:endParaRPr lang="es-GT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1729" y="1600200"/>
            <a:ext cx="591094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17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Response Strategy</a:t>
            </a:r>
            <a:endParaRPr lang="es-GT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7715200" cy="463711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It was </a:t>
            </a:r>
            <a:r>
              <a:rPr lang="en-US" sz="2400" dirty="0"/>
              <a:t>implemented using the following tools: </a:t>
            </a:r>
            <a:endParaRPr lang="en-US" sz="2400" dirty="0" smtClean="0"/>
          </a:p>
          <a:p>
            <a:pPr lvl="1"/>
            <a:r>
              <a:rPr lang="en-US" sz="2400" dirty="0" smtClean="0"/>
              <a:t>University </a:t>
            </a:r>
            <a:r>
              <a:rPr lang="en-US" sz="2400" dirty="0"/>
              <a:t>portal and Email, </a:t>
            </a:r>
            <a:endParaRPr lang="en-US" sz="2400" dirty="0" smtClean="0"/>
          </a:p>
          <a:p>
            <a:pPr lvl="1"/>
            <a:r>
              <a:rPr lang="en-US" sz="2400" dirty="0"/>
              <a:t>A</a:t>
            </a:r>
            <a:r>
              <a:rPr lang="en-US" sz="2400" dirty="0" smtClean="0"/>
              <a:t> </a:t>
            </a:r>
            <a:r>
              <a:rPr lang="en-US" sz="2400" dirty="0"/>
              <a:t>cover </a:t>
            </a:r>
            <a:r>
              <a:rPr lang="en-US" sz="2400" dirty="0" smtClean="0"/>
              <a:t>letter, </a:t>
            </a:r>
          </a:p>
          <a:p>
            <a:pPr lvl="1"/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use of the concept CRM (Customer Relationship Management</a:t>
            </a:r>
            <a:r>
              <a:rPr lang="en-US" sz="2400" dirty="0" smtClean="0"/>
              <a:t>).</a:t>
            </a:r>
          </a:p>
          <a:p>
            <a:pPr marL="411480" lvl="1" indent="0">
              <a:buNone/>
            </a:pPr>
            <a:r>
              <a:rPr lang="en-US" sz="2400" dirty="0" smtClean="0"/>
              <a:t>   </a:t>
            </a:r>
            <a:endParaRPr lang="en-US" sz="2400" dirty="0"/>
          </a:p>
          <a:p>
            <a:r>
              <a:rPr lang="en-US" sz="2400" dirty="0" smtClean="0"/>
              <a:t>A CRM open source software </a:t>
            </a:r>
            <a:r>
              <a:rPr lang="en-US" sz="2400" dirty="0"/>
              <a:t>is used </a:t>
            </a:r>
            <a:r>
              <a:rPr lang="en-US" sz="2400" dirty="0" smtClean="0"/>
              <a:t>to </a:t>
            </a:r>
            <a:r>
              <a:rPr lang="en-US" sz="2400" dirty="0"/>
              <a:t>enhance the level of control in the activities carried on, not only in the field phase preparation, but also as a tracking information tool during the development of the study. </a:t>
            </a:r>
            <a:endParaRPr lang="es-GT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18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Process</a:t>
            </a:r>
            <a:endParaRPr lang="es-GT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The survey was conducted using a process that included four iterations (reminders</a:t>
            </a:r>
            <a:r>
              <a:rPr lang="en-US" sz="2400" dirty="0" smtClean="0"/>
              <a:t>). </a:t>
            </a:r>
          </a:p>
          <a:p>
            <a:pPr lvl="0"/>
            <a:r>
              <a:rPr lang="en-US" sz="2400" dirty="0" smtClean="0"/>
              <a:t>The </a:t>
            </a:r>
            <a:r>
              <a:rPr lang="en-US" sz="2400" dirty="0"/>
              <a:t>time between first and second iteration was two weeks, between the second and the third iteration was three weeks, and between the third and the fourth iteration was four weeks. </a:t>
            </a:r>
            <a:endParaRPr lang="en-US" sz="2400" dirty="0" smtClean="0"/>
          </a:p>
          <a:p>
            <a:pPr lvl="0"/>
            <a:r>
              <a:rPr lang="en-US" sz="2400" dirty="0" smtClean="0"/>
              <a:t>It </a:t>
            </a:r>
            <a:r>
              <a:rPr lang="en-US" sz="2400" dirty="0"/>
              <a:t>was directed </a:t>
            </a:r>
            <a:r>
              <a:rPr lang="en-US" sz="2400" dirty="0" smtClean="0"/>
              <a:t>only to </a:t>
            </a:r>
            <a:r>
              <a:rPr lang="en-US" sz="2400" dirty="0"/>
              <a:t>the graduates that did not respond in the previous iteration</a:t>
            </a:r>
            <a:r>
              <a:rPr lang="en-US" sz="2400" dirty="0" smtClean="0"/>
              <a:t>.</a:t>
            </a:r>
            <a:endParaRPr lang="es-GT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19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2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Where We Are</a:t>
            </a:r>
            <a:endParaRPr lang="en-US" sz="5400" dirty="0"/>
          </a:p>
        </p:txBody>
      </p:sp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25949"/>
            <a:ext cx="5544616" cy="4983682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8F2BF-B630-4D3F-9376-7A6DBAF32DE4}" type="slidenum">
              <a:rPr lang="es-GT" smtClean="0"/>
              <a:pPr/>
              <a:t>2</a:t>
            </a:fld>
            <a:endParaRPr lang="es-G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9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Phase Cycle</a:t>
            </a:r>
            <a:endParaRPr lang="en-US" sz="5400" dirty="0"/>
          </a:p>
        </p:txBody>
      </p:sp>
      <p:pic>
        <p:nvPicPr>
          <p:cNvPr id="9" name="8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" y="2132856"/>
            <a:ext cx="8412876" cy="3456384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8F2BF-B630-4D3F-9376-7A6DBAF32DE4}" type="slidenum">
              <a:rPr lang="es-GT" smtClean="0"/>
              <a:pPr/>
              <a:t>20</a:t>
            </a:fld>
            <a:endParaRPr lang="es-G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3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s-G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991" y="1628800"/>
            <a:ext cx="8229600" cy="2692896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The survey was conducted and the information obtained was analyzed using the SPSS software. Also it was possible to develop some instant reports about the results and the procedure. </a:t>
            </a:r>
            <a:endParaRPr lang="es-GT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21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5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7584" y="67253"/>
            <a:ext cx="7620000" cy="1143000"/>
          </a:xfrm>
        </p:spPr>
        <p:txBody>
          <a:bodyPr/>
          <a:lstStyle/>
          <a:p>
            <a:r>
              <a:rPr lang="en-US" dirty="0" smtClean="0"/>
              <a:t>Tools Working </a:t>
            </a:r>
            <a:r>
              <a:rPr lang="en-US" dirty="0"/>
              <a:t>T</a:t>
            </a:r>
            <a:r>
              <a:rPr lang="en-US" dirty="0" smtClean="0"/>
              <a:t>ogether</a:t>
            </a:r>
            <a:endParaRPr lang="es-GT" dirty="0"/>
          </a:p>
        </p:txBody>
      </p:sp>
      <p:pic>
        <p:nvPicPr>
          <p:cNvPr id="7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96752"/>
            <a:ext cx="4900067" cy="489109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8F2BF-B630-4D3F-9376-7A6DBAF32DE4}" type="slidenum">
              <a:rPr lang="es-GT" smtClean="0"/>
              <a:pPr/>
              <a:t>22</a:t>
            </a:fld>
            <a:endParaRPr lang="es-G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4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Field Phase</a:t>
            </a:r>
            <a:endParaRPr lang="es-GT" sz="54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graduates were contacted by e-mail. The addresses </a:t>
            </a:r>
            <a:r>
              <a:rPr lang="en-US" sz="2400" dirty="0" smtClean="0"/>
              <a:t>were </a:t>
            </a:r>
            <a:r>
              <a:rPr lang="en-US" sz="2400" dirty="0"/>
              <a:t>obtained from the UVG data base. </a:t>
            </a:r>
          </a:p>
          <a:p>
            <a:r>
              <a:rPr lang="en-US" sz="2400" dirty="0"/>
              <a:t>Invitations to participate in the study were </a:t>
            </a:r>
            <a:r>
              <a:rPr lang="en-US" sz="2400" dirty="0" smtClean="0"/>
              <a:t>sent </a:t>
            </a:r>
            <a:r>
              <a:rPr lang="en-US" sz="2400" dirty="0"/>
              <a:t>out using </a:t>
            </a:r>
            <a:r>
              <a:rPr lang="en-US" sz="2400" dirty="0" smtClean="0"/>
              <a:t>campaigns </a:t>
            </a:r>
            <a:r>
              <a:rPr lang="en-US" sz="2400" dirty="0"/>
              <a:t>from the CRM software. </a:t>
            </a:r>
          </a:p>
          <a:p>
            <a:r>
              <a:rPr lang="en-US" sz="2400" dirty="0"/>
              <a:t>The </a:t>
            </a:r>
            <a:r>
              <a:rPr lang="en-US" sz="2400" dirty="0" smtClean="0"/>
              <a:t>campaign details included</a:t>
            </a:r>
            <a:r>
              <a:rPr lang="en-US" sz="2400" dirty="0"/>
              <a:t>: </a:t>
            </a:r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 smtClean="0"/>
              <a:t>Dates for the campaign.</a:t>
            </a:r>
            <a:endParaRPr lang="en-US" sz="2400" dirty="0"/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/>
              <a:t>Target l</a:t>
            </a:r>
            <a:r>
              <a:rPr lang="en-US" sz="2400" dirty="0" smtClean="0"/>
              <a:t>ist (Graduates to be contacted).</a:t>
            </a:r>
            <a:endParaRPr lang="en-US" sz="2400" dirty="0"/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/>
              <a:t>Tracker </a:t>
            </a:r>
            <a:r>
              <a:rPr lang="en-US" sz="2400" dirty="0" smtClean="0"/>
              <a:t>URLs (Register response).</a:t>
            </a:r>
            <a:endParaRPr lang="en-US" sz="2400" dirty="0"/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 smtClean="0"/>
              <a:t>Email </a:t>
            </a:r>
            <a:r>
              <a:rPr lang="en-US" sz="2400" dirty="0"/>
              <a:t>t</a:t>
            </a:r>
            <a:r>
              <a:rPr lang="en-US" sz="2400" dirty="0" smtClean="0"/>
              <a:t>emplate (mail merge).</a:t>
            </a:r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/>
              <a:t>Campaign r</a:t>
            </a:r>
            <a:r>
              <a:rPr lang="en-US" sz="2400" dirty="0" smtClean="0"/>
              <a:t>esponse </a:t>
            </a:r>
            <a:r>
              <a:rPr lang="en-US" sz="2400" dirty="0"/>
              <a:t>progress monitoring.</a:t>
            </a:r>
          </a:p>
          <a:p>
            <a:pPr marL="868680" lvl="1" indent="-457200">
              <a:buFont typeface="+mj-lt"/>
              <a:buAutoNum type="alphaLcParenR"/>
            </a:pPr>
            <a:r>
              <a:rPr lang="en-US" sz="2400" dirty="0"/>
              <a:t>Incident </a:t>
            </a:r>
            <a:r>
              <a:rPr lang="en-US" sz="2400" dirty="0" smtClean="0"/>
              <a:t>management</a:t>
            </a:r>
            <a:endParaRPr lang="en-US" sz="2400" dirty="0"/>
          </a:p>
          <a:p>
            <a:pPr marL="868680" lvl="1" indent="-457200">
              <a:buFont typeface="+mj-lt"/>
              <a:buAutoNum type="alphaLcParenR"/>
            </a:pPr>
            <a:endParaRPr lang="es-GT" sz="2400" dirty="0"/>
          </a:p>
          <a:p>
            <a:endParaRPr lang="es-GT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23</a:t>
            </a:fld>
            <a:endParaRPr lang="es-G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9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24</a:t>
            </a:fld>
            <a:endParaRPr lang="es-GT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/>
              <a:t>Invitation Email</a:t>
            </a:r>
            <a:endParaRPr lang="en-US" sz="5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75" y="1600200"/>
            <a:ext cx="7389849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25</a:t>
            </a:fld>
            <a:endParaRPr lang="es-GT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/>
              <a:t>Confidentiality</a:t>
            </a:r>
            <a:endParaRPr lang="en-US" sz="5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75" y="1600200"/>
            <a:ext cx="7389849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4 Rectángulo"/>
          <p:cNvSpPr/>
          <p:nvPr/>
        </p:nvSpPr>
        <p:spPr>
          <a:xfrm>
            <a:off x="1043608" y="5013176"/>
            <a:ext cx="6984776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11" name="Line Callout 2 10"/>
          <p:cNvSpPr/>
          <p:nvPr/>
        </p:nvSpPr>
        <p:spPr>
          <a:xfrm rot="10800000">
            <a:off x="4427984" y="5502209"/>
            <a:ext cx="1351771" cy="576064"/>
          </a:xfrm>
          <a:prstGeom prst="borderCallout2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 dirty="0"/>
          </a:p>
        </p:txBody>
      </p:sp>
      <p:sp>
        <p:nvSpPr>
          <p:cNvPr id="12" name="TextBox 11"/>
          <p:cNvSpPr txBox="1"/>
          <p:nvPr/>
        </p:nvSpPr>
        <p:spPr>
          <a:xfrm>
            <a:off x="4454777" y="5514713"/>
            <a:ext cx="1324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Confidentiality </a:t>
            </a:r>
          </a:p>
          <a:p>
            <a:r>
              <a:rPr lang="en-US" sz="1400" b="1" dirty="0" smtClean="0"/>
              <a:t>Agreement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6169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Campaign Details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628800"/>
            <a:ext cx="642433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26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1988840"/>
            <a:ext cx="164814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Iteration 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ata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Target list</a:t>
            </a:r>
          </a:p>
          <a:p>
            <a:endParaRPr lang="en-US" sz="2400" dirty="0"/>
          </a:p>
          <a:p>
            <a:r>
              <a:rPr lang="en-US" sz="2400" dirty="0" smtClean="0"/>
              <a:t>Tracker URL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Email </a:t>
            </a:r>
          </a:p>
          <a:p>
            <a:r>
              <a:rPr lang="en-US" sz="2400" dirty="0" smtClean="0"/>
              <a:t>template</a:t>
            </a:r>
            <a:endParaRPr lang="es-GT" sz="2400" dirty="0"/>
          </a:p>
        </p:txBody>
      </p:sp>
    </p:spTree>
    <p:extLst>
      <p:ext uri="{BB962C8B-B14F-4D97-AF65-F5344CB8AC3E}">
        <p14:creationId xmlns:p14="http://schemas.microsoft.com/office/powerpoint/2010/main" val="277363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/>
          <a:lstStyle/>
          <a:p>
            <a:r>
              <a:rPr lang="en-US" sz="5400" dirty="0" smtClean="0"/>
              <a:t>Campaign Response Monitoring</a:t>
            </a:r>
            <a:endParaRPr lang="en-US" sz="5400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772816"/>
            <a:ext cx="620904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27</a:t>
            </a:fld>
            <a:endParaRPr lang="es-G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99265"/>
            <a:ext cx="8960296" cy="1143000"/>
          </a:xfrm>
        </p:spPr>
        <p:txBody>
          <a:bodyPr/>
          <a:lstStyle/>
          <a:p>
            <a:r>
              <a:rPr lang="en-US" sz="5400" dirty="0" smtClean="0"/>
              <a:t>Campaign Response Monitoring</a:t>
            </a:r>
            <a:endParaRPr lang="en-US" sz="5400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772816"/>
            <a:ext cx="620904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28</a:t>
            </a:fld>
            <a:endParaRPr lang="es-G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4471970" cy="33062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5011522" y="2492896"/>
            <a:ext cx="1000638" cy="2664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39552" y="5799187"/>
            <a:ext cx="3312368" cy="366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08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Campaign Response Details</a:t>
            </a:r>
            <a:endParaRPr lang="en-US" sz="54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20" y="1700808"/>
            <a:ext cx="620904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29</a:t>
            </a:fld>
            <a:endParaRPr lang="es-G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988840"/>
            <a:ext cx="200824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Message sent/</a:t>
            </a:r>
          </a:p>
          <a:p>
            <a:r>
              <a:rPr lang="en-US" sz="2400" dirty="0" smtClean="0"/>
              <a:t>attempted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Viewed </a:t>
            </a:r>
          </a:p>
          <a:p>
            <a:r>
              <a:rPr lang="en-US" sz="2400" dirty="0" smtClean="0"/>
              <a:t>message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Click through</a:t>
            </a:r>
          </a:p>
          <a:p>
            <a:r>
              <a:rPr lang="en-US" sz="2400" dirty="0" smtClean="0"/>
              <a:t>link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859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Main Objectives</a:t>
            </a:r>
            <a:endParaRPr lang="es-GT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2400" dirty="0"/>
              <a:t>Develop a Graduate Tracer Study for the Engineering Faculty Graduates between 2007 and 2011.</a:t>
            </a:r>
          </a:p>
          <a:p>
            <a:pPr lvl="0" fontAlgn="base">
              <a:spcAft>
                <a:spcPct val="0"/>
              </a:spcAft>
              <a:tabLst>
                <a:tab pos="457200" algn="l"/>
              </a:tabLst>
            </a:pPr>
            <a:endParaRPr lang="es-GT" sz="2400" dirty="0"/>
          </a:p>
          <a:p>
            <a:pPr lvl="0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2400" dirty="0"/>
              <a:t>Develop a permanent methodology for Graduate Tracer Studies at UVG.</a:t>
            </a:r>
          </a:p>
          <a:p>
            <a:endParaRPr lang="es-GT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4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sz="5400" dirty="0" smtClean="0"/>
              <a:t>Email </a:t>
            </a:r>
            <a:r>
              <a:rPr lang="en-US" sz="5400" dirty="0" smtClean="0"/>
              <a:t>Template</a:t>
            </a:r>
            <a:endParaRPr lang="en-US" sz="5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1715681"/>
            <a:ext cx="642433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30</a:t>
            </a:fld>
            <a:endParaRPr lang="es-G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3284984"/>
            <a:ext cx="14780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Template</a:t>
            </a:r>
          </a:p>
          <a:p>
            <a:r>
              <a:rPr lang="en-US" sz="2400" dirty="0" smtClean="0"/>
              <a:t>Email</a:t>
            </a:r>
          </a:p>
          <a:p>
            <a:r>
              <a:rPr lang="en-US" sz="2400" dirty="0" smtClean="0"/>
              <a:t>Data (Mail</a:t>
            </a:r>
          </a:p>
          <a:p>
            <a:r>
              <a:rPr lang="en-US" sz="2400" dirty="0" smtClean="0"/>
              <a:t>Merge)</a:t>
            </a:r>
            <a:endParaRPr lang="es-GT" sz="2400" dirty="0"/>
          </a:p>
        </p:txBody>
      </p:sp>
    </p:spTree>
    <p:extLst>
      <p:ext uri="{BB962C8B-B14F-4D97-AF65-F5344CB8AC3E}">
        <p14:creationId xmlns:p14="http://schemas.microsoft.com/office/powerpoint/2010/main" val="264559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sz="5400" dirty="0" smtClean="0"/>
              <a:t>Target </a:t>
            </a:r>
            <a:r>
              <a:rPr lang="en-US" sz="5400" dirty="0" smtClean="0"/>
              <a:t>Details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5898" y="1715681"/>
            <a:ext cx="642433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31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3284984"/>
            <a:ext cx="178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Data from </a:t>
            </a:r>
          </a:p>
          <a:p>
            <a:r>
              <a:rPr lang="en-US" sz="2400" dirty="0" smtClean="0"/>
              <a:t>the graduate</a:t>
            </a:r>
            <a:endParaRPr lang="es-GT" sz="2400" dirty="0"/>
          </a:p>
        </p:txBody>
      </p:sp>
    </p:spTree>
    <p:extLst>
      <p:ext uri="{BB962C8B-B14F-4D97-AF65-F5344CB8AC3E}">
        <p14:creationId xmlns:p14="http://schemas.microsoft.com/office/powerpoint/2010/main" val="27425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sz="5400" dirty="0" smtClean="0"/>
              <a:t>Case (</a:t>
            </a:r>
            <a:r>
              <a:rPr lang="en-US" sz="5400" dirty="0" smtClean="0"/>
              <a:t>Incident</a:t>
            </a:r>
            <a:r>
              <a:rPr lang="es-GT" sz="5400" dirty="0" smtClean="0"/>
              <a:t>) Management</a:t>
            </a:r>
            <a:endParaRPr lang="es-GT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772816"/>
            <a:ext cx="642433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32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2852936"/>
            <a:ext cx="137088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Case </a:t>
            </a:r>
          </a:p>
          <a:p>
            <a:r>
              <a:rPr lang="en-US" sz="2400" dirty="0"/>
              <a:t>o</a:t>
            </a:r>
            <a:r>
              <a:rPr lang="en-US" sz="2400" dirty="0" smtClean="0"/>
              <a:t>verview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Activities</a:t>
            </a:r>
          </a:p>
          <a:p>
            <a:endParaRPr lang="en-US" sz="2400" dirty="0" smtClean="0"/>
          </a:p>
          <a:p>
            <a:r>
              <a:rPr lang="en-US" sz="2400" dirty="0" smtClean="0"/>
              <a:t>History</a:t>
            </a:r>
            <a:endParaRPr lang="es-GT" sz="2400" dirty="0"/>
          </a:p>
        </p:txBody>
      </p:sp>
    </p:spTree>
    <p:extLst>
      <p:ext uri="{BB962C8B-B14F-4D97-AF65-F5344CB8AC3E}">
        <p14:creationId xmlns:p14="http://schemas.microsoft.com/office/powerpoint/2010/main" val="7677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1143000"/>
          </a:xfrm>
        </p:spPr>
        <p:txBody>
          <a:bodyPr>
            <a:noAutofit/>
          </a:bodyPr>
          <a:lstStyle/>
          <a:p>
            <a:r>
              <a:rPr lang="en-US" sz="5600" dirty="0" smtClean="0"/>
              <a:t>Automation of Relevant </a:t>
            </a:r>
            <a:r>
              <a:rPr lang="en-US" sz="5600" dirty="0"/>
              <a:t>P</a:t>
            </a:r>
            <a:r>
              <a:rPr lang="en-US" sz="5600" dirty="0" smtClean="0"/>
              <a:t>rocess </a:t>
            </a:r>
            <a:r>
              <a:rPr lang="en-US" sz="5600" dirty="0"/>
              <a:t>A</a:t>
            </a:r>
            <a:r>
              <a:rPr lang="en-US" sz="5600" dirty="0" smtClean="0"/>
              <a:t>reas</a:t>
            </a:r>
            <a:endParaRPr lang="en-US" sz="56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9395870"/>
              </p:ext>
            </p:extLst>
          </p:nvPr>
        </p:nvGraphicFramePr>
        <p:xfrm>
          <a:off x="395536" y="1551206"/>
          <a:ext cx="771520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5164"/>
                <a:gridCol w="3250036"/>
              </a:tblGrid>
              <a:tr h="348325">
                <a:tc>
                  <a:txBody>
                    <a:bodyPr/>
                    <a:lstStyle/>
                    <a:p>
                      <a:r>
                        <a:rPr lang="en-US" sz="1900" noProof="0" dirty="0" smtClean="0"/>
                        <a:t>Area</a:t>
                      </a:r>
                      <a:endParaRPr lang="en-US" sz="19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noProof="0" dirty="0" smtClean="0"/>
                        <a:t>Tool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lvl="0"/>
                      <a:r>
                        <a:rPr lang="en-US" sz="1900" kern="1200" noProof="0" dirty="0" smtClean="0">
                          <a:effectLst/>
                        </a:rPr>
                        <a:t>Obtain target contact information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UVG System Integration with CRM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Validation of contact information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UVG System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Generation of PIN for QTAFI Closed Survey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UVG System Integration with QTAFI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Mass mailing of invitations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CRM Software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Electronic questionnaire data gathering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QTAFI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Continuous monitoring of response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CRM Software</a:t>
                      </a:r>
                      <a:endParaRPr lang="en-US" sz="1900" noProof="0" dirty="0"/>
                    </a:p>
                  </a:txBody>
                  <a:tcPr/>
                </a:tc>
              </a:tr>
              <a:tr h="34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Incident and support management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CRM Software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01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Complement questionnaire data with additional information to analyze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UVG BI* System –QTAFI</a:t>
                      </a:r>
                      <a:endParaRPr lang="en-US" sz="1900" noProof="0" dirty="0"/>
                    </a:p>
                  </a:txBody>
                  <a:tcPr/>
                </a:tc>
              </a:tr>
              <a:tr h="601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noProof="0" dirty="0" smtClean="0">
                          <a:effectLst/>
                        </a:rPr>
                        <a:t>Generation of ready to use indicators (process and results)</a:t>
                      </a:r>
                      <a:endParaRPr lang="en-US" sz="19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kern="1200" noProof="0" dirty="0" smtClean="0">
                          <a:effectLst/>
                        </a:rPr>
                        <a:t>UVG BI* System – QTAFI</a:t>
                      </a:r>
                      <a:endParaRPr lang="en-US" sz="19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6372200" y="6519446"/>
            <a:ext cx="2038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600" i="1" dirty="0" smtClean="0"/>
              <a:t>* Business </a:t>
            </a:r>
            <a:r>
              <a:rPr lang="en-US" sz="1600" i="1" dirty="0" smtClean="0"/>
              <a:t>Intelligence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3292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Response</a:t>
            </a:r>
            <a:endParaRPr lang="es-GT" sz="5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1663294"/>
            <a:ext cx="7920880" cy="379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</a:pPr>
            <a:r>
              <a:rPr lang="en-US" sz="2800" dirty="0"/>
              <a:t>A </a:t>
            </a:r>
            <a:r>
              <a:rPr lang="en-US" sz="2800" dirty="0" smtClean="0"/>
              <a:t>net response rate of 30</a:t>
            </a:r>
            <a:r>
              <a:rPr lang="en-US" sz="2800" dirty="0"/>
              <a:t>% from the total valid email addresses using the CRM concept and the Online survey.  </a:t>
            </a:r>
          </a:p>
          <a:p>
            <a:pPr marL="342900" marR="0" lvl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</a:pPr>
            <a:r>
              <a:rPr lang="en-US" sz="2800" dirty="0"/>
              <a:t>Only about 8% of the addresses </a:t>
            </a:r>
            <a:r>
              <a:rPr lang="en-US" sz="2800" dirty="0" smtClean="0"/>
              <a:t>bounced</a:t>
            </a:r>
            <a:r>
              <a:rPr lang="en-US" sz="2800" dirty="0"/>
              <a:t>. </a:t>
            </a:r>
          </a:p>
          <a:p>
            <a:pPr marL="342900" marR="0" lvl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</a:pPr>
            <a:r>
              <a:rPr lang="en-US" sz="2800" dirty="0"/>
              <a:t>The response rate increased </a:t>
            </a:r>
            <a:r>
              <a:rPr lang="en-US" sz="2800" dirty="0" smtClean="0"/>
              <a:t>by 11</a:t>
            </a:r>
            <a:r>
              <a:rPr lang="en-US" sz="2800" dirty="0"/>
              <a:t>% from one iteration to another one. </a:t>
            </a:r>
          </a:p>
          <a:p>
            <a:pPr marL="342900" marR="0" lvl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</a:pPr>
            <a:r>
              <a:rPr lang="en-US" sz="2800" dirty="0"/>
              <a:t>Less than 1% indicated than they </a:t>
            </a:r>
            <a:r>
              <a:rPr lang="en-US" sz="2800" dirty="0" smtClean="0"/>
              <a:t>did not </a:t>
            </a:r>
            <a:r>
              <a:rPr lang="en-US" sz="2800" dirty="0"/>
              <a:t>want to participate in the survey.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34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0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/>
          <a:lstStyle/>
          <a:p>
            <a:r>
              <a:rPr lang="en-US" sz="5400" dirty="0" smtClean="0"/>
              <a:t>Response (2)</a:t>
            </a:r>
            <a:endParaRPr lang="es-GT" sz="54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480130"/>
              </p:ext>
            </p:extLst>
          </p:nvPr>
        </p:nvGraphicFramePr>
        <p:xfrm>
          <a:off x="899592" y="1556792"/>
          <a:ext cx="6480720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8376"/>
                <a:gridCol w="1242344"/>
              </a:tblGrid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Target population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580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Messages sent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580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Bounced messages due to </a:t>
                      </a:r>
                      <a:r>
                        <a:rPr lang="en-US" sz="2400" dirty="0" smtClean="0">
                          <a:effectLst/>
                        </a:rPr>
                        <a:t>invalid emails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45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Opted out (do not want to participate)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Click</a:t>
                      </a:r>
                      <a:r>
                        <a:rPr lang="en-US" sz="2400" baseline="0" dirty="0" smtClean="0">
                          <a:effectLst/>
                        </a:rPr>
                        <a:t> </a:t>
                      </a:r>
                      <a:r>
                        <a:rPr lang="en-US" sz="2400" dirty="0" smtClean="0">
                          <a:effectLst/>
                        </a:rPr>
                        <a:t>through </a:t>
                      </a:r>
                      <a:r>
                        <a:rPr lang="en-US" sz="2400" dirty="0">
                          <a:effectLst/>
                        </a:rPr>
                        <a:t>the message and </a:t>
                      </a:r>
                      <a:r>
                        <a:rPr lang="en-US" sz="2400" dirty="0" smtClean="0">
                          <a:effectLst/>
                        </a:rPr>
                        <a:t>did not answer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73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6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Questionnaires</a:t>
                      </a:r>
                      <a:r>
                        <a:rPr lang="en-US" sz="2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answered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162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35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9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Examples of Results (1)</a:t>
            </a:r>
            <a:endParaRPr lang="es-GT" sz="5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183885"/>
              </p:ext>
            </p:extLst>
          </p:nvPr>
        </p:nvGraphicFramePr>
        <p:xfrm>
          <a:off x="539552" y="1844826"/>
          <a:ext cx="7416824" cy="4608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16824"/>
              </a:tblGrid>
              <a:tr h="5206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62% males and 38% females.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917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71% started to work before graduation.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5206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86% are working.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917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92% work full time and 8% are working part time.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917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16% work in their own business.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917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        96% of the graduates work in the </a:t>
                      </a:r>
                      <a:r>
                        <a:rPr lang="en-US" sz="2400" dirty="0" smtClean="0">
                          <a:effectLst/>
                        </a:rPr>
                        <a:t>private </a:t>
                      </a:r>
                      <a:r>
                        <a:rPr lang="en-US" sz="2400" dirty="0">
                          <a:effectLst/>
                        </a:rPr>
                        <a:t>s</a:t>
                      </a:r>
                      <a:r>
                        <a:rPr lang="en-US" sz="2400" dirty="0" smtClean="0">
                          <a:effectLst/>
                        </a:rPr>
                        <a:t>ector</a:t>
                      </a:r>
                      <a:r>
                        <a:rPr lang="en-US" sz="2400" dirty="0">
                          <a:effectLst/>
                        </a:rPr>
                        <a:t>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36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4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26" y="-192542"/>
            <a:ext cx="7620000" cy="1143000"/>
          </a:xfrm>
        </p:spPr>
        <p:txBody>
          <a:bodyPr/>
          <a:lstStyle/>
          <a:p>
            <a:r>
              <a:rPr lang="en-US" sz="5400" dirty="0" smtClean="0"/>
              <a:t>Examples of Results (2)</a:t>
            </a:r>
            <a:endParaRPr lang="en-US" sz="5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37</a:t>
            </a:fld>
            <a:endParaRPr lang="es-GT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0521178"/>
              </p:ext>
            </p:extLst>
          </p:nvPr>
        </p:nvGraphicFramePr>
        <p:xfrm>
          <a:off x="467544" y="836712"/>
          <a:ext cx="7703565" cy="54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1532"/>
            <a:ext cx="7620000" cy="1143000"/>
          </a:xfrm>
        </p:spPr>
        <p:txBody>
          <a:bodyPr/>
          <a:lstStyle/>
          <a:p>
            <a:r>
              <a:rPr lang="en-US" sz="5400" dirty="0" smtClean="0"/>
              <a:t>Examples of Results (3)</a:t>
            </a:r>
            <a:endParaRPr lang="es-GT" sz="5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3951532"/>
              </p:ext>
            </p:extLst>
          </p:nvPr>
        </p:nvGraphicFramePr>
        <p:xfrm>
          <a:off x="467544" y="1142247"/>
          <a:ext cx="7560840" cy="5705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0840"/>
              </a:tblGrid>
              <a:tr h="819927">
                <a:tc>
                  <a:txBody>
                    <a:bodyPr/>
                    <a:lstStyle/>
                    <a:p>
                      <a:pPr marL="342900" marR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effectLst/>
                        </a:rPr>
                        <a:t>After </a:t>
                      </a:r>
                      <a:r>
                        <a:rPr lang="en-US" sz="2400" dirty="0">
                          <a:effectLst/>
                        </a:rPr>
                        <a:t>graduation 44% </a:t>
                      </a:r>
                      <a:r>
                        <a:rPr lang="en-US" sz="2400" dirty="0" smtClean="0">
                          <a:effectLst/>
                        </a:rPr>
                        <a:t>are doing(finished</a:t>
                      </a:r>
                      <a:r>
                        <a:rPr lang="en-US" sz="2400" dirty="0">
                          <a:effectLst/>
                        </a:rPr>
                        <a:t>) a </a:t>
                      </a:r>
                      <a:r>
                        <a:rPr lang="en-US" sz="2400" dirty="0" smtClean="0">
                          <a:effectLst/>
                        </a:rPr>
                        <a:t>Master degree.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229891">
                <a:tc>
                  <a:txBody>
                    <a:bodyPr/>
                    <a:lstStyle/>
                    <a:p>
                      <a:pPr marL="342900" marR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effectLst/>
                        </a:rPr>
                        <a:t>61% </a:t>
                      </a:r>
                      <a:r>
                        <a:rPr lang="en-US" sz="2400" dirty="0">
                          <a:effectLst/>
                        </a:rPr>
                        <a:t>of the Graduates </a:t>
                      </a:r>
                      <a:r>
                        <a:rPr lang="en-US" sz="2400" dirty="0" smtClean="0">
                          <a:effectLst/>
                        </a:rPr>
                        <a:t>are doing(finished</a:t>
                      </a:r>
                      <a:r>
                        <a:rPr lang="en-US" sz="2400" dirty="0">
                          <a:effectLst/>
                        </a:rPr>
                        <a:t>) </a:t>
                      </a:r>
                      <a:r>
                        <a:rPr lang="en-US" sz="2400" dirty="0" smtClean="0">
                          <a:effectLst/>
                        </a:rPr>
                        <a:t>a MBA degree,</a:t>
                      </a:r>
                      <a:r>
                        <a:rPr lang="en-US" sz="2400" baseline="0" dirty="0" smtClean="0">
                          <a:effectLst/>
                        </a:rPr>
                        <a:t> </a:t>
                      </a:r>
                      <a:r>
                        <a:rPr lang="en-US" sz="2400" dirty="0" smtClean="0">
                          <a:effectLst/>
                        </a:rPr>
                        <a:t>29% </a:t>
                      </a:r>
                      <a:r>
                        <a:rPr lang="en-US" sz="2400" dirty="0">
                          <a:effectLst/>
                        </a:rPr>
                        <a:t>related to the Engineering </a:t>
                      </a:r>
                      <a:r>
                        <a:rPr lang="en-US" sz="2400" dirty="0" smtClean="0">
                          <a:effectLst/>
                        </a:rPr>
                        <a:t>field, and</a:t>
                      </a:r>
                      <a:r>
                        <a:rPr lang="en-US" sz="2400" baseline="0" dirty="0" smtClean="0">
                          <a:effectLst/>
                        </a:rPr>
                        <a:t> the rest on other areas.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229891">
                <a:tc>
                  <a:txBody>
                    <a:bodyPr/>
                    <a:lstStyle/>
                    <a:p>
                      <a:pPr marL="342900" marR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dirty="0" smtClean="0">
                          <a:effectLst/>
                        </a:rPr>
                        <a:t>36% of the Graduates continue to work in the place where they realized their Practical Training (through</a:t>
                      </a:r>
                      <a:r>
                        <a:rPr lang="en-US" sz="2400" baseline="0" dirty="0" smtClean="0">
                          <a:effectLst/>
                        </a:rPr>
                        <a:t> attachment)</a:t>
                      </a:r>
                      <a:r>
                        <a:rPr lang="en-US" sz="2400" dirty="0" smtClean="0">
                          <a:effectLst/>
                        </a:rPr>
                        <a:t>.</a:t>
                      </a:r>
                      <a:endParaRPr lang="es-GT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64749">
                <a:tc>
                  <a:txBody>
                    <a:bodyPr/>
                    <a:lstStyle/>
                    <a:p>
                      <a:pPr marL="342900" marR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dirty="0" smtClean="0">
                          <a:effectLst/>
                        </a:rPr>
                        <a:t>73% applied for a job in less than 4 places.</a:t>
                      </a:r>
                    </a:p>
                  </a:txBody>
                  <a:tcPr marL="44450" marR="44450" marT="0" marB="0" anchor="ctr"/>
                </a:tc>
              </a:tr>
              <a:tr h="834736">
                <a:tc>
                  <a:txBody>
                    <a:bodyPr/>
                    <a:lstStyle/>
                    <a:p>
                      <a:pPr marL="342900" marR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effectLst/>
                        </a:rPr>
                        <a:t>20% </a:t>
                      </a:r>
                      <a:r>
                        <a:rPr lang="en-US" sz="2400" dirty="0">
                          <a:effectLst/>
                        </a:rPr>
                        <a:t>found a job in the first place where he/she </a:t>
                      </a:r>
                      <a:r>
                        <a:rPr lang="en-US" sz="2400" dirty="0" smtClean="0">
                          <a:effectLst/>
                        </a:rPr>
                        <a:t>applied</a:t>
                      </a:r>
                      <a:r>
                        <a:rPr lang="en-US" sz="2400" dirty="0">
                          <a:effectLst/>
                        </a:rPr>
                        <a:t>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19927">
                <a:tc>
                  <a:txBody>
                    <a:bodyPr/>
                    <a:lstStyle/>
                    <a:p>
                      <a:pPr marL="342900" marR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effectLst/>
                        </a:rPr>
                        <a:t>12</a:t>
                      </a:r>
                      <a:r>
                        <a:rPr lang="en-US" sz="2400" dirty="0">
                          <a:effectLst/>
                        </a:rPr>
                        <a:t>% of the graduates received financial aid from the place they work </a:t>
                      </a:r>
                      <a:r>
                        <a:rPr lang="en-US" sz="2400" dirty="0" smtClean="0">
                          <a:effectLst/>
                        </a:rPr>
                        <a:t>to </a:t>
                      </a:r>
                      <a:r>
                        <a:rPr lang="en-US" sz="2400" dirty="0">
                          <a:effectLst/>
                        </a:rPr>
                        <a:t>study </a:t>
                      </a:r>
                      <a:r>
                        <a:rPr lang="en-US" sz="2400" dirty="0" smtClean="0">
                          <a:effectLst/>
                        </a:rPr>
                        <a:t>for a Master degree.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38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95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7620000" cy="1143000"/>
          </a:xfrm>
        </p:spPr>
        <p:txBody>
          <a:bodyPr/>
          <a:lstStyle/>
          <a:p>
            <a:r>
              <a:rPr lang="en-US" sz="5400" dirty="0" smtClean="0"/>
              <a:t>Examples of Results (4)</a:t>
            </a:r>
            <a:endParaRPr lang="es-GT" sz="5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39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5497"/>
              </p:ext>
            </p:extLst>
          </p:nvPr>
        </p:nvGraphicFramePr>
        <p:xfrm>
          <a:off x="755576" y="1066800"/>
          <a:ext cx="7200800" cy="4072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/>
                <a:gridCol w="1728192"/>
              </a:tblGrid>
              <a:tr h="25383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Time (months) to find a full</a:t>
                      </a:r>
                      <a:r>
                        <a:rPr lang="en-US" sz="2400" baseline="0" dirty="0" smtClean="0"/>
                        <a:t> time</a:t>
                      </a:r>
                      <a:r>
                        <a:rPr lang="en-US" sz="2400" dirty="0" smtClean="0"/>
                        <a:t> job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Percentage</a:t>
                      </a:r>
                      <a:endParaRPr lang="es-GT" sz="2400" dirty="0"/>
                    </a:p>
                  </a:txBody>
                  <a:tcPr/>
                </a:tc>
              </a:tr>
              <a:tr h="44717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Before graduation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20</a:t>
                      </a:r>
                      <a:endParaRPr lang="es-GT" sz="2400" dirty="0"/>
                    </a:p>
                  </a:txBody>
                  <a:tcPr/>
                </a:tc>
              </a:tr>
              <a:tr h="64591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First three months after graduation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53</a:t>
                      </a:r>
                      <a:endParaRPr lang="es-GT" sz="2400" dirty="0"/>
                    </a:p>
                  </a:txBody>
                  <a:tcPr/>
                </a:tc>
              </a:tr>
              <a:tr h="84465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Between three and six</a:t>
                      </a:r>
                      <a:r>
                        <a:rPr lang="en-US" sz="2400" baseline="0" dirty="0" smtClean="0"/>
                        <a:t> months after graduation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16</a:t>
                      </a:r>
                      <a:endParaRPr lang="es-GT" sz="2400" dirty="0"/>
                    </a:p>
                  </a:txBody>
                  <a:tcPr/>
                </a:tc>
              </a:tr>
              <a:tr h="84465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Between six and nine months after graduation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4</a:t>
                      </a:r>
                      <a:endParaRPr lang="es-GT" sz="2400" dirty="0"/>
                    </a:p>
                  </a:txBody>
                  <a:tcPr/>
                </a:tc>
              </a:tr>
              <a:tr h="53681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After nine months of graduation</a:t>
                      </a:r>
                      <a:endParaRPr lang="es-G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7</a:t>
                      </a:r>
                    </a:p>
                    <a:p>
                      <a:pPr algn="just"/>
                      <a:endParaRPr lang="es-GT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567841"/>
              </p:ext>
            </p:extLst>
          </p:nvPr>
        </p:nvGraphicFramePr>
        <p:xfrm>
          <a:off x="323528" y="5301208"/>
          <a:ext cx="7787208" cy="1396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87208"/>
              </a:tblGrid>
              <a:tr h="13961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· </a:t>
                      </a:r>
                      <a:r>
                        <a:rPr lang="en-US" sz="2400" dirty="0" smtClean="0">
                          <a:effectLst/>
                        </a:rPr>
                        <a:t>To </a:t>
                      </a:r>
                      <a:r>
                        <a:rPr lang="en-US" sz="2400" dirty="0">
                          <a:effectLst/>
                        </a:rPr>
                        <a:t>obtain  a job the more relevant aspects were: a) UVG reputation, b) </a:t>
                      </a:r>
                      <a:r>
                        <a:rPr lang="en-US" sz="2400" dirty="0" smtClean="0">
                          <a:effectLst/>
                        </a:rPr>
                        <a:t>The </a:t>
                      </a:r>
                      <a:r>
                        <a:rPr lang="en-US" sz="2400" dirty="0">
                          <a:effectLst/>
                        </a:rPr>
                        <a:t>degree completed, c)  </a:t>
                      </a:r>
                      <a:r>
                        <a:rPr lang="en-US" sz="2400" dirty="0" smtClean="0">
                          <a:effectLst/>
                        </a:rPr>
                        <a:t>To </a:t>
                      </a:r>
                      <a:r>
                        <a:rPr lang="en-US" sz="2400" dirty="0">
                          <a:effectLst/>
                        </a:rPr>
                        <a:t>speak a second language, d)  IT abilities and, e) </a:t>
                      </a:r>
                      <a:r>
                        <a:rPr lang="en-US" sz="2400" dirty="0" smtClean="0">
                          <a:effectLst/>
                        </a:rPr>
                        <a:t> A good </a:t>
                      </a:r>
                      <a:r>
                        <a:rPr lang="en-US" sz="2400" dirty="0">
                          <a:effectLst/>
                        </a:rPr>
                        <a:t>recommendation.</a:t>
                      </a:r>
                      <a:endParaRPr lang="es-GT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37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1817229"/>
            <a:ext cx="7992888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400" dirty="0"/>
              <a:t>What was the quality of the study experiences and conditions for the UVG Engineering Graduates?</a:t>
            </a:r>
            <a:endParaRPr lang="es-GT" sz="2400" dirty="0"/>
          </a:p>
          <a:p>
            <a:pPr marL="342900" marR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400" dirty="0"/>
              <a:t>How was the quality of the services during their Engineering Studies at UVG?</a:t>
            </a:r>
            <a:endParaRPr lang="es-GT" sz="2400" dirty="0"/>
          </a:p>
          <a:p>
            <a:pPr marL="342900" marR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400" dirty="0"/>
              <a:t>What were the experiences of the Engineering Graduates during the study work transition?</a:t>
            </a:r>
            <a:endParaRPr lang="es-GT" sz="2400" dirty="0"/>
          </a:p>
          <a:p>
            <a:pPr marL="342900" marR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400" dirty="0"/>
              <a:t>What are the relevant elements in the relation between study and work for the UVG Engineering Graduates?</a:t>
            </a:r>
            <a:endParaRPr lang="es-GT" sz="2400" dirty="0"/>
          </a:p>
          <a:p>
            <a:pPr marL="342900" marR="0" indent="-2286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400" dirty="0"/>
              <a:t>What types of communication and collaboration d</a:t>
            </a:r>
            <a:r>
              <a:rPr lang="en-US" sz="2400" dirty="0" smtClean="0"/>
              <a:t>o the </a:t>
            </a:r>
            <a:r>
              <a:rPr lang="en-US" sz="2400" dirty="0"/>
              <a:t>UVG Engineering Graduates </a:t>
            </a:r>
            <a:r>
              <a:rPr lang="en-US" sz="2400" dirty="0" smtClean="0"/>
              <a:t>want to have with </a:t>
            </a:r>
            <a:r>
              <a:rPr lang="en-US" sz="2400" dirty="0"/>
              <a:t>the University?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Research Questions</a:t>
            </a:r>
            <a:endParaRPr lang="es-GT" sz="5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</a:t>
            </a:fld>
            <a:endParaRPr lang="es-G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8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Examples of Results (5)</a:t>
            </a:r>
            <a:endParaRPr lang="en-US" sz="5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40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437487"/>
              </p:ext>
            </p:extLst>
          </p:nvPr>
        </p:nvGraphicFramePr>
        <p:xfrm>
          <a:off x="539552" y="1862137"/>
          <a:ext cx="7404298" cy="3133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41</a:t>
            </a:fld>
            <a:endParaRPr lang="es-GT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208340"/>
              </p:ext>
            </p:extLst>
          </p:nvPr>
        </p:nvGraphicFramePr>
        <p:xfrm>
          <a:off x="467544" y="1340768"/>
          <a:ext cx="7268873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20072" y="5886564"/>
            <a:ext cx="2334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Scale 1(low) to 4 (high)</a:t>
            </a:r>
            <a:endParaRPr lang="es-GT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/>
              <a:t>Examples of Results (6)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9657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600" dirty="0" smtClean="0"/>
              <a:t>Dissemination of Findings</a:t>
            </a:r>
            <a:endParaRPr lang="en-US" sz="5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/>
              <a:t>Printed </a:t>
            </a:r>
            <a:r>
              <a:rPr lang="en-US" sz="2400" dirty="0"/>
              <a:t>material</a:t>
            </a:r>
            <a:endParaRPr lang="es-GT" sz="2400" dirty="0"/>
          </a:p>
          <a:p>
            <a:pPr lvl="0"/>
            <a:r>
              <a:rPr lang="en-US" sz="2400" dirty="0" smtClean="0"/>
              <a:t>Speeches </a:t>
            </a:r>
            <a:r>
              <a:rPr lang="en-US" sz="2400" dirty="0"/>
              <a:t>and </a:t>
            </a:r>
            <a:r>
              <a:rPr lang="en-US" sz="2400" dirty="0" smtClean="0"/>
              <a:t>presentations</a:t>
            </a:r>
          </a:p>
          <a:p>
            <a:pPr lvl="0"/>
            <a:r>
              <a:rPr lang="en-US" sz="2400" dirty="0" smtClean="0"/>
              <a:t>Intranet</a:t>
            </a:r>
            <a:endParaRPr lang="es-GT" sz="2400" dirty="0" smtClean="0"/>
          </a:p>
          <a:p>
            <a:pPr lvl="0"/>
            <a:r>
              <a:rPr lang="en-US" sz="2400" dirty="0" smtClean="0"/>
              <a:t>Web page</a:t>
            </a:r>
            <a:endParaRPr lang="es-GT" sz="2400" dirty="0"/>
          </a:p>
          <a:p>
            <a:pPr lvl="0"/>
            <a:r>
              <a:rPr lang="en-US" sz="2400" dirty="0" smtClean="0"/>
              <a:t>Target driven </a:t>
            </a:r>
            <a:r>
              <a:rPr lang="en-US" sz="2400" dirty="0"/>
              <a:t>availability </a:t>
            </a:r>
            <a:r>
              <a:rPr lang="en-US" sz="2400" dirty="0" smtClean="0"/>
              <a:t>of indicators in </a:t>
            </a:r>
            <a:r>
              <a:rPr lang="en-US" sz="2400" dirty="0"/>
              <a:t>Business Intelligence Platform and </a:t>
            </a:r>
            <a:r>
              <a:rPr lang="en-US" sz="2400" dirty="0" smtClean="0"/>
              <a:t>Reporting</a:t>
            </a:r>
            <a:endParaRPr lang="es-GT" sz="2400" dirty="0"/>
          </a:p>
          <a:p>
            <a:r>
              <a:rPr lang="en-US" sz="2400" dirty="0" smtClean="0"/>
              <a:t>University magazine publication of selected results</a:t>
            </a:r>
            <a:endParaRPr lang="es-GT" sz="2400" dirty="0"/>
          </a:p>
        </p:txBody>
      </p:sp>
    </p:spTree>
    <p:extLst>
      <p:ext uri="{BB962C8B-B14F-4D97-AF65-F5344CB8AC3E}">
        <p14:creationId xmlns:p14="http://schemas.microsoft.com/office/powerpoint/2010/main" val="216201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Tracer Studies in University Dashboard</a:t>
            </a:r>
            <a:endParaRPr lang="en-US" sz="54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142459"/>
            <a:ext cx="7620000" cy="371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83968" y="3861048"/>
            <a:ext cx="4032448" cy="21602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 dirty="0"/>
          </a:p>
        </p:txBody>
      </p:sp>
      <p:sp>
        <p:nvSpPr>
          <p:cNvPr id="5" name="TextBox 4"/>
          <p:cNvSpPr txBox="1"/>
          <p:nvPr/>
        </p:nvSpPr>
        <p:spPr>
          <a:xfrm>
            <a:off x="4541643" y="5805264"/>
            <a:ext cx="2423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.</a:t>
            </a:r>
          </a:p>
          <a:p>
            <a:r>
              <a:rPr lang="es-GT" dirty="0" smtClean="0"/>
              <a:t>.</a:t>
            </a:r>
          </a:p>
          <a:p>
            <a:r>
              <a:rPr lang="es-GT" dirty="0"/>
              <a:t>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43</a:t>
            </a:fld>
            <a:endParaRPr lang="es-GT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764016" cy="1935088"/>
          </a:xfrm>
        </p:spPr>
        <p:txBody>
          <a:bodyPr/>
          <a:lstStyle/>
          <a:p>
            <a:r>
              <a:rPr lang="en-US" sz="5400" dirty="0" smtClean="0"/>
              <a:t>General </a:t>
            </a:r>
            <a:r>
              <a:rPr lang="en-US" sz="5400" dirty="0"/>
              <a:t>R</a:t>
            </a:r>
            <a:r>
              <a:rPr lang="en-US" sz="5400" dirty="0" smtClean="0"/>
              <a:t>esults for the Implementation of the Project</a:t>
            </a:r>
            <a:endParaRPr lang="es-GT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708920"/>
            <a:ext cx="7643192" cy="3888432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It was possible to </a:t>
            </a:r>
            <a:r>
              <a:rPr lang="en-US" sz="2400" dirty="0" smtClean="0"/>
              <a:t>integrate </a:t>
            </a:r>
            <a:r>
              <a:rPr lang="en-US" sz="2400" dirty="0"/>
              <a:t>different systems.</a:t>
            </a:r>
            <a:endParaRPr lang="es-GT" sz="2400" dirty="0"/>
          </a:p>
          <a:p>
            <a:pPr lvl="0"/>
            <a:r>
              <a:rPr lang="en-US" sz="2400" dirty="0" smtClean="0"/>
              <a:t>It </a:t>
            </a:r>
            <a:r>
              <a:rPr lang="en-US" sz="2400" dirty="0"/>
              <a:t>was developed a set of indicators that gave us a characterization of the graduates. </a:t>
            </a:r>
            <a:endParaRPr lang="es-GT" sz="2400" dirty="0"/>
          </a:p>
          <a:p>
            <a:pPr lvl="0"/>
            <a:r>
              <a:rPr lang="en-US" sz="2400" dirty="0"/>
              <a:t>The automation of the processes gave us the opportunity to manage many tasks and we used an open software.</a:t>
            </a:r>
            <a:endParaRPr lang="es-GT" sz="2400" dirty="0"/>
          </a:p>
          <a:p>
            <a:pPr lvl="0"/>
            <a:r>
              <a:rPr lang="en-US" sz="2400" dirty="0" smtClean="0"/>
              <a:t>A </a:t>
            </a:r>
            <a:r>
              <a:rPr lang="en-US" sz="2400" dirty="0"/>
              <a:t>permanent methodology was developed for this topic at UVG</a:t>
            </a:r>
            <a:r>
              <a:rPr lang="en-US" sz="2400" dirty="0" smtClean="0"/>
              <a:t>.</a:t>
            </a:r>
            <a:endParaRPr lang="es-GT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44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45</a:t>
            </a:fld>
            <a:endParaRPr lang="es-GT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46804" y="287967"/>
            <a:ext cx="7620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Risks Identified</a:t>
            </a:r>
            <a:endParaRPr lang="en-US" sz="4400" dirty="0"/>
          </a:p>
        </p:txBody>
      </p:sp>
      <p:graphicFrame>
        <p:nvGraphicFramePr>
          <p:cNvPr id="6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9668920"/>
              </p:ext>
            </p:extLst>
          </p:nvPr>
        </p:nvGraphicFramePr>
        <p:xfrm>
          <a:off x="363200" y="1268760"/>
          <a:ext cx="7787207" cy="536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9490"/>
                <a:gridCol w="2452936"/>
                <a:gridCol w="3484781"/>
              </a:tblGrid>
              <a:tr h="336695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RISK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DESCRIPTION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MITIGATION</a:t>
                      </a:r>
                      <a:r>
                        <a:rPr lang="en-US" sz="1500" baseline="0" noProof="0" dirty="0" smtClean="0"/>
                        <a:t> STRATEGY</a:t>
                      </a:r>
                      <a:endParaRPr lang="en-US" sz="1500" noProof="0" dirty="0"/>
                    </a:p>
                  </a:txBody>
                  <a:tcPr/>
                </a:tc>
              </a:tr>
              <a:tr h="857881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Outdated contact </a:t>
                      </a:r>
                      <a:r>
                        <a:rPr lang="en-US" sz="1500" baseline="0" noProof="0" dirty="0" smtClean="0"/>
                        <a:t>information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Contact</a:t>
                      </a:r>
                      <a:r>
                        <a:rPr lang="en-US" sz="1500" baseline="0" noProof="0" dirty="0" smtClean="0"/>
                        <a:t> information can get outdated through time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noProof="0" dirty="0" smtClean="0"/>
                        <a:t>Data</a:t>
                      </a:r>
                      <a:r>
                        <a:rPr lang="en-US" sz="1500" baseline="0" noProof="0" dirty="0" smtClean="0"/>
                        <a:t> update by graduates through Institutional University Portal*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Use of information validity range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Voluntary and mandatory</a:t>
                      </a:r>
                      <a:endParaRPr lang="en-US" sz="1500" noProof="0" dirty="0"/>
                    </a:p>
                  </a:txBody>
                  <a:tcPr/>
                </a:tc>
              </a:tr>
              <a:tr h="857881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Invalid contact information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Email address</a:t>
                      </a:r>
                      <a:r>
                        <a:rPr lang="en-US" sz="1500" baseline="0" noProof="0" dirty="0" smtClean="0"/>
                        <a:t> and telephone data could be invalid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noProof="0" dirty="0" smtClean="0"/>
                        <a:t>Portal*</a:t>
                      </a:r>
                      <a:r>
                        <a:rPr lang="en-US" sz="1500" baseline="0" noProof="0" dirty="0" smtClean="0"/>
                        <a:t> </a:t>
                      </a:r>
                      <a:r>
                        <a:rPr lang="en-US" sz="1500" noProof="0" dirty="0" smtClean="0"/>
                        <a:t>data</a:t>
                      </a:r>
                      <a:r>
                        <a:rPr lang="en-US" sz="1500" baseline="0" noProof="0" dirty="0" smtClean="0"/>
                        <a:t> update form validation by regular expressions (telephone, email)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Various techniques of email validation (domain validation, SMPT , POP)</a:t>
                      </a:r>
                      <a:endParaRPr lang="en-US" sz="1500" noProof="0" dirty="0"/>
                    </a:p>
                  </a:txBody>
                  <a:tcPr/>
                </a:tc>
              </a:tr>
              <a:tr h="664166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Inability to contact only by email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Response rate could be affected by using only one method of contact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noProof="0" dirty="0" smtClean="0"/>
                        <a:t>Include</a:t>
                      </a:r>
                      <a:r>
                        <a:rPr lang="en-US" sz="1500" baseline="0" noProof="0" dirty="0" smtClean="0"/>
                        <a:t> in the latest iterations phone calls from Program Directors and Deans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Send physical invitation letters </a:t>
                      </a:r>
                      <a:endParaRPr lang="en-US" sz="1500" noProof="0" dirty="0"/>
                    </a:p>
                  </a:txBody>
                  <a:tcPr/>
                </a:tc>
              </a:tr>
              <a:tr h="664166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Confidentiality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The</a:t>
                      </a:r>
                      <a:r>
                        <a:rPr lang="en-US" sz="1500" baseline="0" noProof="0" dirty="0" smtClean="0"/>
                        <a:t> graduate may have uncertainty about confidentiality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noProof="0" dirty="0" smtClean="0"/>
                        <a:t>Institutional</a:t>
                      </a:r>
                      <a:r>
                        <a:rPr lang="en-US" sz="1500" baseline="0" noProof="0" dirty="0" smtClean="0"/>
                        <a:t> confidentiality agreement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Reference to agreement on all input forms, including survey</a:t>
                      </a:r>
                      <a:endParaRPr lang="en-US" sz="1500" noProof="0" dirty="0"/>
                    </a:p>
                  </a:txBody>
                  <a:tcPr/>
                </a:tc>
              </a:tr>
              <a:tr h="857881"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Security and</a:t>
                      </a:r>
                      <a:r>
                        <a:rPr lang="en-US" sz="1500" baseline="0" noProof="0" dirty="0" smtClean="0"/>
                        <a:t> </a:t>
                      </a:r>
                      <a:r>
                        <a:rPr lang="en-US" sz="1500" noProof="0" dirty="0" smtClean="0"/>
                        <a:t> Information</a:t>
                      </a:r>
                      <a:r>
                        <a:rPr lang="en-US" sz="1500" baseline="0" noProof="0" dirty="0" smtClean="0"/>
                        <a:t> Recovery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noProof="0" dirty="0" smtClean="0"/>
                        <a:t>Information</a:t>
                      </a:r>
                      <a:r>
                        <a:rPr lang="en-US" sz="1500" baseline="0" noProof="0" dirty="0" smtClean="0"/>
                        <a:t> could be compromised or lost</a:t>
                      </a:r>
                      <a:endParaRPr lang="en-US" sz="15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noProof="0" dirty="0" smtClean="0"/>
                        <a:t>QTAFI</a:t>
                      </a:r>
                      <a:r>
                        <a:rPr lang="en-US" sz="1500" baseline="0" noProof="0" dirty="0" smtClean="0"/>
                        <a:t> and CRM d</a:t>
                      </a:r>
                      <a:r>
                        <a:rPr lang="en-US" sz="1500" noProof="0" dirty="0" smtClean="0"/>
                        <a:t>atabases</a:t>
                      </a:r>
                      <a:r>
                        <a:rPr lang="en-US" sz="1500" baseline="0" noProof="0" dirty="0" smtClean="0"/>
                        <a:t> are separated from application servers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500" baseline="0" noProof="0" dirty="0" smtClean="0"/>
                        <a:t>Databases including QTAFI and CRM are protected by institutional infrastructure</a:t>
                      </a:r>
                      <a:endParaRPr lang="en-US" sz="1500" noProof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6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600" dirty="0" smtClean="0"/>
              <a:t>Present and Future Projects</a:t>
            </a:r>
            <a:endParaRPr lang="en-US" sz="5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929" y="1628800"/>
            <a:ext cx="8229600" cy="470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 </a:t>
            </a:r>
            <a:endParaRPr lang="es-GT" dirty="0"/>
          </a:p>
          <a:p>
            <a:r>
              <a:rPr lang="en-US" sz="2400" dirty="0"/>
              <a:t>After finishing this project, we started a new process in which </a:t>
            </a:r>
            <a:r>
              <a:rPr lang="en-US" sz="2400" dirty="0" smtClean="0"/>
              <a:t>the following aspects are included:</a:t>
            </a:r>
            <a:r>
              <a:rPr lang="en-US" sz="2400" dirty="0"/>
              <a:t> </a:t>
            </a:r>
            <a:endParaRPr lang="es-GT" sz="2400" dirty="0"/>
          </a:p>
          <a:p>
            <a:pPr lvl="0"/>
            <a:r>
              <a:rPr lang="en-US" sz="2400" dirty="0"/>
              <a:t>Implementation of Graduate tracer studies for other Faculties of the University.</a:t>
            </a:r>
            <a:endParaRPr lang="es-GT" sz="2400" dirty="0"/>
          </a:p>
          <a:p>
            <a:pPr lvl="0"/>
            <a:r>
              <a:rPr lang="en-US" sz="2400" dirty="0"/>
              <a:t>Implementation of an </a:t>
            </a:r>
            <a:r>
              <a:rPr lang="en-US" sz="2400" dirty="0" smtClean="0"/>
              <a:t>Employer's </a:t>
            </a:r>
            <a:r>
              <a:rPr lang="en-US" sz="2400" dirty="0"/>
              <a:t>survey.</a:t>
            </a:r>
            <a:endParaRPr lang="es-GT" sz="2400" dirty="0"/>
          </a:p>
          <a:p>
            <a:pPr lvl="0"/>
            <a:r>
              <a:rPr lang="en-US" sz="2400" dirty="0"/>
              <a:t>Implementation of a longitudinal study </a:t>
            </a:r>
            <a:r>
              <a:rPr lang="en-US" sz="2400" dirty="0" smtClean="0"/>
              <a:t>for </a:t>
            </a:r>
            <a:r>
              <a:rPr lang="en-US" sz="2400" dirty="0"/>
              <a:t>Graduates.</a:t>
            </a:r>
            <a:endParaRPr lang="es-GT" sz="2400" dirty="0"/>
          </a:p>
          <a:p>
            <a:endParaRPr lang="es-G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46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14" y="1600200"/>
            <a:ext cx="6272372" cy="4800600"/>
          </a:xfrm>
          <a:prstGeom prst="rect">
            <a:avLst/>
          </a:prstGeo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8F2BF-B630-4D3F-9376-7A6DBAF32DE4}" type="slidenum">
              <a:rPr lang="es-GT" smtClean="0"/>
              <a:pPr/>
              <a:t>47</a:t>
            </a:fld>
            <a:endParaRPr lang="es-GT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709342"/>
            <a:ext cx="7620000" cy="1143000"/>
          </a:xfrm>
        </p:spPr>
        <p:txBody>
          <a:bodyPr/>
          <a:lstStyle/>
          <a:p>
            <a:r>
              <a:rPr lang="en-US" sz="5400" dirty="0"/>
              <a:t>Present and Future </a:t>
            </a:r>
            <a:r>
              <a:rPr lang="en-US" sz="5400" dirty="0" smtClean="0"/>
              <a:t>Projects (2)</a:t>
            </a:r>
            <a:r>
              <a:rPr lang="en-US" sz="4800" dirty="0"/>
              <a:t/>
            </a:r>
            <a:br>
              <a:rPr lang="en-US" sz="4800" dirty="0"/>
            </a:br>
            <a:endParaRPr lang="es-GT" dirty="0"/>
          </a:p>
        </p:txBody>
      </p:sp>
    </p:spTree>
    <p:extLst>
      <p:ext uri="{BB962C8B-B14F-4D97-AF65-F5344CB8AC3E}">
        <p14:creationId xmlns:p14="http://schemas.microsoft.com/office/powerpoint/2010/main" val="7767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600" dirty="0" smtClean="0"/>
              <a:t>Conclusions</a:t>
            </a:r>
            <a:endParaRPr lang="es-GT" sz="5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</a:t>
            </a:r>
            <a:r>
              <a:rPr lang="en-US" sz="2400" dirty="0" smtClean="0"/>
              <a:t>t </a:t>
            </a:r>
            <a:r>
              <a:rPr lang="en-US" sz="2400" dirty="0"/>
              <a:t>is possible to conduct a Graduated Tracer Study using automation methodologies, integrating systems and using a low budget if </a:t>
            </a:r>
            <a:r>
              <a:rPr lang="en-US" sz="2400" dirty="0" smtClean="0"/>
              <a:t>it is </a:t>
            </a:r>
            <a:r>
              <a:rPr lang="en-US" sz="2400" dirty="0"/>
              <a:t>well planned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A permanent methodology has been developed in this topic at UVG.</a:t>
            </a:r>
          </a:p>
          <a:p>
            <a:r>
              <a:rPr lang="en-US" sz="2400" dirty="0" smtClean="0"/>
              <a:t>It is possible to use the methodology developed to do national studies.</a:t>
            </a:r>
          </a:p>
          <a:p>
            <a:r>
              <a:rPr lang="en-US" sz="2400" dirty="0" smtClean="0"/>
              <a:t>It is necessary to use other tools to increase the response rate; this can be done by using telephone call or other kind of messages. However this can also be done using CRM as support tool.</a:t>
            </a:r>
            <a:endParaRPr lang="es-GT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48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6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duardo Alvarez Pic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626321"/>
            <a:ext cx="1809750" cy="2466975"/>
          </a:xfrm>
        </p:spPr>
      </p:pic>
      <p:pic>
        <p:nvPicPr>
          <p:cNvPr id="5" name="Content Placeholder 3" descr="Harry Debroy M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713584"/>
            <a:ext cx="2169315" cy="2448272"/>
          </a:xfrm>
          <a:prstGeom prst="rect">
            <a:avLst/>
          </a:prstGeom>
        </p:spPr>
      </p:pic>
      <p:pic>
        <p:nvPicPr>
          <p:cNvPr id="6" name="Picture 5" descr="http://www.uvg.edu.gt/nosotros/imagen/png/Logo%20UVG%20-%20Verd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4974" y="3740442"/>
            <a:ext cx="1942365" cy="287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Content Placeholder 3" descr="LogoFrameChaqueter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260648"/>
            <a:ext cx="2692253" cy="2031889"/>
          </a:xfrm>
          <a:prstGeom prst="rect">
            <a:avLst/>
          </a:prstGeom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323528" y="116632"/>
            <a:ext cx="5328592" cy="2914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300" b="1" dirty="0" smtClean="0"/>
              <a:t>The experience of Graduates Tracer Studies at Universidad del Valle de Guatemala (UVG), Guatemala, Central America.</a:t>
            </a:r>
            <a:r>
              <a:rPr lang="es-GT" b="1" dirty="0" smtClean="0"/>
              <a:t/>
            </a:r>
            <a:br>
              <a:rPr lang="es-GT" b="1" dirty="0" smtClean="0"/>
            </a:br>
            <a:endParaRPr lang="es-GT" dirty="0"/>
          </a:p>
        </p:txBody>
      </p:sp>
      <p:sp>
        <p:nvSpPr>
          <p:cNvPr id="3" name="Rectangle 2"/>
          <p:cNvSpPr/>
          <p:nvPr/>
        </p:nvSpPr>
        <p:spPr>
          <a:xfrm>
            <a:off x="184230" y="2578666"/>
            <a:ext cx="8052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Thanks for your attention!</a:t>
            </a:r>
            <a:endParaRPr 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380" y="6298143"/>
            <a:ext cx="2207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/>
              </a:rPr>
              <a:t>ealvarez@uvg.edu.gt</a:t>
            </a:r>
            <a:r>
              <a:rPr lang="en-US" dirty="0" smtClean="0"/>
              <a:t> </a:t>
            </a:r>
            <a:endParaRPr lang="es-GT" dirty="0"/>
          </a:p>
        </p:txBody>
      </p:sp>
      <p:sp>
        <p:nvSpPr>
          <p:cNvPr id="10" name="TextBox 9"/>
          <p:cNvSpPr txBox="1"/>
          <p:nvPr/>
        </p:nvSpPr>
        <p:spPr>
          <a:xfrm>
            <a:off x="5707076" y="6432326"/>
            <a:ext cx="2096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/>
              </a:rPr>
              <a:t>debroy@uvg.edu.gt</a:t>
            </a:r>
            <a:r>
              <a:rPr lang="en-US" dirty="0" smtClean="0"/>
              <a:t> 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49</a:t>
            </a:fld>
            <a:endParaRPr lang="es-GT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67" y="0"/>
            <a:ext cx="8229600" cy="1143000"/>
          </a:xfrm>
        </p:spPr>
        <p:txBody>
          <a:bodyPr/>
          <a:lstStyle/>
          <a:p>
            <a:r>
              <a:rPr lang="en-US" sz="5400" dirty="0" smtClean="0"/>
              <a:t>UVG</a:t>
            </a:r>
            <a:endParaRPr lang="es-GT" sz="5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7824972"/>
              </p:ext>
            </p:extLst>
          </p:nvPr>
        </p:nvGraphicFramePr>
        <p:xfrm>
          <a:off x="899592" y="3789040"/>
          <a:ext cx="7271580" cy="2592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60440"/>
                <a:gridCol w="3311140"/>
              </a:tblGrid>
              <a:tr h="5184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Faculty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Percentage of Graduates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Engineering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58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Education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20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Science and Humanities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16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Social Sciences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6</a:t>
                      </a:r>
                      <a:endParaRPr lang="es-GT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4305508"/>
            <a:ext cx="2415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(Faculty selected)</a:t>
            </a:r>
            <a:endParaRPr lang="es-GT" sz="24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9965109"/>
              </p:ext>
            </p:extLst>
          </p:nvPr>
        </p:nvGraphicFramePr>
        <p:xfrm>
          <a:off x="1259632" y="1196752"/>
          <a:ext cx="5589789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5</a:t>
            </a:fld>
            <a:endParaRPr lang="es-GT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6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Target Population</a:t>
            </a:r>
            <a:endParaRPr lang="es-GT" sz="5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8F2BF-B630-4D3F-9376-7A6DBAF32DE4}" type="slidenum">
              <a:rPr lang="es-GT" smtClean="0"/>
              <a:pPr/>
              <a:t>6</a:t>
            </a:fld>
            <a:endParaRPr lang="es-GT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53" y="1916832"/>
            <a:ext cx="7825441" cy="35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90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209036" cy="1143000"/>
          </a:xfrm>
        </p:spPr>
        <p:txBody>
          <a:bodyPr>
            <a:noAutofit/>
          </a:bodyPr>
          <a:lstStyle/>
          <a:p>
            <a:r>
              <a:rPr lang="en-US" sz="5400" dirty="0" smtClean="0"/>
              <a:t>UVG Tracer Study Team Organization</a:t>
            </a:r>
            <a:endParaRPr lang="es-GT" sz="5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7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79388" y="935836"/>
            <a:ext cx="7815262" cy="5445125"/>
            <a:chOff x="113" y="890"/>
            <a:chExt cx="4923" cy="3430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3" y="890"/>
              <a:ext cx="4923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" name="Group 41"/>
            <p:cNvGrpSpPr>
              <a:grpSpLocks/>
            </p:cNvGrpSpPr>
            <p:nvPr/>
          </p:nvGrpSpPr>
          <p:grpSpPr bwMode="auto">
            <a:xfrm>
              <a:off x="143" y="1606"/>
              <a:ext cx="4824" cy="2583"/>
              <a:chOff x="143" y="1606"/>
              <a:chExt cx="4824" cy="2583"/>
            </a:xfrm>
          </p:grpSpPr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>
                <a:off x="1775" y="2078"/>
                <a:ext cx="970" cy="4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775" y="2078"/>
                <a:ext cx="970" cy="482"/>
              </a:xfrm>
              <a:custGeom>
                <a:avLst/>
                <a:gdLst>
                  <a:gd name="T0" fmla="*/ 0 w 970"/>
                  <a:gd name="T1" fmla="*/ 482 h 482"/>
                  <a:gd name="T2" fmla="*/ 0 w 970"/>
                  <a:gd name="T3" fmla="*/ 0 h 482"/>
                  <a:gd name="T4" fmla="*/ 970 w 970"/>
                  <a:gd name="T5" fmla="*/ 0 h 482"/>
                  <a:gd name="T6" fmla="*/ 970 w 970"/>
                  <a:gd name="T7" fmla="*/ 482 h 482"/>
                  <a:gd name="T8" fmla="*/ 0 w 970"/>
                  <a:gd name="T9" fmla="*/ 482 h 482"/>
                  <a:gd name="T10" fmla="*/ 21 w 970"/>
                  <a:gd name="T11" fmla="*/ 461 h 482"/>
                  <a:gd name="T12" fmla="*/ 21 w 970"/>
                  <a:gd name="T13" fmla="*/ 31 h 482"/>
                  <a:gd name="T14" fmla="*/ 948 w 970"/>
                  <a:gd name="T15" fmla="*/ 31 h 482"/>
                  <a:gd name="T16" fmla="*/ 948 w 970"/>
                  <a:gd name="T17" fmla="*/ 461 h 482"/>
                  <a:gd name="T18" fmla="*/ 21 w 970"/>
                  <a:gd name="T19" fmla="*/ 46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0" h="482">
                    <a:moveTo>
                      <a:pt x="0" y="482"/>
                    </a:moveTo>
                    <a:lnTo>
                      <a:pt x="0" y="0"/>
                    </a:lnTo>
                    <a:lnTo>
                      <a:pt x="970" y="0"/>
                    </a:lnTo>
                    <a:lnTo>
                      <a:pt x="970" y="482"/>
                    </a:lnTo>
                    <a:lnTo>
                      <a:pt x="0" y="482"/>
                    </a:lnTo>
                    <a:moveTo>
                      <a:pt x="21" y="461"/>
                    </a:moveTo>
                    <a:lnTo>
                      <a:pt x="21" y="31"/>
                    </a:lnTo>
                    <a:lnTo>
                      <a:pt x="948" y="31"/>
                    </a:lnTo>
                    <a:lnTo>
                      <a:pt x="948" y="461"/>
                    </a:lnTo>
                    <a:lnTo>
                      <a:pt x="21" y="461"/>
                    </a:lnTo>
                  </a:path>
                </a:pathLst>
              </a:custGeom>
              <a:noFill/>
              <a:ln w="1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837" y="2245"/>
                <a:ext cx="83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Studies Direction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3150" y="2078"/>
                <a:ext cx="959" cy="4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3150" y="2078"/>
                <a:ext cx="959" cy="482"/>
              </a:xfrm>
              <a:custGeom>
                <a:avLst/>
                <a:gdLst>
                  <a:gd name="T0" fmla="*/ 0 w 959"/>
                  <a:gd name="T1" fmla="*/ 482 h 482"/>
                  <a:gd name="T2" fmla="*/ 0 w 959"/>
                  <a:gd name="T3" fmla="*/ 0 h 482"/>
                  <a:gd name="T4" fmla="*/ 959 w 959"/>
                  <a:gd name="T5" fmla="*/ 0 h 482"/>
                  <a:gd name="T6" fmla="*/ 959 w 959"/>
                  <a:gd name="T7" fmla="*/ 482 h 482"/>
                  <a:gd name="T8" fmla="*/ 0 w 959"/>
                  <a:gd name="T9" fmla="*/ 482 h 482"/>
                  <a:gd name="T10" fmla="*/ 21 w 959"/>
                  <a:gd name="T11" fmla="*/ 461 h 482"/>
                  <a:gd name="T12" fmla="*/ 21 w 959"/>
                  <a:gd name="T13" fmla="*/ 31 h 482"/>
                  <a:gd name="T14" fmla="*/ 937 w 959"/>
                  <a:gd name="T15" fmla="*/ 31 h 482"/>
                  <a:gd name="T16" fmla="*/ 937 w 959"/>
                  <a:gd name="T17" fmla="*/ 461 h 482"/>
                  <a:gd name="T18" fmla="*/ 21 w 959"/>
                  <a:gd name="T19" fmla="*/ 46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9" h="482">
                    <a:moveTo>
                      <a:pt x="0" y="482"/>
                    </a:moveTo>
                    <a:lnTo>
                      <a:pt x="0" y="0"/>
                    </a:lnTo>
                    <a:lnTo>
                      <a:pt x="959" y="0"/>
                    </a:lnTo>
                    <a:lnTo>
                      <a:pt x="959" y="482"/>
                    </a:lnTo>
                    <a:lnTo>
                      <a:pt x="0" y="482"/>
                    </a:lnTo>
                    <a:moveTo>
                      <a:pt x="21" y="461"/>
                    </a:moveTo>
                    <a:lnTo>
                      <a:pt x="21" y="31"/>
                    </a:lnTo>
                    <a:lnTo>
                      <a:pt x="937" y="31"/>
                    </a:lnTo>
                    <a:lnTo>
                      <a:pt x="937" y="461"/>
                    </a:lnTo>
                    <a:lnTo>
                      <a:pt x="21" y="461"/>
                    </a:lnTo>
                  </a:path>
                </a:pathLst>
              </a:custGeom>
              <a:noFill/>
              <a:ln w="1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3587" y="2245"/>
                <a:ext cx="8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IT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2504" y="3697"/>
                <a:ext cx="970" cy="4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2462" y="3702"/>
                <a:ext cx="970" cy="482"/>
              </a:xfrm>
              <a:prstGeom prst="rect">
                <a:avLst/>
              </a:prstGeom>
              <a:noFill/>
              <a:ln w="1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2534" y="3862"/>
                <a:ext cx="82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Graduates Office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Rectangle 18"/>
              <p:cNvSpPr>
                <a:spLocks noChangeArrowheads="1"/>
              </p:cNvSpPr>
              <p:nvPr/>
            </p:nvSpPr>
            <p:spPr bwMode="auto">
              <a:xfrm>
                <a:off x="179" y="2073"/>
                <a:ext cx="970" cy="4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19"/>
              <p:cNvSpPr>
                <a:spLocks noEditPoints="1"/>
              </p:cNvSpPr>
              <p:nvPr/>
            </p:nvSpPr>
            <p:spPr bwMode="auto">
              <a:xfrm>
                <a:off x="143" y="2083"/>
                <a:ext cx="980" cy="492"/>
              </a:xfrm>
              <a:custGeom>
                <a:avLst/>
                <a:gdLst>
                  <a:gd name="T0" fmla="*/ 1336 w 1472"/>
                  <a:gd name="T1" fmla="*/ 736 h 752"/>
                  <a:gd name="T2" fmla="*/ 1256 w 1472"/>
                  <a:gd name="T3" fmla="*/ 752 h 752"/>
                  <a:gd name="T4" fmla="*/ 1256 w 1472"/>
                  <a:gd name="T5" fmla="*/ 736 h 752"/>
                  <a:gd name="T6" fmla="*/ 1064 w 1472"/>
                  <a:gd name="T7" fmla="*/ 752 h 752"/>
                  <a:gd name="T8" fmla="*/ 1184 w 1472"/>
                  <a:gd name="T9" fmla="*/ 744 h 752"/>
                  <a:gd name="T10" fmla="*/ 976 w 1472"/>
                  <a:gd name="T11" fmla="*/ 744 h 752"/>
                  <a:gd name="T12" fmla="*/ 984 w 1472"/>
                  <a:gd name="T13" fmla="*/ 752 h 752"/>
                  <a:gd name="T14" fmla="*/ 792 w 1472"/>
                  <a:gd name="T15" fmla="*/ 736 h 752"/>
                  <a:gd name="T16" fmla="*/ 712 w 1472"/>
                  <a:gd name="T17" fmla="*/ 752 h 752"/>
                  <a:gd name="T18" fmla="*/ 712 w 1472"/>
                  <a:gd name="T19" fmla="*/ 736 h 752"/>
                  <a:gd name="T20" fmla="*/ 520 w 1472"/>
                  <a:gd name="T21" fmla="*/ 752 h 752"/>
                  <a:gd name="T22" fmla="*/ 640 w 1472"/>
                  <a:gd name="T23" fmla="*/ 744 h 752"/>
                  <a:gd name="T24" fmla="*/ 432 w 1472"/>
                  <a:gd name="T25" fmla="*/ 744 h 752"/>
                  <a:gd name="T26" fmla="*/ 440 w 1472"/>
                  <a:gd name="T27" fmla="*/ 752 h 752"/>
                  <a:gd name="T28" fmla="*/ 248 w 1472"/>
                  <a:gd name="T29" fmla="*/ 736 h 752"/>
                  <a:gd name="T30" fmla="*/ 168 w 1472"/>
                  <a:gd name="T31" fmla="*/ 752 h 752"/>
                  <a:gd name="T32" fmla="*/ 168 w 1472"/>
                  <a:gd name="T33" fmla="*/ 736 h 752"/>
                  <a:gd name="T34" fmla="*/ 8 w 1472"/>
                  <a:gd name="T35" fmla="*/ 752 h 752"/>
                  <a:gd name="T36" fmla="*/ 16 w 1472"/>
                  <a:gd name="T37" fmla="*/ 712 h 752"/>
                  <a:gd name="T38" fmla="*/ 96 w 1472"/>
                  <a:gd name="T39" fmla="*/ 744 h 752"/>
                  <a:gd name="T40" fmla="*/ 8 w 1472"/>
                  <a:gd name="T41" fmla="*/ 624 h 752"/>
                  <a:gd name="T42" fmla="*/ 0 w 1472"/>
                  <a:gd name="T43" fmla="*/ 632 h 752"/>
                  <a:gd name="T44" fmla="*/ 16 w 1472"/>
                  <a:gd name="T45" fmla="*/ 440 h 752"/>
                  <a:gd name="T46" fmla="*/ 0 w 1472"/>
                  <a:gd name="T47" fmla="*/ 360 h 752"/>
                  <a:gd name="T48" fmla="*/ 16 w 1472"/>
                  <a:gd name="T49" fmla="*/ 360 h 752"/>
                  <a:gd name="T50" fmla="*/ 0 w 1472"/>
                  <a:gd name="T51" fmla="*/ 168 h 752"/>
                  <a:gd name="T52" fmla="*/ 8 w 1472"/>
                  <a:gd name="T53" fmla="*/ 288 h 752"/>
                  <a:gd name="T54" fmla="*/ 8 w 1472"/>
                  <a:gd name="T55" fmla="*/ 80 h 752"/>
                  <a:gd name="T56" fmla="*/ 0 w 1472"/>
                  <a:gd name="T57" fmla="*/ 88 h 752"/>
                  <a:gd name="T58" fmla="*/ 121 w 1472"/>
                  <a:gd name="T59" fmla="*/ 16 h 752"/>
                  <a:gd name="T60" fmla="*/ 201 w 1472"/>
                  <a:gd name="T61" fmla="*/ 0 h 752"/>
                  <a:gd name="T62" fmla="*/ 201 w 1472"/>
                  <a:gd name="T63" fmla="*/ 16 h 752"/>
                  <a:gd name="T64" fmla="*/ 393 w 1472"/>
                  <a:gd name="T65" fmla="*/ 0 h 752"/>
                  <a:gd name="T66" fmla="*/ 273 w 1472"/>
                  <a:gd name="T67" fmla="*/ 8 h 752"/>
                  <a:gd name="T68" fmla="*/ 481 w 1472"/>
                  <a:gd name="T69" fmla="*/ 8 h 752"/>
                  <a:gd name="T70" fmla="*/ 473 w 1472"/>
                  <a:gd name="T71" fmla="*/ 0 h 752"/>
                  <a:gd name="T72" fmla="*/ 665 w 1472"/>
                  <a:gd name="T73" fmla="*/ 16 h 752"/>
                  <a:gd name="T74" fmla="*/ 745 w 1472"/>
                  <a:gd name="T75" fmla="*/ 0 h 752"/>
                  <a:gd name="T76" fmla="*/ 745 w 1472"/>
                  <a:gd name="T77" fmla="*/ 16 h 752"/>
                  <a:gd name="T78" fmla="*/ 937 w 1472"/>
                  <a:gd name="T79" fmla="*/ 0 h 752"/>
                  <a:gd name="T80" fmla="*/ 817 w 1472"/>
                  <a:gd name="T81" fmla="*/ 8 h 752"/>
                  <a:gd name="T82" fmla="*/ 1025 w 1472"/>
                  <a:gd name="T83" fmla="*/ 8 h 752"/>
                  <a:gd name="T84" fmla="*/ 1017 w 1472"/>
                  <a:gd name="T85" fmla="*/ 0 h 752"/>
                  <a:gd name="T86" fmla="*/ 1209 w 1472"/>
                  <a:gd name="T87" fmla="*/ 16 h 752"/>
                  <a:gd name="T88" fmla="*/ 1289 w 1472"/>
                  <a:gd name="T89" fmla="*/ 0 h 752"/>
                  <a:gd name="T90" fmla="*/ 1289 w 1472"/>
                  <a:gd name="T91" fmla="*/ 16 h 752"/>
                  <a:gd name="T92" fmla="*/ 1464 w 1472"/>
                  <a:gd name="T93" fmla="*/ 0 h 752"/>
                  <a:gd name="T94" fmla="*/ 1456 w 1472"/>
                  <a:gd name="T95" fmla="*/ 25 h 752"/>
                  <a:gd name="T96" fmla="*/ 1361 w 1472"/>
                  <a:gd name="T97" fmla="*/ 8 h 752"/>
                  <a:gd name="T98" fmla="*/ 1464 w 1472"/>
                  <a:gd name="T99" fmla="*/ 113 h 752"/>
                  <a:gd name="T100" fmla="*/ 1472 w 1472"/>
                  <a:gd name="T101" fmla="*/ 105 h 752"/>
                  <a:gd name="T102" fmla="*/ 1456 w 1472"/>
                  <a:gd name="T103" fmla="*/ 297 h 752"/>
                  <a:gd name="T104" fmla="*/ 1472 w 1472"/>
                  <a:gd name="T105" fmla="*/ 377 h 752"/>
                  <a:gd name="T106" fmla="*/ 1456 w 1472"/>
                  <a:gd name="T107" fmla="*/ 377 h 752"/>
                  <a:gd name="T108" fmla="*/ 1472 w 1472"/>
                  <a:gd name="T109" fmla="*/ 569 h 752"/>
                  <a:gd name="T110" fmla="*/ 1464 w 1472"/>
                  <a:gd name="T111" fmla="*/ 449 h 752"/>
                  <a:gd name="T112" fmla="*/ 1464 w 1472"/>
                  <a:gd name="T113" fmla="*/ 657 h 752"/>
                  <a:gd name="T114" fmla="*/ 1472 w 1472"/>
                  <a:gd name="T115" fmla="*/ 649 h 752"/>
                  <a:gd name="T116" fmla="*/ 1456 w 1472"/>
                  <a:gd name="T117" fmla="*/ 74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72" h="752">
                    <a:moveTo>
                      <a:pt x="1448" y="752"/>
                    </a:moveTo>
                    <a:lnTo>
                      <a:pt x="1336" y="752"/>
                    </a:lnTo>
                    <a:cubicBezTo>
                      <a:pt x="1332" y="752"/>
                      <a:pt x="1328" y="749"/>
                      <a:pt x="1328" y="744"/>
                    </a:cubicBezTo>
                    <a:cubicBezTo>
                      <a:pt x="1328" y="740"/>
                      <a:pt x="1332" y="736"/>
                      <a:pt x="1336" y="736"/>
                    </a:cubicBezTo>
                    <a:lnTo>
                      <a:pt x="1448" y="736"/>
                    </a:lnTo>
                    <a:cubicBezTo>
                      <a:pt x="1453" y="736"/>
                      <a:pt x="1456" y="740"/>
                      <a:pt x="1456" y="744"/>
                    </a:cubicBezTo>
                    <a:cubicBezTo>
                      <a:pt x="1456" y="749"/>
                      <a:pt x="1453" y="752"/>
                      <a:pt x="1448" y="752"/>
                    </a:cubicBezTo>
                    <a:close/>
                    <a:moveTo>
                      <a:pt x="1256" y="752"/>
                    </a:moveTo>
                    <a:lnTo>
                      <a:pt x="1256" y="752"/>
                    </a:lnTo>
                    <a:cubicBezTo>
                      <a:pt x="1252" y="752"/>
                      <a:pt x="1248" y="749"/>
                      <a:pt x="1248" y="744"/>
                    </a:cubicBezTo>
                    <a:cubicBezTo>
                      <a:pt x="1248" y="740"/>
                      <a:pt x="1252" y="736"/>
                      <a:pt x="1256" y="736"/>
                    </a:cubicBezTo>
                    <a:lnTo>
                      <a:pt x="1256" y="736"/>
                    </a:lnTo>
                    <a:cubicBezTo>
                      <a:pt x="1261" y="736"/>
                      <a:pt x="1264" y="740"/>
                      <a:pt x="1264" y="744"/>
                    </a:cubicBezTo>
                    <a:cubicBezTo>
                      <a:pt x="1264" y="749"/>
                      <a:pt x="1261" y="752"/>
                      <a:pt x="1256" y="752"/>
                    </a:cubicBezTo>
                    <a:close/>
                    <a:moveTo>
                      <a:pt x="1176" y="752"/>
                    </a:moveTo>
                    <a:lnTo>
                      <a:pt x="1064" y="752"/>
                    </a:lnTo>
                    <a:cubicBezTo>
                      <a:pt x="1060" y="752"/>
                      <a:pt x="1056" y="749"/>
                      <a:pt x="1056" y="744"/>
                    </a:cubicBezTo>
                    <a:cubicBezTo>
                      <a:pt x="1056" y="740"/>
                      <a:pt x="1060" y="736"/>
                      <a:pt x="1064" y="736"/>
                    </a:cubicBezTo>
                    <a:lnTo>
                      <a:pt x="1176" y="736"/>
                    </a:lnTo>
                    <a:cubicBezTo>
                      <a:pt x="1181" y="736"/>
                      <a:pt x="1184" y="740"/>
                      <a:pt x="1184" y="744"/>
                    </a:cubicBezTo>
                    <a:cubicBezTo>
                      <a:pt x="1184" y="749"/>
                      <a:pt x="1181" y="752"/>
                      <a:pt x="1176" y="752"/>
                    </a:cubicBezTo>
                    <a:close/>
                    <a:moveTo>
                      <a:pt x="984" y="752"/>
                    </a:moveTo>
                    <a:lnTo>
                      <a:pt x="984" y="752"/>
                    </a:lnTo>
                    <a:cubicBezTo>
                      <a:pt x="980" y="752"/>
                      <a:pt x="976" y="749"/>
                      <a:pt x="976" y="744"/>
                    </a:cubicBezTo>
                    <a:cubicBezTo>
                      <a:pt x="976" y="740"/>
                      <a:pt x="980" y="736"/>
                      <a:pt x="984" y="736"/>
                    </a:cubicBezTo>
                    <a:lnTo>
                      <a:pt x="984" y="736"/>
                    </a:lnTo>
                    <a:cubicBezTo>
                      <a:pt x="989" y="736"/>
                      <a:pt x="992" y="740"/>
                      <a:pt x="992" y="744"/>
                    </a:cubicBezTo>
                    <a:cubicBezTo>
                      <a:pt x="992" y="749"/>
                      <a:pt x="989" y="752"/>
                      <a:pt x="984" y="752"/>
                    </a:cubicBezTo>
                    <a:close/>
                    <a:moveTo>
                      <a:pt x="904" y="752"/>
                    </a:moveTo>
                    <a:lnTo>
                      <a:pt x="792" y="752"/>
                    </a:lnTo>
                    <a:cubicBezTo>
                      <a:pt x="788" y="752"/>
                      <a:pt x="784" y="749"/>
                      <a:pt x="784" y="744"/>
                    </a:cubicBezTo>
                    <a:cubicBezTo>
                      <a:pt x="784" y="740"/>
                      <a:pt x="788" y="736"/>
                      <a:pt x="792" y="736"/>
                    </a:cubicBezTo>
                    <a:lnTo>
                      <a:pt x="904" y="736"/>
                    </a:lnTo>
                    <a:cubicBezTo>
                      <a:pt x="909" y="736"/>
                      <a:pt x="912" y="740"/>
                      <a:pt x="912" y="744"/>
                    </a:cubicBezTo>
                    <a:cubicBezTo>
                      <a:pt x="912" y="749"/>
                      <a:pt x="909" y="752"/>
                      <a:pt x="904" y="752"/>
                    </a:cubicBezTo>
                    <a:close/>
                    <a:moveTo>
                      <a:pt x="712" y="752"/>
                    </a:moveTo>
                    <a:lnTo>
                      <a:pt x="712" y="752"/>
                    </a:lnTo>
                    <a:cubicBezTo>
                      <a:pt x="708" y="752"/>
                      <a:pt x="704" y="749"/>
                      <a:pt x="704" y="744"/>
                    </a:cubicBezTo>
                    <a:cubicBezTo>
                      <a:pt x="704" y="740"/>
                      <a:pt x="708" y="736"/>
                      <a:pt x="712" y="736"/>
                    </a:cubicBezTo>
                    <a:lnTo>
                      <a:pt x="712" y="736"/>
                    </a:lnTo>
                    <a:cubicBezTo>
                      <a:pt x="717" y="736"/>
                      <a:pt x="720" y="740"/>
                      <a:pt x="720" y="744"/>
                    </a:cubicBezTo>
                    <a:cubicBezTo>
                      <a:pt x="720" y="749"/>
                      <a:pt x="717" y="752"/>
                      <a:pt x="712" y="752"/>
                    </a:cubicBezTo>
                    <a:close/>
                    <a:moveTo>
                      <a:pt x="632" y="752"/>
                    </a:moveTo>
                    <a:lnTo>
                      <a:pt x="520" y="752"/>
                    </a:lnTo>
                    <a:cubicBezTo>
                      <a:pt x="516" y="752"/>
                      <a:pt x="512" y="749"/>
                      <a:pt x="512" y="744"/>
                    </a:cubicBezTo>
                    <a:cubicBezTo>
                      <a:pt x="512" y="740"/>
                      <a:pt x="516" y="736"/>
                      <a:pt x="520" y="736"/>
                    </a:cubicBezTo>
                    <a:lnTo>
                      <a:pt x="632" y="736"/>
                    </a:lnTo>
                    <a:cubicBezTo>
                      <a:pt x="637" y="736"/>
                      <a:pt x="640" y="740"/>
                      <a:pt x="640" y="744"/>
                    </a:cubicBezTo>
                    <a:cubicBezTo>
                      <a:pt x="640" y="749"/>
                      <a:pt x="637" y="752"/>
                      <a:pt x="632" y="752"/>
                    </a:cubicBezTo>
                    <a:close/>
                    <a:moveTo>
                      <a:pt x="440" y="752"/>
                    </a:moveTo>
                    <a:lnTo>
                      <a:pt x="440" y="752"/>
                    </a:lnTo>
                    <a:cubicBezTo>
                      <a:pt x="436" y="752"/>
                      <a:pt x="432" y="749"/>
                      <a:pt x="432" y="744"/>
                    </a:cubicBezTo>
                    <a:cubicBezTo>
                      <a:pt x="432" y="740"/>
                      <a:pt x="436" y="736"/>
                      <a:pt x="440" y="736"/>
                    </a:cubicBezTo>
                    <a:lnTo>
                      <a:pt x="440" y="736"/>
                    </a:lnTo>
                    <a:cubicBezTo>
                      <a:pt x="445" y="736"/>
                      <a:pt x="448" y="740"/>
                      <a:pt x="448" y="744"/>
                    </a:cubicBezTo>
                    <a:cubicBezTo>
                      <a:pt x="448" y="749"/>
                      <a:pt x="445" y="752"/>
                      <a:pt x="440" y="752"/>
                    </a:cubicBezTo>
                    <a:close/>
                    <a:moveTo>
                      <a:pt x="360" y="752"/>
                    </a:moveTo>
                    <a:lnTo>
                      <a:pt x="248" y="752"/>
                    </a:lnTo>
                    <a:cubicBezTo>
                      <a:pt x="244" y="752"/>
                      <a:pt x="240" y="749"/>
                      <a:pt x="240" y="744"/>
                    </a:cubicBezTo>
                    <a:cubicBezTo>
                      <a:pt x="240" y="740"/>
                      <a:pt x="244" y="736"/>
                      <a:pt x="248" y="736"/>
                    </a:cubicBezTo>
                    <a:lnTo>
                      <a:pt x="360" y="736"/>
                    </a:lnTo>
                    <a:cubicBezTo>
                      <a:pt x="365" y="736"/>
                      <a:pt x="368" y="740"/>
                      <a:pt x="368" y="744"/>
                    </a:cubicBezTo>
                    <a:cubicBezTo>
                      <a:pt x="368" y="749"/>
                      <a:pt x="365" y="752"/>
                      <a:pt x="360" y="752"/>
                    </a:cubicBezTo>
                    <a:close/>
                    <a:moveTo>
                      <a:pt x="168" y="752"/>
                    </a:moveTo>
                    <a:lnTo>
                      <a:pt x="168" y="752"/>
                    </a:lnTo>
                    <a:cubicBezTo>
                      <a:pt x="164" y="752"/>
                      <a:pt x="160" y="749"/>
                      <a:pt x="160" y="744"/>
                    </a:cubicBezTo>
                    <a:cubicBezTo>
                      <a:pt x="160" y="740"/>
                      <a:pt x="164" y="736"/>
                      <a:pt x="168" y="736"/>
                    </a:cubicBezTo>
                    <a:lnTo>
                      <a:pt x="168" y="736"/>
                    </a:lnTo>
                    <a:cubicBezTo>
                      <a:pt x="173" y="736"/>
                      <a:pt x="176" y="740"/>
                      <a:pt x="176" y="744"/>
                    </a:cubicBezTo>
                    <a:cubicBezTo>
                      <a:pt x="176" y="749"/>
                      <a:pt x="173" y="752"/>
                      <a:pt x="168" y="752"/>
                    </a:cubicBezTo>
                    <a:close/>
                    <a:moveTo>
                      <a:pt x="88" y="752"/>
                    </a:moveTo>
                    <a:lnTo>
                      <a:pt x="8" y="752"/>
                    </a:lnTo>
                    <a:cubicBezTo>
                      <a:pt x="4" y="752"/>
                      <a:pt x="0" y="749"/>
                      <a:pt x="0" y="744"/>
                    </a:cubicBezTo>
                    <a:lnTo>
                      <a:pt x="0" y="712"/>
                    </a:lnTo>
                    <a:cubicBezTo>
                      <a:pt x="0" y="708"/>
                      <a:pt x="4" y="704"/>
                      <a:pt x="8" y="704"/>
                    </a:cubicBezTo>
                    <a:cubicBezTo>
                      <a:pt x="13" y="704"/>
                      <a:pt x="16" y="708"/>
                      <a:pt x="16" y="712"/>
                    </a:cubicBezTo>
                    <a:lnTo>
                      <a:pt x="16" y="744"/>
                    </a:lnTo>
                    <a:lnTo>
                      <a:pt x="8" y="736"/>
                    </a:lnTo>
                    <a:lnTo>
                      <a:pt x="88" y="736"/>
                    </a:lnTo>
                    <a:cubicBezTo>
                      <a:pt x="93" y="736"/>
                      <a:pt x="96" y="740"/>
                      <a:pt x="96" y="744"/>
                    </a:cubicBezTo>
                    <a:cubicBezTo>
                      <a:pt x="96" y="749"/>
                      <a:pt x="93" y="752"/>
                      <a:pt x="88" y="752"/>
                    </a:cubicBezTo>
                    <a:close/>
                    <a:moveTo>
                      <a:pt x="0" y="632"/>
                    </a:moveTo>
                    <a:lnTo>
                      <a:pt x="0" y="632"/>
                    </a:lnTo>
                    <a:cubicBezTo>
                      <a:pt x="0" y="628"/>
                      <a:pt x="4" y="624"/>
                      <a:pt x="8" y="624"/>
                    </a:cubicBezTo>
                    <a:cubicBezTo>
                      <a:pt x="13" y="624"/>
                      <a:pt x="16" y="628"/>
                      <a:pt x="16" y="632"/>
                    </a:cubicBezTo>
                    <a:lnTo>
                      <a:pt x="16" y="632"/>
                    </a:lnTo>
                    <a:cubicBezTo>
                      <a:pt x="16" y="637"/>
                      <a:pt x="13" y="640"/>
                      <a:pt x="8" y="640"/>
                    </a:cubicBezTo>
                    <a:cubicBezTo>
                      <a:pt x="4" y="640"/>
                      <a:pt x="0" y="637"/>
                      <a:pt x="0" y="632"/>
                    </a:cubicBezTo>
                    <a:close/>
                    <a:moveTo>
                      <a:pt x="0" y="552"/>
                    </a:moveTo>
                    <a:lnTo>
                      <a:pt x="0" y="440"/>
                    </a:lnTo>
                    <a:cubicBezTo>
                      <a:pt x="0" y="436"/>
                      <a:pt x="4" y="432"/>
                      <a:pt x="8" y="432"/>
                    </a:cubicBezTo>
                    <a:cubicBezTo>
                      <a:pt x="13" y="432"/>
                      <a:pt x="16" y="436"/>
                      <a:pt x="16" y="440"/>
                    </a:cubicBezTo>
                    <a:lnTo>
                      <a:pt x="16" y="552"/>
                    </a:lnTo>
                    <a:cubicBezTo>
                      <a:pt x="16" y="557"/>
                      <a:pt x="13" y="560"/>
                      <a:pt x="8" y="560"/>
                    </a:cubicBezTo>
                    <a:cubicBezTo>
                      <a:pt x="4" y="560"/>
                      <a:pt x="0" y="557"/>
                      <a:pt x="0" y="552"/>
                    </a:cubicBezTo>
                    <a:close/>
                    <a:moveTo>
                      <a:pt x="0" y="360"/>
                    </a:moveTo>
                    <a:lnTo>
                      <a:pt x="0" y="360"/>
                    </a:lnTo>
                    <a:cubicBezTo>
                      <a:pt x="0" y="356"/>
                      <a:pt x="4" y="352"/>
                      <a:pt x="8" y="352"/>
                    </a:cubicBezTo>
                    <a:cubicBezTo>
                      <a:pt x="13" y="352"/>
                      <a:pt x="16" y="356"/>
                      <a:pt x="16" y="360"/>
                    </a:cubicBezTo>
                    <a:lnTo>
                      <a:pt x="16" y="360"/>
                    </a:lnTo>
                    <a:cubicBezTo>
                      <a:pt x="16" y="365"/>
                      <a:pt x="13" y="368"/>
                      <a:pt x="8" y="368"/>
                    </a:cubicBezTo>
                    <a:cubicBezTo>
                      <a:pt x="4" y="368"/>
                      <a:pt x="0" y="365"/>
                      <a:pt x="0" y="360"/>
                    </a:cubicBezTo>
                    <a:close/>
                    <a:moveTo>
                      <a:pt x="0" y="280"/>
                    </a:moveTo>
                    <a:lnTo>
                      <a:pt x="0" y="168"/>
                    </a:lnTo>
                    <a:cubicBezTo>
                      <a:pt x="0" y="164"/>
                      <a:pt x="4" y="160"/>
                      <a:pt x="8" y="160"/>
                    </a:cubicBezTo>
                    <a:cubicBezTo>
                      <a:pt x="13" y="160"/>
                      <a:pt x="16" y="164"/>
                      <a:pt x="16" y="168"/>
                    </a:cubicBezTo>
                    <a:lnTo>
                      <a:pt x="16" y="280"/>
                    </a:lnTo>
                    <a:cubicBezTo>
                      <a:pt x="16" y="285"/>
                      <a:pt x="13" y="288"/>
                      <a:pt x="8" y="288"/>
                    </a:cubicBezTo>
                    <a:cubicBezTo>
                      <a:pt x="4" y="288"/>
                      <a:pt x="0" y="285"/>
                      <a:pt x="0" y="280"/>
                    </a:cubicBezTo>
                    <a:close/>
                    <a:moveTo>
                      <a:pt x="0" y="88"/>
                    </a:moveTo>
                    <a:lnTo>
                      <a:pt x="0" y="88"/>
                    </a:lnTo>
                    <a:cubicBezTo>
                      <a:pt x="0" y="84"/>
                      <a:pt x="4" y="80"/>
                      <a:pt x="8" y="80"/>
                    </a:cubicBezTo>
                    <a:cubicBezTo>
                      <a:pt x="13" y="80"/>
                      <a:pt x="16" y="84"/>
                      <a:pt x="16" y="88"/>
                    </a:cubicBezTo>
                    <a:lnTo>
                      <a:pt x="16" y="88"/>
                    </a:lnTo>
                    <a:cubicBezTo>
                      <a:pt x="16" y="93"/>
                      <a:pt x="13" y="96"/>
                      <a:pt x="8" y="96"/>
                    </a:cubicBezTo>
                    <a:cubicBezTo>
                      <a:pt x="4" y="96"/>
                      <a:pt x="0" y="93"/>
                      <a:pt x="0" y="88"/>
                    </a:cubicBezTo>
                    <a:close/>
                    <a:moveTo>
                      <a:pt x="9" y="0"/>
                    </a:moveTo>
                    <a:lnTo>
                      <a:pt x="121" y="0"/>
                    </a:lnTo>
                    <a:cubicBezTo>
                      <a:pt x="125" y="0"/>
                      <a:pt x="129" y="4"/>
                      <a:pt x="129" y="8"/>
                    </a:cubicBezTo>
                    <a:cubicBezTo>
                      <a:pt x="129" y="13"/>
                      <a:pt x="125" y="16"/>
                      <a:pt x="121" y="16"/>
                    </a:cubicBezTo>
                    <a:lnTo>
                      <a:pt x="9" y="16"/>
                    </a:lnTo>
                    <a:cubicBezTo>
                      <a:pt x="4" y="16"/>
                      <a:pt x="1" y="13"/>
                      <a:pt x="1" y="8"/>
                    </a:cubicBezTo>
                    <a:cubicBezTo>
                      <a:pt x="1" y="4"/>
                      <a:pt x="4" y="0"/>
                      <a:pt x="9" y="0"/>
                    </a:cubicBezTo>
                    <a:close/>
                    <a:moveTo>
                      <a:pt x="201" y="0"/>
                    </a:moveTo>
                    <a:lnTo>
                      <a:pt x="201" y="0"/>
                    </a:lnTo>
                    <a:cubicBezTo>
                      <a:pt x="205" y="0"/>
                      <a:pt x="209" y="4"/>
                      <a:pt x="209" y="8"/>
                    </a:cubicBezTo>
                    <a:cubicBezTo>
                      <a:pt x="209" y="13"/>
                      <a:pt x="205" y="16"/>
                      <a:pt x="201" y="16"/>
                    </a:cubicBezTo>
                    <a:lnTo>
                      <a:pt x="201" y="16"/>
                    </a:lnTo>
                    <a:cubicBezTo>
                      <a:pt x="196" y="16"/>
                      <a:pt x="193" y="13"/>
                      <a:pt x="193" y="8"/>
                    </a:cubicBezTo>
                    <a:cubicBezTo>
                      <a:pt x="193" y="4"/>
                      <a:pt x="196" y="0"/>
                      <a:pt x="201" y="0"/>
                    </a:cubicBezTo>
                    <a:close/>
                    <a:moveTo>
                      <a:pt x="281" y="0"/>
                    </a:moveTo>
                    <a:lnTo>
                      <a:pt x="393" y="0"/>
                    </a:lnTo>
                    <a:cubicBezTo>
                      <a:pt x="397" y="0"/>
                      <a:pt x="401" y="4"/>
                      <a:pt x="401" y="8"/>
                    </a:cubicBezTo>
                    <a:cubicBezTo>
                      <a:pt x="401" y="13"/>
                      <a:pt x="397" y="16"/>
                      <a:pt x="393" y="16"/>
                    </a:cubicBezTo>
                    <a:lnTo>
                      <a:pt x="281" y="16"/>
                    </a:lnTo>
                    <a:cubicBezTo>
                      <a:pt x="276" y="16"/>
                      <a:pt x="273" y="13"/>
                      <a:pt x="273" y="8"/>
                    </a:cubicBezTo>
                    <a:cubicBezTo>
                      <a:pt x="273" y="4"/>
                      <a:pt x="276" y="0"/>
                      <a:pt x="281" y="0"/>
                    </a:cubicBezTo>
                    <a:close/>
                    <a:moveTo>
                      <a:pt x="473" y="0"/>
                    </a:moveTo>
                    <a:lnTo>
                      <a:pt x="473" y="0"/>
                    </a:lnTo>
                    <a:cubicBezTo>
                      <a:pt x="477" y="0"/>
                      <a:pt x="481" y="4"/>
                      <a:pt x="481" y="8"/>
                    </a:cubicBezTo>
                    <a:cubicBezTo>
                      <a:pt x="481" y="13"/>
                      <a:pt x="477" y="16"/>
                      <a:pt x="473" y="16"/>
                    </a:cubicBezTo>
                    <a:lnTo>
                      <a:pt x="473" y="16"/>
                    </a:lnTo>
                    <a:cubicBezTo>
                      <a:pt x="468" y="16"/>
                      <a:pt x="465" y="13"/>
                      <a:pt x="465" y="8"/>
                    </a:cubicBezTo>
                    <a:cubicBezTo>
                      <a:pt x="465" y="4"/>
                      <a:pt x="468" y="0"/>
                      <a:pt x="473" y="0"/>
                    </a:cubicBezTo>
                    <a:close/>
                    <a:moveTo>
                      <a:pt x="553" y="0"/>
                    </a:moveTo>
                    <a:lnTo>
                      <a:pt x="665" y="0"/>
                    </a:lnTo>
                    <a:cubicBezTo>
                      <a:pt x="669" y="0"/>
                      <a:pt x="673" y="4"/>
                      <a:pt x="673" y="8"/>
                    </a:cubicBezTo>
                    <a:cubicBezTo>
                      <a:pt x="673" y="13"/>
                      <a:pt x="669" y="16"/>
                      <a:pt x="665" y="16"/>
                    </a:cubicBezTo>
                    <a:lnTo>
                      <a:pt x="553" y="16"/>
                    </a:lnTo>
                    <a:cubicBezTo>
                      <a:pt x="548" y="16"/>
                      <a:pt x="545" y="13"/>
                      <a:pt x="545" y="8"/>
                    </a:cubicBezTo>
                    <a:cubicBezTo>
                      <a:pt x="545" y="4"/>
                      <a:pt x="548" y="0"/>
                      <a:pt x="553" y="0"/>
                    </a:cubicBezTo>
                    <a:close/>
                    <a:moveTo>
                      <a:pt x="745" y="0"/>
                    </a:moveTo>
                    <a:lnTo>
                      <a:pt x="745" y="0"/>
                    </a:lnTo>
                    <a:cubicBezTo>
                      <a:pt x="749" y="0"/>
                      <a:pt x="753" y="4"/>
                      <a:pt x="753" y="8"/>
                    </a:cubicBezTo>
                    <a:cubicBezTo>
                      <a:pt x="753" y="13"/>
                      <a:pt x="749" y="16"/>
                      <a:pt x="745" y="16"/>
                    </a:cubicBezTo>
                    <a:lnTo>
                      <a:pt x="745" y="16"/>
                    </a:lnTo>
                    <a:cubicBezTo>
                      <a:pt x="740" y="16"/>
                      <a:pt x="737" y="13"/>
                      <a:pt x="737" y="8"/>
                    </a:cubicBezTo>
                    <a:cubicBezTo>
                      <a:pt x="737" y="4"/>
                      <a:pt x="740" y="0"/>
                      <a:pt x="745" y="0"/>
                    </a:cubicBezTo>
                    <a:close/>
                    <a:moveTo>
                      <a:pt x="825" y="0"/>
                    </a:moveTo>
                    <a:lnTo>
                      <a:pt x="937" y="0"/>
                    </a:lnTo>
                    <a:cubicBezTo>
                      <a:pt x="941" y="0"/>
                      <a:pt x="945" y="4"/>
                      <a:pt x="945" y="8"/>
                    </a:cubicBezTo>
                    <a:cubicBezTo>
                      <a:pt x="945" y="13"/>
                      <a:pt x="941" y="16"/>
                      <a:pt x="937" y="16"/>
                    </a:cubicBezTo>
                    <a:lnTo>
                      <a:pt x="825" y="16"/>
                    </a:lnTo>
                    <a:cubicBezTo>
                      <a:pt x="820" y="16"/>
                      <a:pt x="817" y="13"/>
                      <a:pt x="817" y="8"/>
                    </a:cubicBezTo>
                    <a:cubicBezTo>
                      <a:pt x="817" y="4"/>
                      <a:pt x="820" y="0"/>
                      <a:pt x="825" y="0"/>
                    </a:cubicBezTo>
                    <a:close/>
                    <a:moveTo>
                      <a:pt x="1017" y="0"/>
                    </a:moveTo>
                    <a:lnTo>
                      <a:pt x="1017" y="0"/>
                    </a:lnTo>
                    <a:cubicBezTo>
                      <a:pt x="1021" y="0"/>
                      <a:pt x="1025" y="4"/>
                      <a:pt x="1025" y="8"/>
                    </a:cubicBezTo>
                    <a:cubicBezTo>
                      <a:pt x="1025" y="13"/>
                      <a:pt x="1021" y="16"/>
                      <a:pt x="1017" y="16"/>
                    </a:cubicBezTo>
                    <a:lnTo>
                      <a:pt x="1017" y="16"/>
                    </a:lnTo>
                    <a:cubicBezTo>
                      <a:pt x="1012" y="16"/>
                      <a:pt x="1009" y="13"/>
                      <a:pt x="1009" y="8"/>
                    </a:cubicBezTo>
                    <a:cubicBezTo>
                      <a:pt x="1009" y="4"/>
                      <a:pt x="1012" y="0"/>
                      <a:pt x="1017" y="0"/>
                    </a:cubicBezTo>
                    <a:close/>
                    <a:moveTo>
                      <a:pt x="1097" y="0"/>
                    </a:moveTo>
                    <a:lnTo>
                      <a:pt x="1209" y="0"/>
                    </a:lnTo>
                    <a:cubicBezTo>
                      <a:pt x="1213" y="0"/>
                      <a:pt x="1217" y="4"/>
                      <a:pt x="1217" y="8"/>
                    </a:cubicBezTo>
                    <a:cubicBezTo>
                      <a:pt x="1217" y="13"/>
                      <a:pt x="1213" y="16"/>
                      <a:pt x="1209" y="16"/>
                    </a:cubicBezTo>
                    <a:lnTo>
                      <a:pt x="1097" y="16"/>
                    </a:lnTo>
                    <a:cubicBezTo>
                      <a:pt x="1092" y="16"/>
                      <a:pt x="1089" y="13"/>
                      <a:pt x="1089" y="8"/>
                    </a:cubicBezTo>
                    <a:cubicBezTo>
                      <a:pt x="1089" y="4"/>
                      <a:pt x="1092" y="0"/>
                      <a:pt x="1097" y="0"/>
                    </a:cubicBezTo>
                    <a:close/>
                    <a:moveTo>
                      <a:pt x="1289" y="0"/>
                    </a:moveTo>
                    <a:lnTo>
                      <a:pt x="1289" y="0"/>
                    </a:lnTo>
                    <a:cubicBezTo>
                      <a:pt x="1293" y="0"/>
                      <a:pt x="1297" y="4"/>
                      <a:pt x="1297" y="8"/>
                    </a:cubicBezTo>
                    <a:cubicBezTo>
                      <a:pt x="1297" y="13"/>
                      <a:pt x="1293" y="16"/>
                      <a:pt x="1289" y="16"/>
                    </a:cubicBezTo>
                    <a:lnTo>
                      <a:pt x="1289" y="16"/>
                    </a:lnTo>
                    <a:cubicBezTo>
                      <a:pt x="1284" y="16"/>
                      <a:pt x="1281" y="13"/>
                      <a:pt x="1281" y="8"/>
                    </a:cubicBezTo>
                    <a:cubicBezTo>
                      <a:pt x="1281" y="4"/>
                      <a:pt x="1284" y="0"/>
                      <a:pt x="1289" y="0"/>
                    </a:cubicBezTo>
                    <a:close/>
                    <a:moveTo>
                      <a:pt x="1369" y="0"/>
                    </a:moveTo>
                    <a:lnTo>
                      <a:pt x="1464" y="0"/>
                    </a:lnTo>
                    <a:cubicBezTo>
                      <a:pt x="1469" y="0"/>
                      <a:pt x="1472" y="4"/>
                      <a:pt x="1472" y="8"/>
                    </a:cubicBezTo>
                    <a:lnTo>
                      <a:pt x="1472" y="25"/>
                    </a:lnTo>
                    <a:cubicBezTo>
                      <a:pt x="1472" y="29"/>
                      <a:pt x="1469" y="33"/>
                      <a:pt x="1464" y="33"/>
                    </a:cubicBezTo>
                    <a:cubicBezTo>
                      <a:pt x="1460" y="33"/>
                      <a:pt x="1456" y="29"/>
                      <a:pt x="1456" y="25"/>
                    </a:cubicBezTo>
                    <a:lnTo>
                      <a:pt x="1456" y="8"/>
                    </a:lnTo>
                    <a:lnTo>
                      <a:pt x="1464" y="16"/>
                    </a:lnTo>
                    <a:lnTo>
                      <a:pt x="1369" y="16"/>
                    </a:lnTo>
                    <a:cubicBezTo>
                      <a:pt x="1364" y="16"/>
                      <a:pt x="1361" y="13"/>
                      <a:pt x="1361" y="8"/>
                    </a:cubicBezTo>
                    <a:cubicBezTo>
                      <a:pt x="1361" y="4"/>
                      <a:pt x="1364" y="0"/>
                      <a:pt x="1369" y="0"/>
                    </a:cubicBezTo>
                    <a:close/>
                    <a:moveTo>
                      <a:pt x="1472" y="105"/>
                    </a:moveTo>
                    <a:lnTo>
                      <a:pt x="1472" y="105"/>
                    </a:lnTo>
                    <a:cubicBezTo>
                      <a:pt x="1472" y="109"/>
                      <a:pt x="1469" y="113"/>
                      <a:pt x="1464" y="113"/>
                    </a:cubicBezTo>
                    <a:cubicBezTo>
                      <a:pt x="1460" y="113"/>
                      <a:pt x="1456" y="109"/>
                      <a:pt x="1456" y="105"/>
                    </a:cubicBezTo>
                    <a:lnTo>
                      <a:pt x="1456" y="105"/>
                    </a:lnTo>
                    <a:cubicBezTo>
                      <a:pt x="1456" y="100"/>
                      <a:pt x="1460" y="97"/>
                      <a:pt x="1464" y="97"/>
                    </a:cubicBezTo>
                    <a:cubicBezTo>
                      <a:pt x="1469" y="97"/>
                      <a:pt x="1472" y="100"/>
                      <a:pt x="1472" y="105"/>
                    </a:cubicBezTo>
                    <a:close/>
                    <a:moveTo>
                      <a:pt x="1472" y="185"/>
                    </a:moveTo>
                    <a:lnTo>
                      <a:pt x="1472" y="297"/>
                    </a:lnTo>
                    <a:cubicBezTo>
                      <a:pt x="1472" y="301"/>
                      <a:pt x="1469" y="305"/>
                      <a:pt x="1464" y="305"/>
                    </a:cubicBezTo>
                    <a:cubicBezTo>
                      <a:pt x="1460" y="305"/>
                      <a:pt x="1456" y="301"/>
                      <a:pt x="1456" y="297"/>
                    </a:cubicBezTo>
                    <a:lnTo>
                      <a:pt x="1456" y="185"/>
                    </a:lnTo>
                    <a:cubicBezTo>
                      <a:pt x="1456" y="180"/>
                      <a:pt x="1460" y="177"/>
                      <a:pt x="1464" y="177"/>
                    </a:cubicBezTo>
                    <a:cubicBezTo>
                      <a:pt x="1469" y="177"/>
                      <a:pt x="1472" y="180"/>
                      <a:pt x="1472" y="185"/>
                    </a:cubicBezTo>
                    <a:close/>
                    <a:moveTo>
                      <a:pt x="1472" y="377"/>
                    </a:moveTo>
                    <a:lnTo>
                      <a:pt x="1472" y="377"/>
                    </a:lnTo>
                    <a:cubicBezTo>
                      <a:pt x="1472" y="381"/>
                      <a:pt x="1469" y="385"/>
                      <a:pt x="1464" y="385"/>
                    </a:cubicBezTo>
                    <a:cubicBezTo>
                      <a:pt x="1460" y="385"/>
                      <a:pt x="1456" y="381"/>
                      <a:pt x="1456" y="377"/>
                    </a:cubicBezTo>
                    <a:lnTo>
                      <a:pt x="1456" y="377"/>
                    </a:lnTo>
                    <a:cubicBezTo>
                      <a:pt x="1456" y="372"/>
                      <a:pt x="1460" y="369"/>
                      <a:pt x="1464" y="369"/>
                    </a:cubicBezTo>
                    <a:cubicBezTo>
                      <a:pt x="1469" y="369"/>
                      <a:pt x="1472" y="372"/>
                      <a:pt x="1472" y="377"/>
                    </a:cubicBezTo>
                    <a:close/>
                    <a:moveTo>
                      <a:pt x="1472" y="457"/>
                    </a:moveTo>
                    <a:lnTo>
                      <a:pt x="1472" y="569"/>
                    </a:lnTo>
                    <a:cubicBezTo>
                      <a:pt x="1472" y="573"/>
                      <a:pt x="1469" y="577"/>
                      <a:pt x="1464" y="577"/>
                    </a:cubicBezTo>
                    <a:cubicBezTo>
                      <a:pt x="1460" y="577"/>
                      <a:pt x="1456" y="573"/>
                      <a:pt x="1456" y="569"/>
                    </a:cubicBezTo>
                    <a:lnTo>
                      <a:pt x="1456" y="457"/>
                    </a:lnTo>
                    <a:cubicBezTo>
                      <a:pt x="1456" y="452"/>
                      <a:pt x="1460" y="449"/>
                      <a:pt x="1464" y="449"/>
                    </a:cubicBezTo>
                    <a:cubicBezTo>
                      <a:pt x="1469" y="449"/>
                      <a:pt x="1472" y="452"/>
                      <a:pt x="1472" y="457"/>
                    </a:cubicBezTo>
                    <a:close/>
                    <a:moveTo>
                      <a:pt x="1472" y="649"/>
                    </a:moveTo>
                    <a:lnTo>
                      <a:pt x="1472" y="649"/>
                    </a:lnTo>
                    <a:cubicBezTo>
                      <a:pt x="1472" y="653"/>
                      <a:pt x="1469" y="657"/>
                      <a:pt x="1464" y="657"/>
                    </a:cubicBezTo>
                    <a:cubicBezTo>
                      <a:pt x="1460" y="657"/>
                      <a:pt x="1456" y="653"/>
                      <a:pt x="1456" y="649"/>
                    </a:cubicBezTo>
                    <a:lnTo>
                      <a:pt x="1456" y="649"/>
                    </a:lnTo>
                    <a:cubicBezTo>
                      <a:pt x="1456" y="644"/>
                      <a:pt x="1460" y="641"/>
                      <a:pt x="1464" y="641"/>
                    </a:cubicBezTo>
                    <a:cubicBezTo>
                      <a:pt x="1469" y="641"/>
                      <a:pt x="1472" y="644"/>
                      <a:pt x="1472" y="649"/>
                    </a:cubicBezTo>
                    <a:close/>
                    <a:moveTo>
                      <a:pt x="1472" y="729"/>
                    </a:moveTo>
                    <a:lnTo>
                      <a:pt x="1472" y="744"/>
                    </a:lnTo>
                    <a:cubicBezTo>
                      <a:pt x="1472" y="749"/>
                      <a:pt x="1469" y="752"/>
                      <a:pt x="1464" y="752"/>
                    </a:cubicBezTo>
                    <a:cubicBezTo>
                      <a:pt x="1460" y="752"/>
                      <a:pt x="1456" y="749"/>
                      <a:pt x="1456" y="744"/>
                    </a:cubicBezTo>
                    <a:lnTo>
                      <a:pt x="1456" y="729"/>
                    </a:lnTo>
                    <a:cubicBezTo>
                      <a:pt x="1456" y="724"/>
                      <a:pt x="1460" y="721"/>
                      <a:pt x="1464" y="721"/>
                    </a:cubicBezTo>
                    <a:cubicBezTo>
                      <a:pt x="1469" y="721"/>
                      <a:pt x="1472" y="724"/>
                      <a:pt x="1472" y="7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Rectangle 20"/>
              <p:cNvSpPr>
                <a:spLocks noChangeArrowheads="1"/>
              </p:cNvSpPr>
              <p:nvPr/>
            </p:nvSpPr>
            <p:spPr bwMode="auto">
              <a:xfrm>
                <a:off x="206" y="2249"/>
                <a:ext cx="8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Academic Council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Rectangle 24"/>
              <p:cNvSpPr>
                <a:spLocks noChangeArrowheads="1"/>
              </p:cNvSpPr>
              <p:nvPr/>
            </p:nvSpPr>
            <p:spPr bwMode="auto">
              <a:xfrm>
                <a:off x="1061" y="2381"/>
                <a:ext cx="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3991" y="3702"/>
                <a:ext cx="970" cy="4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3986" y="3697"/>
                <a:ext cx="981" cy="492"/>
              </a:xfrm>
              <a:custGeom>
                <a:avLst/>
                <a:gdLst>
                  <a:gd name="T0" fmla="*/ 1336 w 1472"/>
                  <a:gd name="T1" fmla="*/ 736 h 752"/>
                  <a:gd name="T2" fmla="*/ 1256 w 1472"/>
                  <a:gd name="T3" fmla="*/ 752 h 752"/>
                  <a:gd name="T4" fmla="*/ 1256 w 1472"/>
                  <a:gd name="T5" fmla="*/ 736 h 752"/>
                  <a:gd name="T6" fmla="*/ 1064 w 1472"/>
                  <a:gd name="T7" fmla="*/ 752 h 752"/>
                  <a:gd name="T8" fmla="*/ 1184 w 1472"/>
                  <a:gd name="T9" fmla="*/ 744 h 752"/>
                  <a:gd name="T10" fmla="*/ 976 w 1472"/>
                  <a:gd name="T11" fmla="*/ 744 h 752"/>
                  <a:gd name="T12" fmla="*/ 984 w 1472"/>
                  <a:gd name="T13" fmla="*/ 752 h 752"/>
                  <a:gd name="T14" fmla="*/ 792 w 1472"/>
                  <a:gd name="T15" fmla="*/ 736 h 752"/>
                  <a:gd name="T16" fmla="*/ 712 w 1472"/>
                  <a:gd name="T17" fmla="*/ 752 h 752"/>
                  <a:gd name="T18" fmla="*/ 712 w 1472"/>
                  <a:gd name="T19" fmla="*/ 736 h 752"/>
                  <a:gd name="T20" fmla="*/ 520 w 1472"/>
                  <a:gd name="T21" fmla="*/ 752 h 752"/>
                  <a:gd name="T22" fmla="*/ 640 w 1472"/>
                  <a:gd name="T23" fmla="*/ 744 h 752"/>
                  <a:gd name="T24" fmla="*/ 432 w 1472"/>
                  <a:gd name="T25" fmla="*/ 744 h 752"/>
                  <a:gd name="T26" fmla="*/ 440 w 1472"/>
                  <a:gd name="T27" fmla="*/ 752 h 752"/>
                  <a:gd name="T28" fmla="*/ 248 w 1472"/>
                  <a:gd name="T29" fmla="*/ 736 h 752"/>
                  <a:gd name="T30" fmla="*/ 168 w 1472"/>
                  <a:gd name="T31" fmla="*/ 752 h 752"/>
                  <a:gd name="T32" fmla="*/ 168 w 1472"/>
                  <a:gd name="T33" fmla="*/ 736 h 752"/>
                  <a:gd name="T34" fmla="*/ 8 w 1472"/>
                  <a:gd name="T35" fmla="*/ 752 h 752"/>
                  <a:gd name="T36" fmla="*/ 16 w 1472"/>
                  <a:gd name="T37" fmla="*/ 712 h 752"/>
                  <a:gd name="T38" fmla="*/ 96 w 1472"/>
                  <a:gd name="T39" fmla="*/ 744 h 752"/>
                  <a:gd name="T40" fmla="*/ 8 w 1472"/>
                  <a:gd name="T41" fmla="*/ 624 h 752"/>
                  <a:gd name="T42" fmla="*/ 0 w 1472"/>
                  <a:gd name="T43" fmla="*/ 632 h 752"/>
                  <a:gd name="T44" fmla="*/ 16 w 1472"/>
                  <a:gd name="T45" fmla="*/ 440 h 752"/>
                  <a:gd name="T46" fmla="*/ 0 w 1472"/>
                  <a:gd name="T47" fmla="*/ 360 h 752"/>
                  <a:gd name="T48" fmla="*/ 16 w 1472"/>
                  <a:gd name="T49" fmla="*/ 360 h 752"/>
                  <a:gd name="T50" fmla="*/ 0 w 1472"/>
                  <a:gd name="T51" fmla="*/ 168 h 752"/>
                  <a:gd name="T52" fmla="*/ 8 w 1472"/>
                  <a:gd name="T53" fmla="*/ 288 h 752"/>
                  <a:gd name="T54" fmla="*/ 8 w 1472"/>
                  <a:gd name="T55" fmla="*/ 80 h 752"/>
                  <a:gd name="T56" fmla="*/ 0 w 1472"/>
                  <a:gd name="T57" fmla="*/ 88 h 752"/>
                  <a:gd name="T58" fmla="*/ 121 w 1472"/>
                  <a:gd name="T59" fmla="*/ 16 h 752"/>
                  <a:gd name="T60" fmla="*/ 201 w 1472"/>
                  <a:gd name="T61" fmla="*/ 0 h 752"/>
                  <a:gd name="T62" fmla="*/ 201 w 1472"/>
                  <a:gd name="T63" fmla="*/ 16 h 752"/>
                  <a:gd name="T64" fmla="*/ 393 w 1472"/>
                  <a:gd name="T65" fmla="*/ 0 h 752"/>
                  <a:gd name="T66" fmla="*/ 273 w 1472"/>
                  <a:gd name="T67" fmla="*/ 8 h 752"/>
                  <a:gd name="T68" fmla="*/ 481 w 1472"/>
                  <a:gd name="T69" fmla="*/ 8 h 752"/>
                  <a:gd name="T70" fmla="*/ 473 w 1472"/>
                  <a:gd name="T71" fmla="*/ 0 h 752"/>
                  <a:gd name="T72" fmla="*/ 665 w 1472"/>
                  <a:gd name="T73" fmla="*/ 16 h 752"/>
                  <a:gd name="T74" fmla="*/ 745 w 1472"/>
                  <a:gd name="T75" fmla="*/ 0 h 752"/>
                  <a:gd name="T76" fmla="*/ 745 w 1472"/>
                  <a:gd name="T77" fmla="*/ 16 h 752"/>
                  <a:gd name="T78" fmla="*/ 937 w 1472"/>
                  <a:gd name="T79" fmla="*/ 0 h 752"/>
                  <a:gd name="T80" fmla="*/ 817 w 1472"/>
                  <a:gd name="T81" fmla="*/ 8 h 752"/>
                  <a:gd name="T82" fmla="*/ 1025 w 1472"/>
                  <a:gd name="T83" fmla="*/ 8 h 752"/>
                  <a:gd name="T84" fmla="*/ 1017 w 1472"/>
                  <a:gd name="T85" fmla="*/ 0 h 752"/>
                  <a:gd name="T86" fmla="*/ 1209 w 1472"/>
                  <a:gd name="T87" fmla="*/ 16 h 752"/>
                  <a:gd name="T88" fmla="*/ 1289 w 1472"/>
                  <a:gd name="T89" fmla="*/ 0 h 752"/>
                  <a:gd name="T90" fmla="*/ 1289 w 1472"/>
                  <a:gd name="T91" fmla="*/ 16 h 752"/>
                  <a:gd name="T92" fmla="*/ 1464 w 1472"/>
                  <a:gd name="T93" fmla="*/ 0 h 752"/>
                  <a:gd name="T94" fmla="*/ 1456 w 1472"/>
                  <a:gd name="T95" fmla="*/ 25 h 752"/>
                  <a:gd name="T96" fmla="*/ 1361 w 1472"/>
                  <a:gd name="T97" fmla="*/ 8 h 752"/>
                  <a:gd name="T98" fmla="*/ 1464 w 1472"/>
                  <a:gd name="T99" fmla="*/ 113 h 752"/>
                  <a:gd name="T100" fmla="*/ 1472 w 1472"/>
                  <a:gd name="T101" fmla="*/ 105 h 752"/>
                  <a:gd name="T102" fmla="*/ 1456 w 1472"/>
                  <a:gd name="T103" fmla="*/ 297 h 752"/>
                  <a:gd name="T104" fmla="*/ 1472 w 1472"/>
                  <a:gd name="T105" fmla="*/ 377 h 752"/>
                  <a:gd name="T106" fmla="*/ 1456 w 1472"/>
                  <a:gd name="T107" fmla="*/ 377 h 752"/>
                  <a:gd name="T108" fmla="*/ 1472 w 1472"/>
                  <a:gd name="T109" fmla="*/ 569 h 752"/>
                  <a:gd name="T110" fmla="*/ 1464 w 1472"/>
                  <a:gd name="T111" fmla="*/ 449 h 752"/>
                  <a:gd name="T112" fmla="*/ 1464 w 1472"/>
                  <a:gd name="T113" fmla="*/ 657 h 752"/>
                  <a:gd name="T114" fmla="*/ 1472 w 1472"/>
                  <a:gd name="T115" fmla="*/ 649 h 752"/>
                  <a:gd name="T116" fmla="*/ 1456 w 1472"/>
                  <a:gd name="T117" fmla="*/ 74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72" h="752">
                    <a:moveTo>
                      <a:pt x="1448" y="752"/>
                    </a:moveTo>
                    <a:lnTo>
                      <a:pt x="1336" y="752"/>
                    </a:lnTo>
                    <a:cubicBezTo>
                      <a:pt x="1332" y="752"/>
                      <a:pt x="1328" y="749"/>
                      <a:pt x="1328" y="744"/>
                    </a:cubicBezTo>
                    <a:cubicBezTo>
                      <a:pt x="1328" y="740"/>
                      <a:pt x="1332" y="736"/>
                      <a:pt x="1336" y="736"/>
                    </a:cubicBezTo>
                    <a:lnTo>
                      <a:pt x="1448" y="736"/>
                    </a:lnTo>
                    <a:cubicBezTo>
                      <a:pt x="1453" y="736"/>
                      <a:pt x="1456" y="740"/>
                      <a:pt x="1456" y="744"/>
                    </a:cubicBezTo>
                    <a:cubicBezTo>
                      <a:pt x="1456" y="749"/>
                      <a:pt x="1453" y="752"/>
                      <a:pt x="1448" y="752"/>
                    </a:cubicBezTo>
                    <a:close/>
                    <a:moveTo>
                      <a:pt x="1256" y="752"/>
                    </a:moveTo>
                    <a:lnTo>
                      <a:pt x="1256" y="752"/>
                    </a:lnTo>
                    <a:cubicBezTo>
                      <a:pt x="1252" y="752"/>
                      <a:pt x="1248" y="749"/>
                      <a:pt x="1248" y="744"/>
                    </a:cubicBezTo>
                    <a:cubicBezTo>
                      <a:pt x="1248" y="740"/>
                      <a:pt x="1252" y="736"/>
                      <a:pt x="1256" y="736"/>
                    </a:cubicBezTo>
                    <a:lnTo>
                      <a:pt x="1256" y="736"/>
                    </a:lnTo>
                    <a:cubicBezTo>
                      <a:pt x="1261" y="736"/>
                      <a:pt x="1264" y="740"/>
                      <a:pt x="1264" y="744"/>
                    </a:cubicBezTo>
                    <a:cubicBezTo>
                      <a:pt x="1264" y="749"/>
                      <a:pt x="1261" y="752"/>
                      <a:pt x="1256" y="752"/>
                    </a:cubicBezTo>
                    <a:close/>
                    <a:moveTo>
                      <a:pt x="1176" y="752"/>
                    </a:moveTo>
                    <a:lnTo>
                      <a:pt x="1064" y="752"/>
                    </a:lnTo>
                    <a:cubicBezTo>
                      <a:pt x="1060" y="752"/>
                      <a:pt x="1056" y="749"/>
                      <a:pt x="1056" y="744"/>
                    </a:cubicBezTo>
                    <a:cubicBezTo>
                      <a:pt x="1056" y="740"/>
                      <a:pt x="1060" y="736"/>
                      <a:pt x="1064" y="736"/>
                    </a:cubicBezTo>
                    <a:lnTo>
                      <a:pt x="1176" y="736"/>
                    </a:lnTo>
                    <a:cubicBezTo>
                      <a:pt x="1181" y="736"/>
                      <a:pt x="1184" y="740"/>
                      <a:pt x="1184" y="744"/>
                    </a:cubicBezTo>
                    <a:cubicBezTo>
                      <a:pt x="1184" y="749"/>
                      <a:pt x="1181" y="752"/>
                      <a:pt x="1176" y="752"/>
                    </a:cubicBezTo>
                    <a:close/>
                    <a:moveTo>
                      <a:pt x="984" y="752"/>
                    </a:moveTo>
                    <a:lnTo>
                      <a:pt x="984" y="752"/>
                    </a:lnTo>
                    <a:cubicBezTo>
                      <a:pt x="980" y="752"/>
                      <a:pt x="976" y="749"/>
                      <a:pt x="976" y="744"/>
                    </a:cubicBezTo>
                    <a:cubicBezTo>
                      <a:pt x="976" y="740"/>
                      <a:pt x="980" y="736"/>
                      <a:pt x="984" y="736"/>
                    </a:cubicBezTo>
                    <a:lnTo>
                      <a:pt x="984" y="736"/>
                    </a:lnTo>
                    <a:cubicBezTo>
                      <a:pt x="989" y="736"/>
                      <a:pt x="992" y="740"/>
                      <a:pt x="992" y="744"/>
                    </a:cubicBezTo>
                    <a:cubicBezTo>
                      <a:pt x="992" y="749"/>
                      <a:pt x="989" y="752"/>
                      <a:pt x="984" y="752"/>
                    </a:cubicBezTo>
                    <a:close/>
                    <a:moveTo>
                      <a:pt x="904" y="752"/>
                    </a:moveTo>
                    <a:lnTo>
                      <a:pt x="792" y="752"/>
                    </a:lnTo>
                    <a:cubicBezTo>
                      <a:pt x="788" y="752"/>
                      <a:pt x="784" y="749"/>
                      <a:pt x="784" y="744"/>
                    </a:cubicBezTo>
                    <a:cubicBezTo>
                      <a:pt x="784" y="740"/>
                      <a:pt x="788" y="736"/>
                      <a:pt x="792" y="736"/>
                    </a:cubicBezTo>
                    <a:lnTo>
                      <a:pt x="904" y="736"/>
                    </a:lnTo>
                    <a:cubicBezTo>
                      <a:pt x="909" y="736"/>
                      <a:pt x="912" y="740"/>
                      <a:pt x="912" y="744"/>
                    </a:cubicBezTo>
                    <a:cubicBezTo>
                      <a:pt x="912" y="749"/>
                      <a:pt x="909" y="752"/>
                      <a:pt x="904" y="752"/>
                    </a:cubicBezTo>
                    <a:close/>
                    <a:moveTo>
                      <a:pt x="712" y="752"/>
                    </a:moveTo>
                    <a:lnTo>
                      <a:pt x="712" y="752"/>
                    </a:lnTo>
                    <a:cubicBezTo>
                      <a:pt x="708" y="752"/>
                      <a:pt x="704" y="749"/>
                      <a:pt x="704" y="744"/>
                    </a:cubicBezTo>
                    <a:cubicBezTo>
                      <a:pt x="704" y="740"/>
                      <a:pt x="708" y="736"/>
                      <a:pt x="712" y="736"/>
                    </a:cubicBezTo>
                    <a:lnTo>
                      <a:pt x="712" y="736"/>
                    </a:lnTo>
                    <a:cubicBezTo>
                      <a:pt x="717" y="736"/>
                      <a:pt x="720" y="740"/>
                      <a:pt x="720" y="744"/>
                    </a:cubicBezTo>
                    <a:cubicBezTo>
                      <a:pt x="720" y="749"/>
                      <a:pt x="717" y="752"/>
                      <a:pt x="712" y="752"/>
                    </a:cubicBezTo>
                    <a:close/>
                    <a:moveTo>
                      <a:pt x="632" y="752"/>
                    </a:moveTo>
                    <a:lnTo>
                      <a:pt x="520" y="752"/>
                    </a:lnTo>
                    <a:cubicBezTo>
                      <a:pt x="516" y="752"/>
                      <a:pt x="512" y="749"/>
                      <a:pt x="512" y="744"/>
                    </a:cubicBezTo>
                    <a:cubicBezTo>
                      <a:pt x="512" y="740"/>
                      <a:pt x="516" y="736"/>
                      <a:pt x="520" y="736"/>
                    </a:cubicBezTo>
                    <a:lnTo>
                      <a:pt x="632" y="736"/>
                    </a:lnTo>
                    <a:cubicBezTo>
                      <a:pt x="637" y="736"/>
                      <a:pt x="640" y="740"/>
                      <a:pt x="640" y="744"/>
                    </a:cubicBezTo>
                    <a:cubicBezTo>
                      <a:pt x="640" y="749"/>
                      <a:pt x="637" y="752"/>
                      <a:pt x="632" y="752"/>
                    </a:cubicBezTo>
                    <a:close/>
                    <a:moveTo>
                      <a:pt x="440" y="752"/>
                    </a:moveTo>
                    <a:lnTo>
                      <a:pt x="440" y="752"/>
                    </a:lnTo>
                    <a:cubicBezTo>
                      <a:pt x="436" y="752"/>
                      <a:pt x="432" y="749"/>
                      <a:pt x="432" y="744"/>
                    </a:cubicBezTo>
                    <a:cubicBezTo>
                      <a:pt x="432" y="740"/>
                      <a:pt x="436" y="736"/>
                      <a:pt x="440" y="736"/>
                    </a:cubicBezTo>
                    <a:lnTo>
                      <a:pt x="440" y="736"/>
                    </a:lnTo>
                    <a:cubicBezTo>
                      <a:pt x="445" y="736"/>
                      <a:pt x="448" y="740"/>
                      <a:pt x="448" y="744"/>
                    </a:cubicBezTo>
                    <a:cubicBezTo>
                      <a:pt x="448" y="749"/>
                      <a:pt x="445" y="752"/>
                      <a:pt x="440" y="752"/>
                    </a:cubicBezTo>
                    <a:close/>
                    <a:moveTo>
                      <a:pt x="360" y="752"/>
                    </a:moveTo>
                    <a:lnTo>
                      <a:pt x="248" y="752"/>
                    </a:lnTo>
                    <a:cubicBezTo>
                      <a:pt x="244" y="752"/>
                      <a:pt x="240" y="749"/>
                      <a:pt x="240" y="744"/>
                    </a:cubicBezTo>
                    <a:cubicBezTo>
                      <a:pt x="240" y="740"/>
                      <a:pt x="244" y="736"/>
                      <a:pt x="248" y="736"/>
                    </a:cubicBezTo>
                    <a:lnTo>
                      <a:pt x="360" y="736"/>
                    </a:lnTo>
                    <a:cubicBezTo>
                      <a:pt x="365" y="736"/>
                      <a:pt x="368" y="740"/>
                      <a:pt x="368" y="744"/>
                    </a:cubicBezTo>
                    <a:cubicBezTo>
                      <a:pt x="368" y="749"/>
                      <a:pt x="365" y="752"/>
                      <a:pt x="360" y="752"/>
                    </a:cubicBezTo>
                    <a:close/>
                    <a:moveTo>
                      <a:pt x="168" y="752"/>
                    </a:moveTo>
                    <a:lnTo>
                      <a:pt x="168" y="752"/>
                    </a:lnTo>
                    <a:cubicBezTo>
                      <a:pt x="164" y="752"/>
                      <a:pt x="160" y="749"/>
                      <a:pt x="160" y="744"/>
                    </a:cubicBezTo>
                    <a:cubicBezTo>
                      <a:pt x="160" y="740"/>
                      <a:pt x="164" y="736"/>
                      <a:pt x="168" y="736"/>
                    </a:cubicBezTo>
                    <a:lnTo>
                      <a:pt x="168" y="736"/>
                    </a:lnTo>
                    <a:cubicBezTo>
                      <a:pt x="173" y="736"/>
                      <a:pt x="176" y="740"/>
                      <a:pt x="176" y="744"/>
                    </a:cubicBezTo>
                    <a:cubicBezTo>
                      <a:pt x="176" y="749"/>
                      <a:pt x="173" y="752"/>
                      <a:pt x="168" y="752"/>
                    </a:cubicBezTo>
                    <a:close/>
                    <a:moveTo>
                      <a:pt x="88" y="752"/>
                    </a:moveTo>
                    <a:lnTo>
                      <a:pt x="8" y="752"/>
                    </a:lnTo>
                    <a:cubicBezTo>
                      <a:pt x="4" y="752"/>
                      <a:pt x="0" y="749"/>
                      <a:pt x="0" y="744"/>
                    </a:cubicBezTo>
                    <a:lnTo>
                      <a:pt x="0" y="712"/>
                    </a:lnTo>
                    <a:cubicBezTo>
                      <a:pt x="0" y="708"/>
                      <a:pt x="4" y="704"/>
                      <a:pt x="8" y="704"/>
                    </a:cubicBezTo>
                    <a:cubicBezTo>
                      <a:pt x="13" y="704"/>
                      <a:pt x="16" y="708"/>
                      <a:pt x="16" y="712"/>
                    </a:cubicBezTo>
                    <a:lnTo>
                      <a:pt x="16" y="744"/>
                    </a:lnTo>
                    <a:lnTo>
                      <a:pt x="8" y="736"/>
                    </a:lnTo>
                    <a:lnTo>
                      <a:pt x="88" y="736"/>
                    </a:lnTo>
                    <a:cubicBezTo>
                      <a:pt x="93" y="736"/>
                      <a:pt x="96" y="740"/>
                      <a:pt x="96" y="744"/>
                    </a:cubicBezTo>
                    <a:cubicBezTo>
                      <a:pt x="96" y="749"/>
                      <a:pt x="93" y="752"/>
                      <a:pt x="88" y="752"/>
                    </a:cubicBezTo>
                    <a:close/>
                    <a:moveTo>
                      <a:pt x="0" y="632"/>
                    </a:moveTo>
                    <a:lnTo>
                      <a:pt x="0" y="632"/>
                    </a:lnTo>
                    <a:cubicBezTo>
                      <a:pt x="0" y="628"/>
                      <a:pt x="4" y="624"/>
                      <a:pt x="8" y="624"/>
                    </a:cubicBezTo>
                    <a:cubicBezTo>
                      <a:pt x="13" y="624"/>
                      <a:pt x="16" y="628"/>
                      <a:pt x="16" y="632"/>
                    </a:cubicBezTo>
                    <a:lnTo>
                      <a:pt x="16" y="632"/>
                    </a:lnTo>
                    <a:cubicBezTo>
                      <a:pt x="16" y="637"/>
                      <a:pt x="13" y="640"/>
                      <a:pt x="8" y="640"/>
                    </a:cubicBezTo>
                    <a:cubicBezTo>
                      <a:pt x="4" y="640"/>
                      <a:pt x="0" y="637"/>
                      <a:pt x="0" y="632"/>
                    </a:cubicBezTo>
                    <a:close/>
                    <a:moveTo>
                      <a:pt x="0" y="552"/>
                    </a:moveTo>
                    <a:lnTo>
                      <a:pt x="0" y="440"/>
                    </a:lnTo>
                    <a:cubicBezTo>
                      <a:pt x="0" y="436"/>
                      <a:pt x="4" y="432"/>
                      <a:pt x="8" y="432"/>
                    </a:cubicBezTo>
                    <a:cubicBezTo>
                      <a:pt x="13" y="432"/>
                      <a:pt x="16" y="436"/>
                      <a:pt x="16" y="440"/>
                    </a:cubicBezTo>
                    <a:lnTo>
                      <a:pt x="16" y="552"/>
                    </a:lnTo>
                    <a:cubicBezTo>
                      <a:pt x="16" y="557"/>
                      <a:pt x="13" y="560"/>
                      <a:pt x="8" y="560"/>
                    </a:cubicBezTo>
                    <a:cubicBezTo>
                      <a:pt x="4" y="560"/>
                      <a:pt x="0" y="557"/>
                      <a:pt x="0" y="552"/>
                    </a:cubicBezTo>
                    <a:close/>
                    <a:moveTo>
                      <a:pt x="0" y="360"/>
                    </a:moveTo>
                    <a:lnTo>
                      <a:pt x="0" y="360"/>
                    </a:lnTo>
                    <a:cubicBezTo>
                      <a:pt x="0" y="356"/>
                      <a:pt x="4" y="352"/>
                      <a:pt x="8" y="352"/>
                    </a:cubicBezTo>
                    <a:cubicBezTo>
                      <a:pt x="13" y="352"/>
                      <a:pt x="16" y="356"/>
                      <a:pt x="16" y="360"/>
                    </a:cubicBezTo>
                    <a:lnTo>
                      <a:pt x="16" y="360"/>
                    </a:lnTo>
                    <a:cubicBezTo>
                      <a:pt x="16" y="365"/>
                      <a:pt x="13" y="368"/>
                      <a:pt x="8" y="368"/>
                    </a:cubicBezTo>
                    <a:cubicBezTo>
                      <a:pt x="4" y="368"/>
                      <a:pt x="0" y="365"/>
                      <a:pt x="0" y="360"/>
                    </a:cubicBezTo>
                    <a:close/>
                    <a:moveTo>
                      <a:pt x="0" y="280"/>
                    </a:moveTo>
                    <a:lnTo>
                      <a:pt x="0" y="168"/>
                    </a:lnTo>
                    <a:cubicBezTo>
                      <a:pt x="0" y="164"/>
                      <a:pt x="4" y="160"/>
                      <a:pt x="8" y="160"/>
                    </a:cubicBezTo>
                    <a:cubicBezTo>
                      <a:pt x="13" y="160"/>
                      <a:pt x="16" y="164"/>
                      <a:pt x="16" y="168"/>
                    </a:cubicBezTo>
                    <a:lnTo>
                      <a:pt x="16" y="280"/>
                    </a:lnTo>
                    <a:cubicBezTo>
                      <a:pt x="16" y="285"/>
                      <a:pt x="13" y="288"/>
                      <a:pt x="8" y="288"/>
                    </a:cubicBezTo>
                    <a:cubicBezTo>
                      <a:pt x="4" y="288"/>
                      <a:pt x="0" y="285"/>
                      <a:pt x="0" y="280"/>
                    </a:cubicBezTo>
                    <a:close/>
                    <a:moveTo>
                      <a:pt x="0" y="88"/>
                    </a:moveTo>
                    <a:lnTo>
                      <a:pt x="0" y="88"/>
                    </a:lnTo>
                    <a:cubicBezTo>
                      <a:pt x="0" y="84"/>
                      <a:pt x="4" y="80"/>
                      <a:pt x="8" y="80"/>
                    </a:cubicBezTo>
                    <a:cubicBezTo>
                      <a:pt x="13" y="80"/>
                      <a:pt x="16" y="84"/>
                      <a:pt x="16" y="88"/>
                    </a:cubicBezTo>
                    <a:lnTo>
                      <a:pt x="16" y="88"/>
                    </a:lnTo>
                    <a:cubicBezTo>
                      <a:pt x="16" y="93"/>
                      <a:pt x="13" y="96"/>
                      <a:pt x="8" y="96"/>
                    </a:cubicBezTo>
                    <a:cubicBezTo>
                      <a:pt x="4" y="96"/>
                      <a:pt x="0" y="93"/>
                      <a:pt x="0" y="88"/>
                    </a:cubicBezTo>
                    <a:close/>
                    <a:moveTo>
                      <a:pt x="9" y="0"/>
                    </a:moveTo>
                    <a:lnTo>
                      <a:pt x="121" y="0"/>
                    </a:lnTo>
                    <a:cubicBezTo>
                      <a:pt x="125" y="0"/>
                      <a:pt x="129" y="4"/>
                      <a:pt x="129" y="8"/>
                    </a:cubicBezTo>
                    <a:cubicBezTo>
                      <a:pt x="129" y="13"/>
                      <a:pt x="125" y="16"/>
                      <a:pt x="121" y="16"/>
                    </a:cubicBezTo>
                    <a:lnTo>
                      <a:pt x="9" y="16"/>
                    </a:lnTo>
                    <a:cubicBezTo>
                      <a:pt x="4" y="16"/>
                      <a:pt x="1" y="13"/>
                      <a:pt x="1" y="8"/>
                    </a:cubicBezTo>
                    <a:cubicBezTo>
                      <a:pt x="1" y="4"/>
                      <a:pt x="4" y="0"/>
                      <a:pt x="9" y="0"/>
                    </a:cubicBezTo>
                    <a:close/>
                    <a:moveTo>
                      <a:pt x="201" y="0"/>
                    </a:moveTo>
                    <a:lnTo>
                      <a:pt x="201" y="0"/>
                    </a:lnTo>
                    <a:cubicBezTo>
                      <a:pt x="205" y="0"/>
                      <a:pt x="209" y="4"/>
                      <a:pt x="209" y="8"/>
                    </a:cubicBezTo>
                    <a:cubicBezTo>
                      <a:pt x="209" y="13"/>
                      <a:pt x="205" y="16"/>
                      <a:pt x="201" y="16"/>
                    </a:cubicBezTo>
                    <a:lnTo>
                      <a:pt x="201" y="16"/>
                    </a:lnTo>
                    <a:cubicBezTo>
                      <a:pt x="196" y="16"/>
                      <a:pt x="193" y="13"/>
                      <a:pt x="193" y="8"/>
                    </a:cubicBezTo>
                    <a:cubicBezTo>
                      <a:pt x="193" y="4"/>
                      <a:pt x="196" y="0"/>
                      <a:pt x="201" y="0"/>
                    </a:cubicBezTo>
                    <a:close/>
                    <a:moveTo>
                      <a:pt x="281" y="0"/>
                    </a:moveTo>
                    <a:lnTo>
                      <a:pt x="393" y="0"/>
                    </a:lnTo>
                    <a:cubicBezTo>
                      <a:pt x="397" y="0"/>
                      <a:pt x="401" y="4"/>
                      <a:pt x="401" y="8"/>
                    </a:cubicBezTo>
                    <a:cubicBezTo>
                      <a:pt x="401" y="13"/>
                      <a:pt x="397" y="16"/>
                      <a:pt x="393" y="16"/>
                    </a:cubicBezTo>
                    <a:lnTo>
                      <a:pt x="281" y="16"/>
                    </a:lnTo>
                    <a:cubicBezTo>
                      <a:pt x="276" y="16"/>
                      <a:pt x="273" y="13"/>
                      <a:pt x="273" y="8"/>
                    </a:cubicBezTo>
                    <a:cubicBezTo>
                      <a:pt x="273" y="4"/>
                      <a:pt x="276" y="0"/>
                      <a:pt x="281" y="0"/>
                    </a:cubicBezTo>
                    <a:close/>
                    <a:moveTo>
                      <a:pt x="473" y="0"/>
                    </a:moveTo>
                    <a:lnTo>
                      <a:pt x="473" y="0"/>
                    </a:lnTo>
                    <a:cubicBezTo>
                      <a:pt x="477" y="0"/>
                      <a:pt x="481" y="4"/>
                      <a:pt x="481" y="8"/>
                    </a:cubicBezTo>
                    <a:cubicBezTo>
                      <a:pt x="481" y="13"/>
                      <a:pt x="477" y="16"/>
                      <a:pt x="473" y="16"/>
                    </a:cubicBezTo>
                    <a:lnTo>
                      <a:pt x="473" y="16"/>
                    </a:lnTo>
                    <a:cubicBezTo>
                      <a:pt x="468" y="16"/>
                      <a:pt x="465" y="13"/>
                      <a:pt x="465" y="8"/>
                    </a:cubicBezTo>
                    <a:cubicBezTo>
                      <a:pt x="465" y="4"/>
                      <a:pt x="468" y="0"/>
                      <a:pt x="473" y="0"/>
                    </a:cubicBezTo>
                    <a:close/>
                    <a:moveTo>
                      <a:pt x="553" y="0"/>
                    </a:moveTo>
                    <a:lnTo>
                      <a:pt x="665" y="0"/>
                    </a:lnTo>
                    <a:cubicBezTo>
                      <a:pt x="669" y="0"/>
                      <a:pt x="673" y="4"/>
                      <a:pt x="673" y="8"/>
                    </a:cubicBezTo>
                    <a:cubicBezTo>
                      <a:pt x="673" y="13"/>
                      <a:pt x="669" y="16"/>
                      <a:pt x="665" y="16"/>
                    </a:cubicBezTo>
                    <a:lnTo>
                      <a:pt x="553" y="16"/>
                    </a:lnTo>
                    <a:cubicBezTo>
                      <a:pt x="548" y="16"/>
                      <a:pt x="545" y="13"/>
                      <a:pt x="545" y="8"/>
                    </a:cubicBezTo>
                    <a:cubicBezTo>
                      <a:pt x="545" y="4"/>
                      <a:pt x="548" y="0"/>
                      <a:pt x="553" y="0"/>
                    </a:cubicBezTo>
                    <a:close/>
                    <a:moveTo>
                      <a:pt x="745" y="0"/>
                    </a:moveTo>
                    <a:lnTo>
                      <a:pt x="745" y="0"/>
                    </a:lnTo>
                    <a:cubicBezTo>
                      <a:pt x="749" y="0"/>
                      <a:pt x="753" y="4"/>
                      <a:pt x="753" y="8"/>
                    </a:cubicBezTo>
                    <a:cubicBezTo>
                      <a:pt x="753" y="13"/>
                      <a:pt x="749" y="16"/>
                      <a:pt x="745" y="16"/>
                    </a:cubicBezTo>
                    <a:lnTo>
                      <a:pt x="745" y="16"/>
                    </a:lnTo>
                    <a:cubicBezTo>
                      <a:pt x="740" y="16"/>
                      <a:pt x="737" y="13"/>
                      <a:pt x="737" y="8"/>
                    </a:cubicBezTo>
                    <a:cubicBezTo>
                      <a:pt x="737" y="4"/>
                      <a:pt x="740" y="0"/>
                      <a:pt x="745" y="0"/>
                    </a:cubicBezTo>
                    <a:close/>
                    <a:moveTo>
                      <a:pt x="825" y="0"/>
                    </a:moveTo>
                    <a:lnTo>
                      <a:pt x="937" y="0"/>
                    </a:lnTo>
                    <a:cubicBezTo>
                      <a:pt x="941" y="0"/>
                      <a:pt x="945" y="4"/>
                      <a:pt x="945" y="8"/>
                    </a:cubicBezTo>
                    <a:cubicBezTo>
                      <a:pt x="945" y="13"/>
                      <a:pt x="941" y="16"/>
                      <a:pt x="937" y="16"/>
                    </a:cubicBezTo>
                    <a:lnTo>
                      <a:pt x="825" y="16"/>
                    </a:lnTo>
                    <a:cubicBezTo>
                      <a:pt x="820" y="16"/>
                      <a:pt x="817" y="13"/>
                      <a:pt x="817" y="8"/>
                    </a:cubicBezTo>
                    <a:cubicBezTo>
                      <a:pt x="817" y="4"/>
                      <a:pt x="820" y="0"/>
                      <a:pt x="825" y="0"/>
                    </a:cubicBezTo>
                    <a:close/>
                    <a:moveTo>
                      <a:pt x="1017" y="0"/>
                    </a:moveTo>
                    <a:lnTo>
                      <a:pt x="1017" y="0"/>
                    </a:lnTo>
                    <a:cubicBezTo>
                      <a:pt x="1021" y="0"/>
                      <a:pt x="1025" y="4"/>
                      <a:pt x="1025" y="8"/>
                    </a:cubicBezTo>
                    <a:cubicBezTo>
                      <a:pt x="1025" y="13"/>
                      <a:pt x="1021" y="16"/>
                      <a:pt x="1017" y="16"/>
                    </a:cubicBezTo>
                    <a:lnTo>
                      <a:pt x="1017" y="16"/>
                    </a:lnTo>
                    <a:cubicBezTo>
                      <a:pt x="1012" y="16"/>
                      <a:pt x="1009" y="13"/>
                      <a:pt x="1009" y="8"/>
                    </a:cubicBezTo>
                    <a:cubicBezTo>
                      <a:pt x="1009" y="4"/>
                      <a:pt x="1012" y="0"/>
                      <a:pt x="1017" y="0"/>
                    </a:cubicBezTo>
                    <a:close/>
                    <a:moveTo>
                      <a:pt x="1097" y="0"/>
                    </a:moveTo>
                    <a:lnTo>
                      <a:pt x="1209" y="0"/>
                    </a:lnTo>
                    <a:cubicBezTo>
                      <a:pt x="1213" y="0"/>
                      <a:pt x="1217" y="4"/>
                      <a:pt x="1217" y="8"/>
                    </a:cubicBezTo>
                    <a:cubicBezTo>
                      <a:pt x="1217" y="13"/>
                      <a:pt x="1213" y="16"/>
                      <a:pt x="1209" y="16"/>
                    </a:cubicBezTo>
                    <a:lnTo>
                      <a:pt x="1097" y="16"/>
                    </a:lnTo>
                    <a:cubicBezTo>
                      <a:pt x="1092" y="16"/>
                      <a:pt x="1089" y="13"/>
                      <a:pt x="1089" y="8"/>
                    </a:cubicBezTo>
                    <a:cubicBezTo>
                      <a:pt x="1089" y="4"/>
                      <a:pt x="1092" y="0"/>
                      <a:pt x="1097" y="0"/>
                    </a:cubicBezTo>
                    <a:close/>
                    <a:moveTo>
                      <a:pt x="1289" y="0"/>
                    </a:moveTo>
                    <a:lnTo>
                      <a:pt x="1289" y="0"/>
                    </a:lnTo>
                    <a:cubicBezTo>
                      <a:pt x="1293" y="0"/>
                      <a:pt x="1297" y="4"/>
                      <a:pt x="1297" y="8"/>
                    </a:cubicBezTo>
                    <a:cubicBezTo>
                      <a:pt x="1297" y="13"/>
                      <a:pt x="1293" y="16"/>
                      <a:pt x="1289" y="16"/>
                    </a:cubicBezTo>
                    <a:lnTo>
                      <a:pt x="1289" y="16"/>
                    </a:lnTo>
                    <a:cubicBezTo>
                      <a:pt x="1284" y="16"/>
                      <a:pt x="1281" y="13"/>
                      <a:pt x="1281" y="8"/>
                    </a:cubicBezTo>
                    <a:cubicBezTo>
                      <a:pt x="1281" y="4"/>
                      <a:pt x="1284" y="0"/>
                      <a:pt x="1289" y="0"/>
                    </a:cubicBezTo>
                    <a:close/>
                    <a:moveTo>
                      <a:pt x="1369" y="0"/>
                    </a:moveTo>
                    <a:lnTo>
                      <a:pt x="1464" y="0"/>
                    </a:lnTo>
                    <a:cubicBezTo>
                      <a:pt x="1469" y="0"/>
                      <a:pt x="1472" y="4"/>
                      <a:pt x="1472" y="8"/>
                    </a:cubicBezTo>
                    <a:lnTo>
                      <a:pt x="1472" y="25"/>
                    </a:lnTo>
                    <a:cubicBezTo>
                      <a:pt x="1472" y="29"/>
                      <a:pt x="1469" y="33"/>
                      <a:pt x="1464" y="33"/>
                    </a:cubicBezTo>
                    <a:cubicBezTo>
                      <a:pt x="1460" y="33"/>
                      <a:pt x="1456" y="29"/>
                      <a:pt x="1456" y="25"/>
                    </a:cubicBezTo>
                    <a:lnTo>
                      <a:pt x="1456" y="8"/>
                    </a:lnTo>
                    <a:lnTo>
                      <a:pt x="1464" y="16"/>
                    </a:lnTo>
                    <a:lnTo>
                      <a:pt x="1369" y="16"/>
                    </a:lnTo>
                    <a:cubicBezTo>
                      <a:pt x="1364" y="16"/>
                      <a:pt x="1361" y="13"/>
                      <a:pt x="1361" y="8"/>
                    </a:cubicBezTo>
                    <a:cubicBezTo>
                      <a:pt x="1361" y="4"/>
                      <a:pt x="1364" y="0"/>
                      <a:pt x="1369" y="0"/>
                    </a:cubicBezTo>
                    <a:close/>
                    <a:moveTo>
                      <a:pt x="1472" y="105"/>
                    </a:moveTo>
                    <a:lnTo>
                      <a:pt x="1472" y="105"/>
                    </a:lnTo>
                    <a:cubicBezTo>
                      <a:pt x="1472" y="109"/>
                      <a:pt x="1469" y="113"/>
                      <a:pt x="1464" y="113"/>
                    </a:cubicBezTo>
                    <a:cubicBezTo>
                      <a:pt x="1460" y="113"/>
                      <a:pt x="1456" y="109"/>
                      <a:pt x="1456" y="105"/>
                    </a:cubicBezTo>
                    <a:lnTo>
                      <a:pt x="1456" y="105"/>
                    </a:lnTo>
                    <a:cubicBezTo>
                      <a:pt x="1456" y="100"/>
                      <a:pt x="1460" y="97"/>
                      <a:pt x="1464" y="97"/>
                    </a:cubicBezTo>
                    <a:cubicBezTo>
                      <a:pt x="1469" y="97"/>
                      <a:pt x="1472" y="100"/>
                      <a:pt x="1472" y="105"/>
                    </a:cubicBezTo>
                    <a:close/>
                    <a:moveTo>
                      <a:pt x="1472" y="185"/>
                    </a:moveTo>
                    <a:lnTo>
                      <a:pt x="1472" y="297"/>
                    </a:lnTo>
                    <a:cubicBezTo>
                      <a:pt x="1472" y="301"/>
                      <a:pt x="1469" y="305"/>
                      <a:pt x="1464" y="305"/>
                    </a:cubicBezTo>
                    <a:cubicBezTo>
                      <a:pt x="1460" y="305"/>
                      <a:pt x="1456" y="301"/>
                      <a:pt x="1456" y="297"/>
                    </a:cubicBezTo>
                    <a:lnTo>
                      <a:pt x="1456" y="185"/>
                    </a:lnTo>
                    <a:cubicBezTo>
                      <a:pt x="1456" y="180"/>
                      <a:pt x="1460" y="177"/>
                      <a:pt x="1464" y="177"/>
                    </a:cubicBezTo>
                    <a:cubicBezTo>
                      <a:pt x="1469" y="177"/>
                      <a:pt x="1472" y="180"/>
                      <a:pt x="1472" y="185"/>
                    </a:cubicBezTo>
                    <a:close/>
                    <a:moveTo>
                      <a:pt x="1472" y="377"/>
                    </a:moveTo>
                    <a:lnTo>
                      <a:pt x="1472" y="377"/>
                    </a:lnTo>
                    <a:cubicBezTo>
                      <a:pt x="1472" y="381"/>
                      <a:pt x="1469" y="385"/>
                      <a:pt x="1464" y="385"/>
                    </a:cubicBezTo>
                    <a:cubicBezTo>
                      <a:pt x="1460" y="385"/>
                      <a:pt x="1456" y="381"/>
                      <a:pt x="1456" y="377"/>
                    </a:cubicBezTo>
                    <a:lnTo>
                      <a:pt x="1456" y="377"/>
                    </a:lnTo>
                    <a:cubicBezTo>
                      <a:pt x="1456" y="372"/>
                      <a:pt x="1460" y="369"/>
                      <a:pt x="1464" y="369"/>
                    </a:cubicBezTo>
                    <a:cubicBezTo>
                      <a:pt x="1469" y="369"/>
                      <a:pt x="1472" y="372"/>
                      <a:pt x="1472" y="377"/>
                    </a:cubicBezTo>
                    <a:close/>
                    <a:moveTo>
                      <a:pt x="1472" y="457"/>
                    </a:moveTo>
                    <a:lnTo>
                      <a:pt x="1472" y="569"/>
                    </a:lnTo>
                    <a:cubicBezTo>
                      <a:pt x="1472" y="573"/>
                      <a:pt x="1469" y="577"/>
                      <a:pt x="1464" y="577"/>
                    </a:cubicBezTo>
                    <a:cubicBezTo>
                      <a:pt x="1460" y="577"/>
                      <a:pt x="1456" y="573"/>
                      <a:pt x="1456" y="569"/>
                    </a:cubicBezTo>
                    <a:lnTo>
                      <a:pt x="1456" y="457"/>
                    </a:lnTo>
                    <a:cubicBezTo>
                      <a:pt x="1456" y="452"/>
                      <a:pt x="1460" y="449"/>
                      <a:pt x="1464" y="449"/>
                    </a:cubicBezTo>
                    <a:cubicBezTo>
                      <a:pt x="1469" y="449"/>
                      <a:pt x="1472" y="452"/>
                      <a:pt x="1472" y="457"/>
                    </a:cubicBezTo>
                    <a:close/>
                    <a:moveTo>
                      <a:pt x="1472" y="649"/>
                    </a:moveTo>
                    <a:lnTo>
                      <a:pt x="1472" y="649"/>
                    </a:lnTo>
                    <a:cubicBezTo>
                      <a:pt x="1472" y="653"/>
                      <a:pt x="1469" y="657"/>
                      <a:pt x="1464" y="657"/>
                    </a:cubicBezTo>
                    <a:cubicBezTo>
                      <a:pt x="1460" y="657"/>
                      <a:pt x="1456" y="653"/>
                      <a:pt x="1456" y="649"/>
                    </a:cubicBezTo>
                    <a:lnTo>
                      <a:pt x="1456" y="649"/>
                    </a:lnTo>
                    <a:cubicBezTo>
                      <a:pt x="1456" y="644"/>
                      <a:pt x="1460" y="641"/>
                      <a:pt x="1464" y="641"/>
                    </a:cubicBezTo>
                    <a:cubicBezTo>
                      <a:pt x="1469" y="641"/>
                      <a:pt x="1472" y="644"/>
                      <a:pt x="1472" y="649"/>
                    </a:cubicBezTo>
                    <a:close/>
                    <a:moveTo>
                      <a:pt x="1472" y="729"/>
                    </a:moveTo>
                    <a:lnTo>
                      <a:pt x="1472" y="744"/>
                    </a:lnTo>
                    <a:cubicBezTo>
                      <a:pt x="1472" y="749"/>
                      <a:pt x="1469" y="752"/>
                      <a:pt x="1464" y="752"/>
                    </a:cubicBezTo>
                    <a:cubicBezTo>
                      <a:pt x="1460" y="752"/>
                      <a:pt x="1456" y="749"/>
                      <a:pt x="1456" y="744"/>
                    </a:cubicBezTo>
                    <a:lnTo>
                      <a:pt x="1456" y="729"/>
                    </a:lnTo>
                    <a:cubicBezTo>
                      <a:pt x="1456" y="724"/>
                      <a:pt x="1460" y="721"/>
                      <a:pt x="1464" y="721"/>
                    </a:cubicBezTo>
                    <a:cubicBezTo>
                      <a:pt x="1469" y="721"/>
                      <a:pt x="1472" y="724"/>
                      <a:pt x="1472" y="7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4249" y="3791"/>
                <a:ext cx="44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Program 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Rectangle 28"/>
              <p:cNvSpPr>
                <a:spLocks noChangeArrowheads="1"/>
              </p:cNvSpPr>
              <p:nvPr/>
            </p:nvSpPr>
            <p:spPr bwMode="auto">
              <a:xfrm>
                <a:off x="4173" y="3946"/>
                <a:ext cx="66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Coordinators 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Line 33"/>
              <p:cNvSpPr>
                <a:spLocks noChangeShapeType="1"/>
              </p:cNvSpPr>
              <p:nvPr/>
            </p:nvSpPr>
            <p:spPr bwMode="auto">
              <a:xfrm>
                <a:off x="3427" y="3943"/>
                <a:ext cx="564" cy="0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34"/>
              <p:cNvSpPr>
                <a:spLocks noEditPoints="1"/>
              </p:cNvSpPr>
              <p:nvPr/>
            </p:nvSpPr>
            <p:spPr bwMode="auto">
              <a:xfrm>
                <a:off x="1450" y="1642"/>
                <a:ext cx="2994" cy="1357"/>
              </a:xfrm>
              <a:custGeom>
                <a:avLst/>
                <a:gdLst>
                  <a:gd name="T0" fmla="*/ 1192 w 4496"/>
                  <a:gd name="T1" fmla="*/ 18 h 2073"/>
                  <a:gd name="T2" fmla="*/ 888 w 4496"/>
                  <a:gd name="T3" fmla="*/ 18 h 2073"/>
                  <a:gd name="T4" fmla="*/ 688 w 4496"/>
                  <a:gd name="T5" fmla="*/ 10 h 2073"/>
                  <a:gd name="T6" fmla="*/ 504 w 4496"/>
                  <a:gd name="T7" fmla="*/ 2 h 2073"/>
                  <a:gd name="T8" fmla="*/ 387 w 4496"/>
                  <a:gd name="T9" fmla="*/ 16 h 2073"/>
                  <a:gd name="T10" fmla="*/ 424 w 4496"/>
                  <a:gd name="T11" fmla="*/ 2 h 2073"/>
                  <a:gd name="T12" fmla="*/ 138 w 4496"/>
                  <a:gd name="T13" fmla="*/ 94 h 2073"/>
                  <a:gd name="T14" fmla="*/ 80 w 4496"/>
                  <a:gd name="T15" fmla="*/ 179 h 2073"/>
                  <a:gd name="T16" fmla="*/ 65 w 4496"/>
                  <a:gd name="T17" fmla="*/ 172 h 2073"/>
                  <a:gd name="T18" fmla="*/ 0 w 4496"/>
                  <a:gd name="T19" fmla="*/ 386 h 2073"/>
                  <a:gd name="T20" fmla="*/ 16 w 4496"/>
                  <a:gd name="T21" fmla="*/ 378 h 2073"/>
                  <a:gd name="T22" fmla="*/ 8 w 4496"/>
                  <a:gd name="T23" fmla="*/ 627 h 2073"/>
                  <a:gd name="T24" fmla="*/ 0 w 4496"/>
                  <a:gd name="T25" fmla="*/ 811 h 2073"/>
                  <a:gd name="T26" fmla="*/ 0 w 4496"/>
                  <a:gd name="T27" fmla="*/ 891 h 2073"/>
                  <a:gd name="T28" fmla="*/ 8 w 4496"/>
                  <a:gd name="T29" fmla="*/ 1075 h 2073"/>
                  <a:gd name="T30" fmla="*/ 16 w 4496"/>
                  <a:gd name="T31" fmla="*/ 1275 h 2073"/>
                  <a:gd name="T32" fmla="*/ 16 w 4496"/>
                  <a:gd name="T33" fmla="*/ 1659 h 2073"/>
                  <a:gd name="T34" fmla="*/ 24 w 4496"/>
                  <a:gd name="T35" fmla="*/ 1760 h 2073"/>
                  <a:gd name="T36" fmla="*/ 16 w 4496"/>
                  <a:gd name="T37" fmla="*/ 1690 h 2073"/>
                  <a:gd name="T38" fmla="*/ 108 w 4496"/>
                  <a:gd name="T39" fmla="*/ 1927 h 2073"/>
                  <a:gd name="T40" fmla="*/ 165 w 4496"/>
                  <a:gd name="T41" fmla="*/ 1981 h 2073"/>
                  <a:gd name="T42" fmla="*/ 237 w 4496"/>
                  <a:gd name="T43" fmla="*/ 2042 h 2073"/>
                  <a:gd name="T44" fmla="*/ 387 w 4496"/>
                  <a:gd name="T45" fmla="*/ 2057 h 2073"/>
                  <a:gd name="T46" fmla="*/ 398 w 4496"/>
                  <a:gd name="T47" fmla="*/ 2064 h 2073"/>
                  <a:gd name="T48" fmla="*/ 644 w 4496"/>
                  <a:gd name="T49" fmla="*/ 2058 h 2073"/>
                  <a:gd name="T50" fmla="*/ 828 w 4496"/>
                  <a:gd name="T51" fmla="*/ 2066 h 2073"/>
                  <a:gd name="T52" fmla="*/ 908 w 4496"/>
                  <a:gd name="T53" fmla="*/ 2066 h 2073"/>
                  <a:gd name="T54" fmla="*/ 1092 w 4496"/>
                  <a:gd name="T55" fmla="*/ 2058 h 2073"/>
                  <a:gd name="T56" fmla="*/ 1292 w 4496"/>
                  <a:gd name="T57" fmla="*/ 2050 h 2073"/>
                  <a:gd name="T58" fmla="*/ 1676 w 4496"/>
                  <a:gd name="T59" fmla="*/ 2050 h 2073"/>
                  <a:gd name="T60" fmla="*/ 1980 w 4496"/>
                  <a:gd name="T61" fmla="*/ 2050 h 2073"/>
                  <a:gd name="T62" fmla="*/ 2180 w 4496"/>
                  <a:gd name="T63" fmla="*/ 2058 h 2073"/>
                  <a:gd name="T64" fmla="*/ 2364 w 4496"/>
                  <a:gd name="T65" fmla="*/ 2066 h 2073"/>
                  <a:gd name="T66" fmla="*/ 2444 w 4496"/>
                  <a:gd name="T67" fmla="*/ 2066 h 2073"/>
                  <a:gd name="T68" fmla="*/ 2628 w 4496"/>
                  <a:gd name="T69" fmla="*/ 2058 h 2073"/>
                  <a:gd name="T70" fmla="*/ 2828 w 4496"/>
                  <a:gd name="T71" fmla="*/ 2050 h 2073"/>
                  <a:gd name="T72" fmla="*/ 3212 w 4496"/>
                  <a:gd name="T73" fmla="*/ 2050 h 2073"/>
                  <a:gd name="T74" fmla="*/ 3516 w 4496"/>
                  <a:gd name="T75" fmla="*/ 2050 h 2073"/>
                  <a:gd name="T76" fmla="*/ 3716 w 4496"/>
                  <a:gd name="T77" fmla="*/ 2058 h 2073"/>
                  <a:gd name="T78" fmla="*/ 3900 w 4496"/>
                  <a:gd name="T79" fmla="*/ 2066 h 2073"/>
                  <a:gd name="T80" fmla="*/ 3980 w 4496"/>
                  <a:gd name="T81" fmla="*/ 2066 h 2073"/>
                  <a:gd name="T82" fmla="*/ 4269 w 4496"/>
                  <a:gd name="T83" fmla="*/ 2017 h 2073"/>
                  <a:gd name="T84" fmla="*/ 4159 w 4496"/>
                  <a:gd name="T85" fmla="*/ 2059 h 2073"/>
                  <a:gd name="T86" fmla="*/ 4379 w 4496"/>
                  <a:gd name="T87" fmla="*/ 1959 h 2073"/>
                  <a:gd name="T88" fmla="*/ 4472 w 4496"/>
                  <a:gd name="T89" fmla="*/ 1720 h 2073"/>
                  <a:gd name="T90" fmla="*/ 4480 w 4496"/>
                  <a:gd name="T91" fmla="*/ 1652 h 2073"/>
                  <a:gd name="T92" fmla="*/ 4480 w 4496"/>
                  <a:gd name="T93" fmla="*/ 1348 h 2073"/>
                  <a:gd name="T94" fmla="*/ 4488 w 4496"/>
                  <a:gd name="T95" fmla="*/ 1148 h 2073"/>
                  <a:gd name="T96" fmla="*/ 4496 w 4496"/>
                  <a:gd name="T97" fmla="*/ 964 h 2073"/>
                  <a:gd name="T98" fmla="*/ 4496 w 4496"/>
                  <a:gd name="T99" fmla="*/ 884 h 2073"/>
                  <a:gd name="T100" fmla="*/ 4488 w 4496"/>
                  <a:gd name="T101" fmla="*/ 700 h 2073"/>
                  <a:gd name="T102" fmla="*/ 4480 w 4496"/>
                  <a:gd name="T103" fmla="*/ 500 h 2073"/>
                  <a:gd name="T104" fmla="*/ 4450 w 4496"/>
                  <a:gd name="T105" fmla="*/ 216 h 2073"/>
                  <a:gd name="T106" fmla="*/ 4393 w 4496"/>
                  <a:gd name="T107" fmla="*/ 158 h 2073"/>
                  <a:gd name="T108" fmla="*/ 4406 w 4496"/>
                  <a:gd name="T109" fmla="*/ 147 h 2073"/>
                  <a:gd name="T110" fmla="*/ 4141 w 4496"/>
                  <a:gd name="T111" fmla="*/ 4 h 2073"/>
                  <a:gd name="T112" fmla="*/ 3942 w 4496"/>
                  <a:gd name="T113" fmla="*/ 10 h 2073"/>
                  <a:gd name="T114" fmla="*/ 3758 w 4496"/>
                  <a:gd name="T115" fmla="*/ 2 h 2073"/>
                  <a:gd name="T116" fmla="*/ 3678 w 4496"/>
                  <a:gd name="T117" fmla="*/ 2 h 2073"/>
                  <a:gd name="T118" fmla="*/ 3494 w 4496"/>
                  <a:gd name="T119" fmla="*/ 10 h 2073"/>
                  <a:gd name="T120" fmla="*/ 3294 w 4496"/>
                  <a:gd name="T121" fmla="*/ 18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96" h="2073">
                    <a:moveTo>
                      <a:pt x="1384" y="18"/>
                    </a:moveTo>
                    <a:lnTo>
                      <a:pt x="1272" y="18"/>
                    </a:lnTo>
                    <a:cubicBezTo>
                      <a:pt x="1268" y="18"/>
                      <a:pt x="1264" y="15"/>
                      <a:pt x="1264" y="10"/>
                    </a:cubicBezTo>
                    <a:cubicBezTo>
                      <a:pt x="1264" y="6"/>
                      <a:pt x="1268" y="2"/>
                      <a:pt x="1272" y="2"/>
                    </a:cubicBezTo>
                    <a:lnTo>
                      <a:pt x="1384" y="2"/>
                    </a:lnTo>
                    <a:cubicBezTo>
                      <a:pt x="1389" y="2"/>
                      <a:pt x="1392" y="6"/>
                      <a:pt x="1392" y="10"/>
                    </a:cubicBezTo>
                    <a:cubicBezTo>
                      <a:pt x="1392" y="15"/>
                      <a:pt x="1389" y="18"/>
                      <a:pt x="1384" y="18"/>
                    </a:cubicBezTo>
                    <a:close/>
                    <a:moveTo>
                      <a:pt x="1192" y="18"/>
                    </a:moveTo>
                    <a:lnTo>
                      <a:pt x="1080" y="18"/>
                    </a:lnTo>
                    <a:cubicBezTo>
                      <a:pt x="1076" y="18"/>
                      <a:pt x="1072" y="15"/>
                      <a:pt x="1072" y="10"/>
                    </a:cubicBezTo>
                    <a:cubicBezTo>
                      <a:pt x="1072" y="6"/>
                      <a:pt x="1076" y="2"/>
                      <a:pt x="1080" y="2"/>
                    </a:cubicBezTo>
                    <a:lnTo>
                      <a:pt x="1192" y="2"/>
                    </a:lnTo>
                    <a:cubicBezTo>
                      <a:pt x="1197" y="2"/>
                      <a:pt x="1200" y="6"/>
                      <a:pt x="1200" y="10"/>
                    </a:cubicBezTo>
                    <a:cubicBezTo>
                      <a:pt x="1200" y="15"/>
                      <a:pt x="1197" y="18"/>
                      <a:pt x="1192" y="18"/>
                    </a:cubicBezTo>
                    <a:close/>
                    <a:moveTo>
                      <a:pt x="1000" y="18"/>
                    </a:moveTo>
                    <a:lnTo>
                      <a:pt x="888" y="18"/>
                    </a:lnTo>
                    <a:cubicBezTo>
                      <a:pt x="884" y="18"/>
                      <a:pt x="880" y="15"/>
                      <a:pt x="880" y="10"/>
                    </a:cubicBezTo>
                    <a:cubicBezTo>
                      <a:pt x="880" y="6"/>
                      <a:pt x="884" y="2"/>
                      <a:pt x="888" y="2"/>
                    </a:cubicBezTo>
                    <a:lnTo>
                      <a:pt x="1000" y="2"/>
                    </a:lnTo>
                    <a:cubicBezTo>
                      <a:pt x="1005" y="2"/>
                      <a:pt x="1008" y="6"/>
                      <a:pt x="1008" y="10"/>
                    </a:cubicBezTo>
                    <a:cubicBezTo>
                      <a:pt x="1008" y="15"/>
                      <a:pt x="1005" y="18"/>
                      <a:pt x="1000" y="18"/>
                    </a:cubicBezTo>
                    <a:close/>
                    <a:moveTo>
                      <a:pt x="808" y="18"/>
                    </a:moveTo>
                    <a:lnTo>
                      <a:pt x="696" y="18"/>
                    </a:lnTo>
                    <a:cubicBezTo>
                      <a:pt x="692" y="18"/>
                      <a:pt x="688" y="15"/>
                      <a:pt x="688" y="10"/>
                    </a:cubicBezTo>
                    <a:cubicBezTo>
                      <a:pt x="688" y="6"/>
                      <a:pt x="692" y="2"/>
                      <a:pt x="696" y="2"/>
                    </a:cubicBezTo>
                    <a:lnTo>
                      <a:pt x="808" y="2"/>
                    </a:lnTo>
                    <a:cubicBezTo>
                      <a:pt x="813" y="2"/>
                      <a:pt x="816" y="6"/>
                      <a:pt x="816" y="10"/>
                    </a:cubicBezTo>
                    <a:cubicBezTo>
                      <a:pt x="816" y="15"/>
                      <a:pt x="813" y="18"/>
                      <a:pt x="808" y="18"/>
                    </a:cubicBezTo>
                    <a:close/>
                    <a:moveTo>
                      <a:pt x="616" y="18"/>
                    </a:moveTo>
                    <a:lnTo>
                      <a:pt x="504" y="18"/>
                    </a:lnTo>
                    <a:cubicBezTo>
                      <a:pt x="500" y="18"/>
                      <a:pt x="496" y="15"/>
                      <a:pt x="496" y="10"/>
                    </a:cubicBezTo>
                    <a:cubicBezTo>
                      <a:pt x="496" y="6"/>
                      <a:pt x="500" y="2"/>
                      <a:pt x="504" y="2"/>
                    </a:cubicBezTo>
                    <a:lnTo>
                      <a:pt x="616" y="2"/>
                    </a:lnTo>
                    <a:cubicBezTo>
                      <a:pt x="621" y="2"/>
                      <a:pt x="624" y="6"/>
                      <a:pt x="624" y="10"/>
                    </a:cubicBezTo>
                    <a:cubicBezTo>
                      <a:pt x="624" y="15"/>
                      <a:pt x="621" y="18"/>
                      <a:pt x="616" y="18"/>
                    </a:cubicBezTo>
                    <a:close/>
                    <a:moveTo>
                      <a:pt x="424" y="18"/>
                    </a:moveTo>
                    <a:lnTo>
                      <a:pt x="392" y="18"/>
                    </a:lnTo>
                    <a:cubicBezTo>
                      <a:pt x="392" y="18"/>
                      <a:pt x="391" y="18"/>
                      <a:pt x="390" y="18"/>
                    </a:cubicBezTo>
                    <a:lnTo>
                      <a:pt x="384" y="16"/>
                    </a:lnTo>
                    <a:lnTo>
                      <a:pt x="387" y="16"/>
                    </a:lnTo>
                    <a:lnTo>
                      <a:pt x="314" y="24"/>
                    </a:lnTo>
                    <a:cubicBezTo>
                      <a:pt x="310" y="25"/>
                      <a:pt x="306" y="21"/>
                      <a:pt x="305" y="17"/>
                    </a:cubicBezTo>
                    <a:cubicBezTo>
                      <a:pt x="305" y="13"/>
                      <a:pt x="308" y="9"/>
                      <a:pt x="312" y="8"/>
                    </a:cubicBezTo>
                    <a:lnTo>
                      <a:pt x="386" y="1"/>
                    </a:lnTo>
                    <a:cubicBezTo>
                      <a:pt x="387" y="0"/>
                      <a:pt x="388" y="1"/>
                      <a:pt x="389" y="1"/>
                    </a:cubicBezTo>
                    <a:lnTo>
                      <a:pt x="395" y="3"/>
                    </a:lnTo>
                    <a:lnTo>
                      <a:pt x="392" y="2"/>
                    </a:lnTo>
                    <a:lnTo>
                      <a:pt x="424" y="2"/>
                    </a:lnTo>
                    <a:cubicBezTo>
                      <a:pt x="429" y="2"/>
                      <a:pt x="432" y="6"/>
                      <a:pt x="432" y="10"/>
                    </a:cubicBezTo>
                    <a:cubicBezTo>
                      <a:pt x="432" y="15"/>
                      <a:pt x="429" y="18"/>
                      <a:pt x="424" y="18"/>
                    </a:cubicBezTo>
                    <a:close/>
                    <a:moveTo>
                      <a:pt x="241" y="47"/>
                    </a:moveTo>
                    <a:lnTo>
                      <a:pt x="179" y="80"/>
                    </a:lnTo>
                    <a:lnTo>
                      <a:pt x="181" y="79"/>
                    </a:lnTo>
                    <a:lnTo>
                      <a:pt x="148" y="106"/>
                    </a:lnTo>
                    <a:cubicBezTo>
                      <a:pt x="145" y="109"/>
                      <a:pt x="140" y="108"/>
                      <a:pt x="137" y="105"/>
                    </a:cubicBezTo>
                    <a:cubicBezTo>
                      <a:pt x="134" y="102"/>
                      <a:pt x="134" y="96"/>
                      <a:pt x="138" y="94"/>
                    </a:cubicBezTo>
                    <a:lnTo>
                      <a:pt x="170" y="66"/>
                    </a:lnTo>
                    <a:cubicBezTo>
                      <a:pt x="171" y="66"/>
                      <a:pt x="171" y="66"/>
                      <a:pt x="172" y="65"/>
                    </a:cubicBezTo>
                    <a:lnTo>
                      <a:pt x="233" y="33"/>
                    </a:lnTo>
                    <a:cubicBezTo>
                      <a:pt x="237" y="31"/>
                      <a:pt x="242" y="32"/>
                      <a:pt x="244" y="36"/>
                    </a:cubicBezTo>
                    <a:cubicBezTo>
                      <a:pt x="246" y="40"/>
                      <a:pt x="245" y="45"/>
                      <a:pt x="241" y="47"/>
                    </a:cubicBezTo>
                    <a:close/>
                    <a:moveTo>
                      <a:pt x="94" y="162"/>
                    </a:moveTo>
                    <a:lnTo>
                      <a:pt x="79" y="181"/>
                    </a:lnTo>
                    <a:lnTo>
                      <a:pt x="80" y="179"/>
                    </a:lnTo>
                    <a:lnTo>
                      <a:pt x="46" y="243"/>
                    </a:lnTo>
                    <a:lnTo>
                      <a:pt x="46" y="242"/>
                    </a:lnTo>
                    <a:lnTo>
                      <a:pt x="41" y="257"/>
                    </a:lnTo>
                    <a:cubicBezTo>
                      <a:pt x="40" y="261"/>
                      <a:pt x="36" y="263"/>
                      <a:pt x="31" y="262"/>
                    </a:cubicBezTo>
                    <a:cubicBezTo>
                      <a:pt x="27" y="261"/>
                      <a:pt x="25" y="256"/>
                      <a:pt x="26" y="252"/>
                    </a:cubicBezTo>
                    <a:lnTo>
                      <a:pt x="31" y="237"/>
                    </a:lnTo>
                    <a:cubicBezTo>
                      <a:pt x="31" y="237"/>
                      <a:pt x="31" y="236"/>
                      <a:pt x="31" y="236"/>
                    </a:cubicBezTo>
                    <a:lnTo>
                      <a:pt x="65" y="172"/>
                    </a:lnTo>
                    <a:cubicBezTo>
                      <a:pt x="66" y="171"/>
                      <a:pt x="66" y="171"/>
                      <a:pt x="66" y="170"/>
                    </a:cubicBezTo>
                    <a:lnTo>
                      <a:pt x="82" y="152"/>
                    </a:lnTo>
                    <a:cubicBezTo>
                      <a:pt x="84" y="149"/>
                      <a:pt x="90" y="148"/>
                      <a:pt x="93" y="151"/>
                    </a:cubicBezTo>
                    <a:cubicBezTo>
                      <a:pt x="96" y="154"/>
                      <a:pt x="97" y="159"/>
                      <a:pt x="94" y="162"/>
                    </a:cubicBezTo>
                    <a:close/>
                    <a:moveTo>
                      <a:pt x="22" y="333"/>
                    </a:moveTo>
                    <a:lnTo>
                      <a:pt x="16" y="387"/>
                    </a:lnTo>
                    <a:cubicBezTo>
                      <a:pt x="16" y="392"/>
                      <a:pt x="12" y="395"/>
                      <a:pt x="8" y="394"/>
                    </a:cubicBezTo>
                    <a:cubicBezTo>
                      <a:pt x="4" y="394"/>
                      <a:pt x="0" y="391"/>
                      <a:pt x="0" y="386"/>
                    </a:cubicBezTo>
                    <a:lnTo>
                      <a:pt x="0" y="378"/>
                    </a:lnTo>
                    <a:cubicBezTo>
                      <a:pt x="0" y="374"/>
                      <a:pt x="4" y="370"/>
                      <a:pt x="8" y="370"/>
                    </a:cubicBezTo>
                    <a:cubicBezTo>
                      <a:pt x="13" y="370"/>
                      <a:pt x="16" y="374"/>
                      <a:pt x="16" y="378"/>
                    </a:cubicBezTo>
                    <a:lnTo>
                      <a:pt x="16" y="427"/>
                    </a:lnTo>
                    <a:cubicBezTo>
                      <a:pt x="16" y="432"/>
                      <a:pt x="13" y="435"/>
                      <a:pt x="8" y="435"/>
                    </a:cubicBezTo>
                    <a:cubicBezTo>
                      <a:pt x="4" y="435"/>
                      <a:pt x="0" y="432"/>
                      <a:pt x="0" y="427"/>
                    </a:cubicBezTo>
                    <a:lnTo>
                      <a:pt x="0" y="378"/>
                    </a:lnTo>
                    <a:lnTo>
                      <a:pt x="16" y="378"/>
                    </a:lnTo>
                    <a:lnTo>
                      <a:pt x="16" y="386"/>
                    </a:lnTo>
                    <a:lnTo>
                      <a:pt x="1" y="386"/>
                    </a:lnTo>
                    <a:lnTo>
                      <a:pt x="6" y="331"/>
                    </a:lnTo>
                    <a:cubicBezTo>
                      <a:pt x="7" y="327"/>
                      <a:pt x="11" y="323"/>
                      <a:pt x="15" y="324"/>
                    </a:cubicBezTo>
                    <a:cubicBezTo>
                      <a:pt x="19" y="324"/>
                      <a:pt x="23" y="328"/>
                      <a:pt x="22" y="333"/>
                    </a:cubicBezTo>
                    <a:close/>
                    <a:moveTo>
                      <a:pt x="16" y="507"/>
                    </a:moveTo>
                    <a:lnTo>
                      <a:pt x="16" y="619"/>
                    </a:lnTo>
                    <a:cubicBezTo>
                      <a:pt x="16" y="624"/>
                      <a:pt x="13" y="627"/>
                      <a:pt x="8" y="627"/>
                    </a:cubicBezTo>
                    <a:cubicBezTo>
                      <a:pt x="4" y="627"/>
                      <a:pt x="0" y="624"/>
                      <a:pt x="0" y="619"/>
                    </a:cubicBezTo>
                    <a:lnTo>
                      <a:pt x="0" y="507"/>
                    </a:lnTo>
                    <a:cubicBezTo>
                      <a:pt x="0" y="503"/>
                      <a:pt x="4" y="499"/>
                      <a:pt x="8" y="499"/>
                    </a:cubicBezTo>
                    <a:cubicBezTo>
                      <a:pt x="13" y="499"/>
                      <a:pt x="16" y="503"/>
                      <a:pt x="16" y="507"/>
                    </a:cubicBezTo>
                    <a:close/>
                    <a:moveTo>
                      <a:pt x="16" y="699"/>
                    </a:moveTo>
                    <a:lnTo>
                      <a:pt x="16" y="811"/>
                    </a:lnTo>
                    <a:cubicBezTo>
                      <a:pt x="16" y="816"/>
                      <a:pt x="13" y="819"/>
                      <a:pt x="8" y="819"/>
                    </a:cubicBezTo>
                    <a:cubicBezTo>
                      <a:pt x="4" y="819"/>
                      <a:pt x="0" y="816"/>
                      <a:pt x="0" y="811"/>
                    </a:cubicBezTo>
                    <a:lnTo>
                      <a:pt x="0" y="699"/>
                    </a:lnTo>
                    <a:cubicBezTo>
                      <a:pt x="0" y="695"/>
                      <a:pt x="4" y="691"/>
                      <a:pt x="8" y="691"/>
                    </a:cubicBezTo>
                    <a:cubicBezTo>
                      <a:pt x="13" y="691"/>
                      <a:pt x="16" y="695"/>
                      <a:pt x="16" y="699"/>
                    </a:cubicBezTo>
                    <a:close/>
                    <a:moveTo>
                      <a:pt x="16" y="891"/>
                    </a:moveTo>
                    <a:lnTo>
                      <a:pt x="16" y="1003"/>
                    </a:lnTo>
                    <a:cubicBezTo>
                      <a:pt x="16" y="1008"/>
                      <a:pt x="13" y="1011"/>
                      <a:pt x="8" y="1011"/>
                    </a:cubicBezTo>
                    <a:cubicBezTo>
                      <a:pt x="4" y="1011"/>
                      <a:pt x="0" y="1008"/>
                      <a:pt x="0" y="1003"/>
                    </a:cubicBezTo>
                    <a:lnTo>
                      <a:pt x="0" y="891"/>
                    </a:lnTo>
                    <a:cubicBezTo>
                      <a:pt x="0" y="887"/>
                      <a:pt x="4" y="883"/>
                      <a:pt x="8" y="883"/>
                    </a:cubicBezTo>
                    <a:cubicBezTo>
                      <a:pt x="13" y="883"/>
                      <a:pt x="16" y="887"/>
                      <a:pt x="16" y="891"/>
                    </a:cubicBezTo>
                    <a:close/>
                    <a:moveTo>
                      <a:pt x="16" y="1083"/>
                    </a:moveTo>
                    <a:lnTo>
                      <a:pt x="16" y="1195"/>
                    </a:lnTo>
                    <a:cubicBezTo>
                      <a:pt x="16" y="1200"/>
                      <a:pt x="13" y="1203"/>
                      <a:pt x="8" y="1203"/>
                    </a:cubicBezTo>
                    <a:cubicBezTo>
                      <a:pt x="4" y="1203"/>
                      <a:pt x="0" y="1200"/>
                      <a:pt x="0" y="1195"/>
                    </a:cubicBezTo>
                    <a:lnTo>
                      <a:pt x="0" y="1083"/>
                    </a:lnTo>
                    <a:cubicBezTo>
                      <a:pt x="0" y="1079"/>
                      <a:pt x="4" y="1075"/>
                      <a:pt x="8" y="1075"/>
                    </a:cubicBezTo>
                    <a:cubicBezTo>
                      <a:pt x="13" y="1075"/>
                      <a:pt x="16" y="1079"/>
                      <a:pt x="16" y="1083"/>
                    </a:cubicBezTo>
                    <a:close/>
                    <a:moveTo>
                      <a:pt x="16" y="1275"/>
                    </a:moveTo>
                    <a:lnTo>
                      <a:pt x="16" y="1387"/>
                    </a:lnTo>
                    <a:cubicBezTo>
                      <a:pt x="16" y="1392"/>
                      <a:pt x="13" y="1395"/>
                      <a:pt x="8" y="1395"/>
                    </a:cubicBezTo>
                    <a:cubicBezTo>
                      <a:pt x="4" y="1395"/>
                      <a:pt x="0" y="1392"/>
                      <a:pt x="0" y="1387"/>
                    </a:cubicBezTo>
                    <a:lnTo>
                      <a:pt x="0" y="1275"/>
                    </a:lnTo>
                    <a:cubicBezTo>
                      <a:pt x="0" y="1271"/>
                      <a:pt x="4" y="1267"/>
                      <a:pt x="8" y="1267"/>
                    </a:cubicBezTo>
                    <a:cubicBezTo>
                      <a:pt x="13" y="1267"/>
                      <a:pt x="16" y="1271"/>
                      <a:pt x="16" y="1275"/>
                    </a:cubicBezTo>
                    <a:close/>
                    <a:moveTo>
                      <a:pt x="16" y="1467"/>
                    </a:moveTo>
                    <a:lnTo>
                      <a:pt x="16" y="1579"/>
                    </a:lnTo>
                    <a:cubicBezTo>
                      <a:pt x="16" y="1584"/>
                      <a:pt x="13" y="1587"/>
                      <a:pt x="8" y="1587"/>
                    </a:cubicBezTo>
                    <a:cubicBezTo>
                      <a:pt x="4" y="1587"/>
                      <a:pt x="0" y="1584"/>
                      <a:pt x="0" y="1579"/>
                    </a:cubicBezTo>
                    <a:lnTo>
                      <a:pt x="0" y="1467"/>
                    </a:lnTo>
                    <a:cubicBezTo>
                      <a:pt x="0" y="1463"/>
                      <a:pt x="4" y="1459"/>
                      <a:pt x="8" y="1459"/>
                    </a:cubicBezTo>
                    <a:cubicBezTo>
                      <a:pt x="13" y="1459"/>
                      <a:pt x="16" y="1463"/>
                      <a:pt x="16" y="1467"/>
                    </a:cubicBezTo>
                    <a:close/>
                    <a:moveTo>
                      <a:pt x="16" y="1659"/>
                    </a:moveTo>
                    <a:lnTo>
                      <a:pt x="16" y="1690"/>
                    </a:lnTo>
                    <a:cubicBezTo>
                      <a:pt x="16" y="1695"/>
                      <a:pt x="13" y="1698"/>
                      <a:pt x="8" y="1698"/>
                    </a:cubicBezTo>
                    <a:cubicBezTo>
                      <a:pt x="4" y="1698"/>
                      <a:pt x="0" y="1695"/>
                      <a:pt x="0" y="1690"/>
                    </a:cubicBezTo>
                    <a:lnTo>
                      <a:pt x="0" y="1686"/>
                    </a:lnTo>
                    <a:cubicBezTo>
                      <a:pt x="0" y="1682"/>
                      <a:pt x="4" y="1679"/>
                      <a:pt x="8" y="1678"/>
                    </a:cubicBezTo>
                    <a:cubicBezTo>
                      <a:pt x="12" y="1678"/>
                      <a:pt x="16" y="1681"/>
                      <a:pt x="16" y="1686"/>
                    </a:cubicBezTo>
                    <a:lnTo>
                      <a:pt x="24" y="1762"/>
                    </a:lnTo>
                    <a:lnTo>
                      <a:pt x="24" y="1760"/>
                    </a:lnTo>
                    <a:lnTo>
                      <a:pt x="24" y="1761"/>
                    </a:lnTo>
                    <a:cubicBezTo>
                      <a:pt x="26" y="1765"/>
                      <a:pt x="23" y="1769"/>
                      <a:pt x="19" y="1771"/>
                    </a:cubicBezTo>
                    <a:cubicBezTo>
                      <a:pt x="15" y="1772"/>
                      <a:pt x="10" y="1770"/>
                      <a:pt x="9" y="1765"/>
                    </a:cubicBezTo>
                    <a:lnTo>
                      <a:pt x="9" y="1765"/>
                    </a:lnTo>
                    <a:cubicBezTo>
                      <a:pt x="9" y="1764"/>
                      <a:pt x="9" y="1764"/>
                      <a:pt x="9" y="1763"/>
                    </a:cubicBezTo>
                    <a:lnTo>
                      <a:pt x="1" y="1687"/>
                    </a:lnTo>
                    <a:lnTo>
                      <a:pt x="16" y="1686"/>
                    </a:lnTo>
                    <a:lnTo>
                      <a:pt x="16" y="1690"/>
                    </a:lnTo>
                    <a:lnTo>
                      <a:pt x="0" y="1690"/>
                    </a:lnTo>
                    <a:lnTo>
                      <a:pt x="0" y="1659"/>
                    </a:lnTo>
                    <a:cubicBezTo>
                      <a:pt x="0" y="1655"/>
                      <a:pt x="4" y="1651"/>
                      <a:pt x="8" y="1651"/>
                    </a:cubicBezTo>
                    <a:cubicBezTo>
                      <a:pt x="13" y="1651"/>
                      <a:pt x="16" y="1655"/>
                      <a:pt x="16" y="1659"/>
                    </a:cubicBezTo>
                    <a:close/>
                    <a:moveTo>
                      <a:pt x="48" y="1835"/>
                    </a:moveTo>
                    <a:lnTo>
                      <a:pt x="80" y="1894"/>
                    </a:lnTo>
                    <a:lnTo>
                      <a:pt x="79" y="1892"/>
                    </a:lnTo>
                    <a:lnTo>
                      <a:pt x="108" y="1927"/>
                    </a:lnTo>
                    <a:cubicBezTo>
                      <a:pt x="111" y="1931"/>
                      <a:pt x="110" y="1936"/>
                      <a:pt x="107" y="1939"/>
                    </a:cubicBezTo>
                    <a:cubicBezTo>
                      <a:pt x="104" y="1942"/>
                      <a:pt x="99" y="1941"/>
                      <a:pt x="96" y="1938"/>
                    </a:cubicBezTo>
                    <a:lnTo>
                      <a:pt x="66" y="1903"/>
                    </a:lnTo>
                    <a:cubicBezTo>
                      <a:pt x="66" y="1902"/>
                      <a:pt x="66" y="1902"/>
                      <a:pt x="65" y="1901"/>
                    </a:cubicBezTo>
                    <a:lnTo>
                      <a:pt x="34" y="1843"/>
                    </a:lnTo>
                    <a:cubicBezTo>
                      <a:pt x="32" y="1839"/>
                      <a:pt x="34" y="1834"/>
                      <a:pt x="38" y="1832"/>
                    </a:cubicBezTo>
                    <a:cubicBezTo>
                      <a:pt x="42" y="1830"/>
                      <a:pt x="46" y="1831"/>
                      <a:pt x="48" y="1835"/>
                    </a:cubicBezTo>
                    <a:close/>
                    <a:moveTo>
                      <a:pt x="165" y="1981"/>
                    </a:moveTo>
                    <a:lnTo>
                      <a:pt x="181" y="1994"/>
                    </a:lnTo>
                    <a:lnTo>
                      <a:pt x="179" y="1993"/>
                    </a:lnTo>
                    <a:lnTo>
                      <a:pt x="243" y="2027"/>
                    </a:lnTo>
                    <a:lnTo>
                      <a:pt x="242" y="2027"/>
                    </a:lnTo>
                    <a:lnTo>
                      <a:pt x="260" y="2032"/>
                    </a:lnTo>
                    <a:cubicBezTo>
                      <a:pt x="264" y="2034"/>
                      <a:pt x="267" y="2038"/>
                      <a:pt x="265" y="2042"/>
                    </a:cubicBezTo>
                    <a:cubicBezTo>
                      <a:pt x="264" y="2047"/>
                      <a:pt x="260" y="2049"/>
                      <a:pt x="255" y="2048"/>
                    </a:cubicBezTo>
                    <a:lnTo>
                      <a:pt x="237" y="2042"/>
                    </a:lnTo>
                    <a:cubicBezTo>
                      <a:pt x="237" y="2042"/>
                      <a:pt x="236" y="2042"/>
                      <a:pt x="236" y="2042"/>
                    </a:cubicBezTo>
                    <a:lnTo>
                      <a:pt x="172" y="2008"/>
                    </a:lnTo>
                    <a:cubicBezTo>
                      <a:pt x="171" y="2007"/>
                      <a:pt x="171" y="2007"/>
                      <a:pt x="170" y="2007"/>
                    </a:cubicBezTo>
                    <a:lnTo>
                      <a:pt x="155" y="1993"/>
                    </a:lnTo>
                    <a:cubicBezTo>
                      <a:pt x="151" y="1991"/>
                      <a:pt x="151" y="1986"/>
                      <a:pt x="154" y="1982"/>
                    </a:cubicBezTo>
                    <a:cubicBezTo>
                      <a:pt x="157" y="1979"/>
                      <a:pt x="162" y="1978"/>
                      <a:pt x="165" y="1981"/>
                    </a:cubicBezTo>
                    <a:close/>
                    <a:moveTo>
                      <a:pt x="336" y="2051"/>
                    </a:moveTo>
                    <a:lnTo>
                      <a:pt x="387" y="2057"/>
                    </a:lnTo>
                    <a:lnTo>
                      <a:pt x="381" y="2059"/>
                    </a:lnTo>
                    <a:lnTo>
                      <a:pt x="387" y="2053"/>
                    </a:lnTo>
                    <a:cubicBezTo>
                      <a:pt x="388" y="2051"/>
                      <a:pt x="390" y="2050"/>
                      <a:pt x="392" y="2050"/>
                    </a:cubicBezTo>
                    <a:lnTo>
                      <a:pt x="444" y="2050"/>
                    </a:lnTo>
                    <a:cubicBezTo>
                      <a:pt x="449" y="2050"/>
                      <a:pt x="452" y="2054"/>
                      <a:pt x="452" y="2058"/>
                    </a:cubicBezTo>
                    <a:cubicBezTo>
                      <a:pt x="452" y="2063"/>
                      <a:pt x="449" y="2066"/>
                      <a:pt x="444" y="2066"/>
                    </a:cubicBezTo>
                    <a:lnTo>
                      <a:pt x="392" y="2066"/>
                    </a:lnTo>
                    <a:lnTo>
                      <a:pt x="398" y="2064"/>
                    </a:lnTo>
                    <a:lnTo>
                      <a:pt x="392" y="2070"/>
                    </a:lnTo>
                    <a:cubicBezTo>
                      <a:pt x="390" y="2072"/>
                      <a:pt x="388" y="2073"/>
                      <a:pt x="386" y="2072"/>
                    </a:cubicBezTo>
                    <a:lnTo>
                      <a:pt x="334" y="2067"/>
                    </a:lnTo>
                    <a:cubicBezTo>
                      <a:pt x="330" y="2067"/>
                      <a:pt x="327" y="2063"/>
                      <a:pt x="327" y="2058"/>
                    </a:cubicBezTo>
                    <a:cubicBezTo>
                      <a:pt x="328" y="2054"/>
                      <a:pt x="332" y="2051"/>
                      <a:pt x="336" y="2051"/>
                    </a:cubicBezTo>
                    <a:close/>
                    <a:moveTo>
                      <a:pt x="524" y="2050"/>
                    </a:moveTo>
                    <a:lnTo>
                      <a:pt x="636" y="2050"/>
                    </a:lnTo>
                    <a:cubicBezTo>
                      <a:pt x="641" y="2050"/>
                      <a:pt x="644" y="2054"/>
                      <a:pt x="644" y="2058"/>
                    </a:cubicBezTo>
                    <a:cubicBezTo>
                      <a:pt x="644" y="2063"/>
                      <a:pt x="641" y="2066"/>
                      <a:pt x="636" y="2066"/>
                    </a:cubicBezTo>
                    <a:lnTo>
                      <a:pt x="524" y="2066"/>
                    </a:lnTo>
                    <a:cubicBezTo>
                      <a:pt x="520" y="2066"/>
                      <a:pt x="516" y="2063"/>
                      <a:pt x="516" y="2058"/>
                    </a:cubicBezTo>
                    <a:cubicBezTo>
                      <a:pt x="516" y="2054"/>
                      <a:pt x="520" y="2050"/>
                      <a:pt x="524" y="2050"/>
                    </a:cubicBezTo>
                    <a:close/>
                    <a:moveTo>
                      <a:pt x="716" y="2050"/>
                    </a:moveTo>
                    <a:lnTo>
                      <a:pt x="828" y="2050"/>
                    </a:lnTo>
                    <a:cubicBezTo>
                      <a:pt x="833" y="2050"/>
                      <a:pt x="836" y="2054"/>
                      <a:pt x="836" y="2058"/>
                    </a:cubicBezTo>
                    <a:cubicBezTo>
                      <a:pt x="836" y="2063"/>
                      <a:pt x="833" y="2066"/>
                      <a:pt x="828" y="2066"/>
                    </a:cubicBezTo>
                    <a:lnTo>
                      <a:pt x="716" y="2066"/>
                    </a:lnTo>
                    <a:cubicBezTo>
                      <a:pt x="712" y="2066"/>
                      <a:pt x="708" y="2063"/>
                      <a:pt x="708" y="2058"/>
                    </a:cubicBezTo>
                    <a:cubicBezTo>
                      <a:pt x="708" y="2054"/>
                      <a:pt x="712" y="2050"/>
                      <a:pt x="716" y="2050"/>
                    </a:cubicBezTo>
                    <a:close/>
                    <a:moveTo>
                      <a:pt x="908" y="2050"/>
                    </a:moveTo>
                    <a:lnTo>
                      <a:pt x="1020" y="2050"/>
                    </a:lnTo>
                    <a:cubicBezTo>
                      <a:pt x="1025" y="2050"/>
                      <a:pt x="1028" y="2054"/>
                      <a:pt x="1028" y="2058"/>
                    </a:cubicBezTo>
                    <a:cubicBezTo>
                      <a:pt x="1028" y="2063"/>
                      <a:pt x="1025" y="2066"/>
                      <a:pt x="1020" y="2066"/>
                    </a:cubicBezTo>
                    <a:lnTo>
                      <a:pt x="908" y="2066"/>
                    </a:lnTo>
                    <a:cubicBezTo>
                      <a:pt x="904" y="2066"/>
                      <a:pt x="900" y="2063"/>
                      <a:pt x="900" y="2058"/>
                    </a:cubicBezTo>
                    <a:cubicBezTo>
                      <a:pt x="900" y="2054"/>
                      <a:pt x="904" y="2050"/>
                      <a:pt x="908" y="2050"/>
                    </a:cubicBezTo>
                    <a:close/>
                    <a:moveTo>
                      <a:pt x="1100" y="2050"/>
                    </a:moveTo>
                    <a:lnTo>
                      <a:pt x="1212" y="2050"/>
                    </a:lnTo>
                    <a:cubicBezTo>
                      <a:pt x="1217" y="2050"/>
                      <a:pt x="1220" y="2054"/>
                      <a:pt x="1220" y="2058"/>
                    </a:cubicBezTo>
                    <a:cubicBezTo>
                      <a:pt x="1220" y="2063"/>
                      <a:pt x="1217" y="2066"/>
                      <a:pt x="1212" y="2066"/>
                    </a:cubicBezTo>
                    <a:lnTo>
                      <a:pt x="1100" y="2066"/>
                    </a:lnTo>
                    <a:cubicBezTo>
                      <a:pt x="1096" y="2066"/>
                      <a:pt x="1092" y="2063"/>
                      <a:pt x="1092" y="2058"/>
                    </a:cubicBezTo>
                    <a:cubicBezTo>
                      <a:pt x="1092" y="2054"/>
                      <a:pt x="1096" y="2050"/>
                      <a:pt x="1100" y="2050"/>
                    </a:cubicBezTo>
                    <a:close/>
                    <a:moveTo>
                      <a:pt x="1292" y="2050"/>
                    </a:moveTo>
                    <a:lnTo>
                      <a:pt x="1404" y="2050"/>
                    </a:lnTo>
                    <a:cubicBezTo>
                      <a:pt x="1409" y="2050"/>
                      <a:pt x="1412" y="2054"/>
                      <a:pt x="1412" y="2058"/>
                    </a:cubicBezTo>
                    <a:cubicBezTo>
                      <a:pt x="1412" y="2063"/>
                      <a:pt x="1409" y="2066"/>
                      <a:pt x="1404" y="2066"/>
                    </a:cubicBezTo>
                    <a:lnTo>
                      <a:pt x="1292" y="2066"/>
                    </a:lnTo>
                    <a:cubicBezTo>
                      <a:pt x="1288" y="2066"/>
                      <a:pt x="1284" y="2063"/>
                      <a:pt x="1284" y="2058"/>
                    </a:cubicBezTo>
                    <a:cubicBezTo>
                      <a:pt x="1284" y="2054"/>
                      <a:pt x="1288" y="2050"/>
                      <a:pt x="1292" y="2050"/>
                    </a:cubicBezTo>
                    <a:close/>
                    <a:moveTo>
                      <a:pt x="1484" y="2050"/>
                    </a:moveTo>
                    <a:lnTo>
                      <a:pt x="1596" y="2050"/>
                    </a:lnTo>
                    <a:cubicBezTo>
                      <a:pt x="1601" y="2050"/>
                      <a:pt x="1604" y="2054"/>
                      <a:pt x="1604" y="2058"/>
                    </a:cubicBezTo>
                    <a:cubicBezTo>
                      <a:pt x="1604" y="2063"/>
                      <a:pt x="1601" y="2066"/>
                      <a:pt x="1596" y="2066"/>
                    </a:cubicBezTo>
                    <a:lnTo>
                      <a:pt x="1484" y="2066"/>
                    </a:lnTo>
                    <a:cubicBezTo>
                      <a:pt x="1480" y="2066"/>
                      <a:pt x="1476" y="2063"/>
                      <a:pt x="1476" y="2058"/>
                    </a:cubicBezTo>
                    <a:cubicBezTo>
                      <a:pt x="1476" y="2054"/>
                      <a:pt x="1480" y="2050"/>
                      <a:pt x="1484" y="2050"/>
                    </a:cubicBezTo>
                    <a:close/>
                    <a:moveTo>
                      <a:pt x="1676" y="2050"/>
                    </a:moveTo>
                    <a:lnTo>
                      <a:pt x="1788" y="2050"/>
                    </a:lnTo>
                    <a:cubicBezTo>
                      <a:pt x="1793" y="2050"/>
                      <a:pt x="1796" y="2054"/>
                      <a:pt x="1796" y="2058"/>
                    </a:cubicBezTo>
                    <a:cubicBezTo>
                      <a:pt x="1796" y="2063"/>
                      <a:pt x="1793" y="2066"/>
                      <a:pt x="1788" y="2066"/>
                    </a:cubicBezTo>
                    <a:lnTo>
                      <a:pt x="1676" y="2066"/>
                    </a:lnTo>
                    <a:cubicBezTo>
                      <a:pt x="1672" y="2066"/>
                      <a:pt x="1668" y="2063"/>
                      <a:pt x="1668" y="2058"/>
                    </a:cubicBezTo>
                    <a:cubicBezTo>
                      <a:pt x="1668" y="2054"/>
                      <a:pt x="1672" y="2050"/>
                      <a:pt x="1676" y="2050"/>
                    </a:cubicBezTo>
                    <a:close/>
                    <a:moveTo>
                      <a:pt x="1868" y="2050"/>
                    </a:moveTo>
                    <a:lnTo>
                      <a:pt x="1980" y="2050"/>
                    </a:lnTo>
                    <a:cubicBezTo>
                      <a:pt x="1985" y="2050"/>
                      <a:pt x="1988" y="2054"/>
                      <a:pt x="1988" y="2058"/>
                    </a:cubicBezTo>
                    <a:cubicBezTo>
                      <a:pt x="1988" y="2063"/>
                      <a:pt x="1985" y="2066"/>
                      <a:pt x="1980" y="2066"/>
                    </a:cubicBezTo>
                    <a:lnTo>
                      <a:pt x="1868" y="2066"/>
                    </a:lnTo>
                    <a:cubicBezTo>
                      <a:pt x="1864" y="2066"/>
                      <a:pt x="1860" y="2063"/>
                      <a:pt x="1860" y="2058"/>
                    </a:cubicBezTo>
                    <a:cubicBezTo>
                      <a:pt x="1860" y="2054"/>
                      <a:pt x="1864" y="2050"/>
                      <a:pt x="1868" y="2050"/>
                    </a:cubicBezTo>
                    <a:close/>
                    <a:moveTo>
                      <a:pt x="2060" y="2050"/>
                    </a:moveTo>
                    <a:lnTo>
                      <a:pt x="2172" y="2050"/>
                    </a:lnTo>
                    <a:cubicBezTo>
                      <a:pt x="2177" y="2050"/>
                      <a:pt x="2180" y="2054"/>
                      <a:pt x="2180" y="2058"/>
                    </a:cubicBezTo>
                    <a:cubicBezTo>
                      <a:pt x="2180" y="2063"/>
                      <a:pt x="2177" y="2066"/>
                      <a:pt x="2172" y="2066"/>
                    </a:cubicBezTo>
                    <a:lnTo>
                      <a:pt x="2060" y="2066"/>
                    </a:lnTo>
                    <a:cubicBezTo>
                      <a:pt x="2056" y="2066"/>
                      <a:pt x="2052" y="2063"/>
                      <a:pt x="2052" y="2058"/>
                    </a:cubicBezTo>
                    <a:cubicBezTo>
                      <a:pt x="2052" y="2054"/>
                      <a:pt x="2056" y="2050"/>
                      <a:pt x="2060" y="2050"/>
                    </a:cubicBezTo>
                    <a:close/>
                    <a:moveTo>
                      <a:pt x="2252" y="2050"/>
                    </a:moveTo>
                    <a:lnTo>
                      <a:pt x="2364" y="2050"/>
                    </a:lnTo>
                    <a:cubicBezTo>
                      <a:pt x="2369" y="2050"/>
                      <a:pt x="2372" y="2054"/>
                      <a:pt x="2372" y="2058"/>
                    </a:cubicBezTo>
                    <a:cubicBezTo>
                      <a:pt x="2372" y="2063"/>
                      <a:pt x="2369" y="2066"/>
                      <a:pt x="2364" y="2066"/>
                    </a:cubicBezTo>
                    <a:lnTo>
                      <a:pt x="2252" y="2066"/>
                    </a:lnTo>
                    <a:cubicBezTo>
                      <a:pt x="2248" y="2066"/>
                      <a:pt x="2244" y="2063"/>
                      <a:pt x="2244" y="2058"/>
                    </a:cubicBezTo>
                    <a:cubicBezTo>
                      <a:pt x="2244" y="2054"/>
                      <a:pt x="2248" y="2050"/>
                      <a:pt x="2252" y="2050"/>
                    </a:cubicBezTo>
                    <a:close/>
                    <a:moveTo>
                      <a:pt x="2444" y="2050"/>
                    </a:moveTo>
                    <a:lnTo>
                      <a:pt x="2556" y="2050"/>
                    </a:lnTo>
                    <a:cubicBezTo>
                      <a:pt x="2561" y="2050"/>
                      <a:pt x="2564" y="2054"/>
                      <a:pt x="2564" y="2058"/>
                    </a:cubicBezTo>
                    <a:cubicBezTo>
                      <a:pt x="2564" y="2063"/>
                      <a:pt x="2561" y="2066"/>
                      <a:pt x="2556" y="2066"/>
                    </a:cubicBezTo>
                    <a:lnTo>
                      <a:pt x="2444" y="2066"/>
                    </a:lnTo>
                    <a:cubicBezTo>
                      <a:pt x="2440" y="2066"/>
                      <a:pt x="2436" y="2063"/>
                      <a:pt x="2436" y="2058"/>
                    </a:cubicBezTo>
                    <a:cubicBezTo>
                      <a:pt x="2436" y="2054"/>
                      <a:pt x="2440" y="2050"/>
                      <a:pt x="2444" y="2050"/>
                    </a:cubicBezTo>
                    <a:close/>
                    <a:moveTo>
                      <a:pt x="2636" y="2050"/>
                    </a:moveTo>
                    <a:lnTo>
                      <a:pt x="2748" y="2050"/>
                    </a:lnTo>
                    <a:cubicBezTo>
                      <a:pt x="2753" y="2050"/>
                      <a:pt x="2756" y="2054"/>
                      <a:pt x="2756" y="2058"/>
                    </a:cubicBezTo>
                    <a:cubicBezTo>
                      <a:pt x="2756" y="2063"/>
                      <a:pt x="2753" y="2066"/>
                      <a:pt x="2748" y="2066"/>
                    </a:cubicBezTo>
                    <a:lnTo>
                      <a:pt x="2636" y="2066"/>
                    </a:lnTo>
                    <a:cubicBezTo>
                      <a:pt x="2632" y="2066"/>
                      <a:pt x="2628" y="2063"/>
                      <a:pt x="2628" y="2058"/>
                    </a:cubicBezTo>
                    <a:cubicBezTo>
                      <a:pt x="2628" y="2054"/>
                      <a:pt x="2632" y="2050"/>
                      <a:pt x="2636" y="2050"/>
                    </a:cubicBezTo>
                    <a:close/>
                    <a:moveTo>
                      <a:pt x="2828" y="2050"/>
                    </a:moveTo>
                    <a:lnTo>
                      <a:pt x="2940" y="2050"/>
                    </a:lnTo>
                    <a:cubicBezTo>
                      <a:pt x="2945" y="2050"/>
                      <a:pt x="2948" y="2054"/>
                      <a:pt x="2948" y="2058"/>
                    </a:cubicBezTo>
                    <a:cubicBezTo>
                      <a:pt x="2948" y="2063"/>
                      <a:pt x="2945" y="2066"/>
                      <a:pt x="2940" y="2066"/>
                    </a:cubicBezTo>
                    <a:lnTo>
                      <a:pt x="2828" y="2066"/>
                    </a:lnTo>
                    <a:cubicBezTo>
                      <a:pt x="2824" y="2066"/>
                      <a:pt x="2820" y="2063"/>
                      <a:pt x="2820" y="2058"/>
                    </a:cubicBezTo>
                    <a:cubicBezTo>
                      <a:pt x="2820" y="2054"/>
                      <a:pt x="2824" y="2050"/>
                      <a:pt x="2828" y="2050"/>
                    </a:cubicBezTo>
                    <a:close/>
                    <a:moveTo>
                      <a:pt x="3020" y="2050"/>
                    </a:moveTo>
                    <a:lnTo>
                      <a:pt x="3132" y="2050"/>
                    </a:lnTo>
                    <a:cubicBezTo>
                      <a:pt x="3137" y="2050"/>
                      <a:pt x="3140" y="2054"/>
                      <a:pt x="3140" y="2058"/>
                    </a:cubicBezTo>
                    <a:cubicBezTo>
                      <a:pt x="3140" y="2063"/>
                      <a:pt x="3137" y="2066"/>
                      <a:pt x="3132" y="2066"/>
                    </a:cubicBezTo>
                    <a:lnTo>
                      <a:pt x="3020" y="2066"/>
                    </a:lnTo>
                    <a:cubicBezTo>
                      <a:pt x="3016" y="2066"/>
                      <a:pt x="3012" y="2063"/>
                      <a:pt x="3012" y="2058"/>
                    </a:cubicBezTo>
                    <a:cubicBezTo>
                      <a:pt x="3012" y="2054"/>
                      <a:pt x="3016" y="2050"/>
                      <a:pt x="3020" y="2050"/>
                    </a:cubicBezTo>
                    <a:close/>
                    <a:moveTo>
                      <a:pt x="3212" y="2050"/>
                    </a:moveTo>
                    <a:lnTo>
                      <a:pt x="3324" y="2050"/>
                    </a:lnTo>
                    <a:cubicBezTo>
                      <a:pt x="3329" y="2050"/>
                      <a:pt x="3332" y="2054"/>
                      <a:pt x="3332" y="2058"/>
                    </a:cubicBezTo>
                    <a:cubicBezTo>
                      <a:pt x="3332" y="2063"/>
                      <a:pt x="3329" y="2066"/>
                      <a:pt x="3324" y="2066"/>
                    </a:cubicBezTo>
                    <a:lnTo>
                      <a:pt x="3212" y="2066"/>
                    </a:lnTo>
                    <a:cubicBezTo>
                      <a:pt x="3208" y="2066"/>
                      <a:pt x="3204" y="2063"/>
                      <a:pt x="3204" y="2058"/>
                    </a:cubicBezTo>
                    <a:cubicBezTo>
                      <a:pt x="3204" y="2054"/>
                      <a:pt x="3208" y="2050"/>
                      <a:pt x="3212" y="2050"/>
                    </a:cubicBezTo>
                    <a:close/>
                    <a:moveTo>
                      <a:pt x="3404" y="2050"/>
                    </a:moveTo>
                    <a:lnTo>
                      <a:pt x="3516" y="2050"/>
                    </a:lnTo>
                    <a:cubicBezTo>
                      <a:pt x="3521" y="2050"/>
                      <a:pt x="3524" y="2054"/>
                      <a:pt x="3524" y="2058"/>
                    </a:cubicBezTo>
                    <a:cubicBezTo>
                      <a:pt x="3524" y="2063"/>
                      <a:pt x="3521" y="2066"/>
                      <a:pt x="3516" y="2066"/>
                    </a:cubicBezTo>
                    <a:lnTo>
                      <a:pt x="3404" y="2066"/>
                    </a:lnTo>
                    <a:cubicBezTo>
                      <a:pt x="3400" y="2066"/>
                      <a:pt x="3396" y="2063"/>
                      <a:pt x="3396" y="2058"/>
                    </a:cubicBezTo>
                    <a:cubicBezTo>
                      <a:pt x="3396" y="2054"/>
                      <a:pt x="3400" y="2050"/>
                      <a:pt x="3404" y="2050"/>
                    </a:cubicBezTo>
                    <a:close/>
                    <a:moveTo>
                      <a:pt x="3596" y="2050"/>
                    </a:moveTo>
                    <a:lnTo>
                      <a:pt x="3708" y="2050"/>
                    </a:lnTo>
                    <a:cubicBezTo>
                      <a:pt x="3713" y="2050"/>
                      <a:pt x="3716" y="2054"/>
                      <a:pt x="3716" y="2058"/>
                    </a:cubicBezTo>
                    <a:cubicBezTo>
                      <a:pt x="3716" y="2063"/>
                      <a:pt x="3713" y="2066"/>
                      <a:pt x="3708" y="2066"/>
                    </a:cubicBezTo>
                    <a:lnTo>
                      <a:pt x="3596" y="2066"/>
                    </a:lnTo>
                    <a:cubicBezTo>
                      <a:pt x="3592" y="2066"/>
                      <a:pt x="3588" y="2063"/>
                      <a:pt x="3588" y="2058"/>
                    </a:cubicBezTo>
                    <a:cubicBezTo>
                      <a:pt x="3588" y="2054"/>
                      <a:pt x="3592" y="2050"/>
                      <a:pt x="3596" y="2050"/>
                    </a:cubicBezTo>
                    <a:close/>
                    <a:moveTo>
                      <a:pt x="3788" y="2050"/>
                    </a:moveTo>
                    <a:lnTo>
                      <a:pt x="3900" y="2050"/>
                    </a:lnTo>
                    <a:cubicBezTo>
                      <a:pt x="3905" y="2050"/>
                      <a:pt x="3908" y="2054"/>
                      <a:pt x="3908" y="2058"/>
                    </a:cubicBezTo>
                    <a:cubicBezTo>
                      <a:pt x="3908" y="2063"/>
                      <a:pt x="3905" y="2066"/>
                      <a:pt x="3900" y="2066"/>
                    </a:cubicBezTo>
                    <a:lnTo>
                      <a:pt x="3788" y="2066"/>
                    </a:lnTo>
                    <a:cubicBezTo>
                      <a:pt x="3784" y="2066"/>
                      <a:pt x="3780" y="2063"/>
                      <a:pt x="3780" y="2058"/>
                    </a:cubicBezTo>
                    <a:cubicBezTo>
                      <a:pt x="3780" y="2054"/>
                      <a:pt x="3784" y="2050"/>
                      <a:pt x="3788" y="2050"/>
                    </a:cubicBezTo>
                    <a:close/>
                    <a:moveTo>
                      <a:pt x="3980" y="2050"/>
                    </a:moveTo>
                    <a:lnTo>
                      <a:pt x="4092" y="2050"/>
                    </a:lnTo>
                    <a:cubicBezTo>
                      <a:pt x="4097" y="2050"/>
                      <a:pt x="4100" y="2054"/>
                      <a:pt x="4100" y="2058"/>
                    </a:cubicBezTo>
                    <a:cubicBezTo>
                      <a:pt x="4100" y="2063"/>
                      <a:pt x="4097" y="2066"/>
                      <a:pt x="4092" y="2066"/>
                    </a:cubicBezTo>
                    <a:lnTo>
                      <a:pt x="3980" y="2066"/>
                    </a:lnTo>
                    <a:cubicBezTo>
                      <a:pt x="3976" y="2066"/>
                      <a:pt x="3972" y="2063"/>
                      <a:pt x="3972" y="2058"/>
                    </a:cubicBezTo>
                    <a:cubicBezTo>
                      <a:pt x="3972" y="2054"/>
                      <a:pt x="3976" y="2050"/>
                      <a:pt x="3980" y="2050"/>
                    </a:cubicBezTo>
                    <a:close/>
                    <a:moveTo>
                      <a:pt x="4166" y="2050"/>
                    </a:moveTo>
                    <a:lnTo>
                      <a:pt x="4181" y="2049"/>
                    </a:lnTo>
                    <a:lnTo>
                      <a:pt x="4179" y="2049"/>
                    </a:lnTo>
                    <a:lnTo>
                      <a:pt x="4250" y="2027"/>
                    </a:lnTo>
                    <a:lnTo>
                      <a:pt x="4249" y="2027"/>
                    </a:lnTo>
                    <a:lnTo>
                      <a:pt x="4269" y="2017"/>
                    </a:lnTo>
                    <a:cubicBezTo>
                      <a:pt x="4273" y="2015"/>
                      <a:pt x="4278" y="2016"/>
                      <a:pt x="4280" y="2020"/>
                    </a:cubicBezTo>
                    <a:cubicBezTo>
                      <a:pt x="4282" y="2024"/>
                      <a:pt x="4280" y="2029"/>
                      <a:pt x="4277" y="2031"/>
                    </a:cubicBezTo>
                    <a:lnTo>
                      <a:pt x="4256" y="2042"/>
                    </a:lnTo>
                    <a:cubicBezTo>
                      <a:pt x="4256" y="2042"/>
                      <a:pt x="4255" y="2042"/>
                      <a:pt x="4255" y="2042"/>
                    </a:cubicBezTo>
                    <a:lnTo>
                      <a:pt x="4184" y="2064"/>
                    </a:lnTo>
                    <a:cubicBezTo>
                      <a:pt x="4183" y="2064"/>
                      <a:pt x="4183" y="2064"/>
                      <a:pt x="4182" y="2064"/>
                    </a:cubicBezTo>
                    <a:lnTo>
                      <a:pt x="4168" y="2066"/>
                    </a:lnTo>
                    <a:cubicBezTo>
                      <a:pt x="4163" y="2066"/>
                      <a:pt x="4159" y="2063"/>
                      <a:pt x="4159" y="2059"/>
                    </a:cubicBezTo>
                    <a:cubicBezTo>
                      <a:pt x="4158" y="2054"/>
                      <a:pt x="4162" y="2051"/>
                      <a:pt x="4166" y="2050"/>
                    </a:cubicBezTo>
                    <a:close/>
                    <a:moveTo>
                      <a:pt x="4335" y="1975"/>
                    </a:moveTo>
                    <a:lnTo>
                      <a:pt x="4367" y="1947"/>
                    </a:lnTo>
                    <a:lnTo>
                      <a:pt x="4366" y="1948"/>
                    </a:lnTo>
                    <a:lnTo>
                      <a:pt x="4410" y="1895"/>
                    </a:lnTo>
                    <a:cubicBezTo>
                      <a:pt x="4413" y="1891"/>
                      <a:pt x="4418" y="1891"/>
                      <a:pt x="4422" y="1894"/>
                    </a:cubicBezTo>
                    <a:cubicBezTo>
                      <a:pt x="4425" y="1896"/>
                      <a:pt x="4426" y="1901"/>
                      <a:pt x="4423" y="1905"/>
                    </a:cubicBezTo>
                    <a:lnTo>
                      <a:pt x="4379" y="1959"/>
                    </a:lnTo>
                    <a:cubicBezTo>
                      <a:pt x="4378" y="1959"/>
                      <a:pt x="4378" y="1959"/>
                      <a:pt x="4378" y="1960"/>
                    </a:cubicBezTo>
                    <a:lnTo>
                      <a:pt x="4345" y="1987"/>
                    </a:lnTo>
                    <a:cubicBezTo>
                      <a:pt x="4342" y="1990"/>
                      <a:pt x="4337" y="1989"/>
                      <a:pt x="4334" y="1986"/>
                    </a:cubicBezTo>
                    <a:cubicBezTo>
                      <a:pt x="4331" y="1983"/>
                      <a:pt x="4331" y="1978"/>
                      <a:pt x="4335" y="1975"/>
                    </a:cubicBezTo>
                    <a:close/>
                    <a:moveTo>
                      <a:pt x="4447" y="1827"/>
                    </a:moveTo>
                    <a:lnTo>
                      <a:pt x="4468" y="1760"/>
                    </a:lnTo>
                    <a:lnTo>
                      <a:pt x="4468" y="1762"/>
                    </a:lnTo>
                    <a:lnTo>
                      <a:pt x="4472" y="1720"/>
                    </a:lnTo>
                    <a:cubicBezTo>
                      <a:pt x="4472" y="1716"/>
                      <a:pt x="4476" y="1713"/>
                      <a:pt x="4481" y="1713"/>
                    </a:cubicBezTo>
                    <a:cubicBezTo>
                      <a:pt x="4485" y="1713"/>
                      <a:pt x="4488" y="1717"/>
                      <a:pt x="4488" y="1722"/>
                    </a:cubicBezTo>
                    <a:lnTo>
                      <a:pt x="4483" y="1763"/>
                    </a:lnTo>
                    <a:cubicBezTo>
                      <a:pt x="4483" y="1764"/>
                      <a:pt x="4483" y="1764"/>
                      <a:pt x="4483" y="1765"/>
                    </a:cubicBezTo>
                    <a:lnTo>
                      <a:pt x="4462" y="1832"/>
                    </a:lnTo>
                    <a:cubicBezTo>
                      <a:pt x="4461" y="1836"/>
                      <a:pt x="4457" y="1839"/>
                      <a:pt x="4452" y="1837"/>
                    </a:cubicBezTo>
                    <a:cubicBezTo>
                      <a:pt x="4448" y="1836"/>
                      <a:pt x="4446" y="1831"/>
                      <a:pt x="4447" y="1827"/>
                    </a:cubicBezTo>
                    <a:close/>
                    <a:moveTo>
                      <a:pt x="4480" y="1652"/>
                    </a:moveTo>
                    <a:lnTo>
                      <a:pt x="4480" y="1540"/>
                    </a:lnTo>
                    <a:cubicBezTo>
                      <a:pt x="4480" y="1535"/>
                      <a:pt x="4484" y="1532"/>
                      <a:pt x="4488" y="1532"/>
                    </a:cubicBezTo>
                    <a:cubicBezTo>
                      <a:pt x="4493" y="1532"/>
                      <a:pt x="4496" y="1535"/>
                      <a:pt x="4496" y="1540"/>
                    </a:cubicBezTo>
                    <a:lnTo>
                      <a:pt x="4496" y="1652"/>
                    </a:lnTo>
                    <a:cubicBezTo>
                      <a:pt x="4496" y="1656"/>
                      <a:pt x="4493" y="1660"/>
                      <a:pt x="4488" y="1660"/>
                    </a:cubicBezTo>
                    <a:cubicBezTo>
                      <a:pt x="4484" y="1660"/>
                      <a:pt x="4480" y="1656"/>
                      <a:pt x="4480" y="1652"/>
                    </a:cubicBezTo>
                    <a:close/>
                    <a:moveTo>
                      <a:pt x="4480" y="1460"/>
                    </a:moveTo>
                    <a:lnTo>
                      <a:pt x="4480" y="1348"/>
                    </a:lnTo>
                    <a:cubicBezTo>
                      <a:pt x="4480" y="1343"/>
                      <a:pt x="4484" y="1340"/>
                      <a:pt x="4488" y="1340"/>
                    </a:cubicBezTo>
                    <a:cubicBezTo>
                      <a:pt x="4493" y="1340"/>
                      <a:pt x="4496" y="1343"/>
                      <a:pt x="4496" y="1348"/>
                    </a:cubicBezTo>
                    <a:lnTo>
                      <a:pt x="4496" y="1460"/>
                    </a:lnTo>
                    <a:cubicBezTo>
                      <a:pt x="4496" y="1464"/>
                      <a:pt x="4493" y="1468"/>
                      <a:pt x="4488" y="1468"/>
                    </a:cubicBezTo>
                    <a:cubicBezTo>
                      <a:pt x="4484" y="1468"/>
                      <a:pt x="4480" y="1464"/>
                      <a:pt x="4480" y="1460"/>
                    </a:cubicBezTo>
                    <a:close/>
                    <a:moveTo>
                      <a:pt x="4480" y="1268"/>
                    </a:moveTo>
                    <a:lnTo>
                      <a:pt x="4480" y="1156"/>
                    </a:lnTo>
                    <a:cubicBezTo>
                      <a:pt x="4480" y="1151"/>
                      <a:pt x="4484" y="1148"/>
                      <a:pt x="4488" y="1148"/>
                    </a:cubicBezTo>
                    <a:cubicBezTo>
                      <a:pt x="4493" y="1148"/>
                      <a:pt x="4496" y="1151"/>
                      <a:pt x="4496" y="1156"/>
                    </a:cubicBezTo>
                    <a:lnTo>
                      <a:pt x="4496" y="1268"/>
                    </a:lnTo>
                    <a:cubicBezTo>
                      <a:pt x="4496" y="1272"/>
                      <a:pt x="4493" y="1276"/>
                      <a:pt x="4488" y="1276"/>
                    </a:cubicBezTo>
                    <a:cubicBezTo>
                      <a:pt x="4484" y="1276"/>
                      <a:pt x="4480" y="1272"/>
                      <a:pt x="4480" y="1268"/>
                    </a:cubicBezTo>
                    <a:close/>
                    <a:moveTo>
                      <a:pt x="4480" y="1076"/>
                    </a:moveTo>
                    <a:lnTo>
                      <a:pt x="4480" y="964"/>
                    </a:lnTo>
                    <a:cubicBezTo>
                      <a:pt x="4480" y="959"/>
                      <a:pt x="4484" y="956"/>
                      <a:pt x="4488" y="956"/>
                    </a:cubicBezTo>
                    <a:cubicBezTo>
                      <a:pt x="4493" y="956"/>
                      <a:pt x="4496" y="959"/>
                      <a:pt x="4496" y="964"/>
                    </a:cubicBezTo>
                    <a:lnTo>
                      <a:pt x="4496" y="1076"/>
                    </a:lnTo>
                    <a:cubicBezTo>
                      <a:pt x="4496" y="1080"/>
                      <a:pt x="4493" y="1084"/>
                      <a:pt x="4488" y="1084"/>
                    </a:cubicBezTo>
                    <a:cubicBezTo>
                      <a:pt x="4484" y="1084"/>
                      <a:pt x="4480" y="1080"/>
                      <a:pt x="4480" y="1076"/>
                    </a:cubicBezTo>
                    <a:close/>
                    <a:moveTo>
                      <a:pt x="4480" y="884"/>
                    </a:moveTo>
                    <a:lnTo>
                      <a:pt x="4480" y="772"/>
                    </a:lnTo>
                    <a:cubicBezTo>
                      <a:pt x="4480" y="767"/>
                      <a:pt x="4484" y="764"/>
                      <a:pt x="4488" y="764"/>
                    </a:cubicBezTo>
                    <a:cubicBezTo>
                      <a:pt x="4493" y="764"/>
                      <a:pt x="4496" y="767"/>
                      <a:pt x="4496" y="772"/>
                    </a:cubicBezTo>
                    <a:lnTo>
                      <a:pt x="4496" y="884"/>
                    </a:lnTo>
                    <a:cubicBezTo>
                      <a:pt x="4496" y="888"/>
                      <a:pt x="4493" y="892"/>
                      <a:pt x="4488" y="892"/>
                    </a:cubicBezTo>
                    <a:cubicBezTo>
                      <a:pt x="4484" y="892"/>
                      <a:pt x="4480" y="888"/>
                      <a:pt x="4480" y="884"/>
                    </a:cubicBezTo>
                    <a:close/>
                    <a:moveTo>
                      <a:pt x="4480" y="692"/>
                    </a:moveTo>
                    <a:lnTo>
                      <a:pt x="4480" y="580"/>
                    </a:lnTo>
                    <a:cubicBezTo>
                      <a:pt x="4480" y="575"/>
                      <a:pt x="4484" y="572"/>
                      <a:pt x="4488" y="572"/>
                    </a:cubicBezTo>
                    <a:cubicBezTo>
                      <a:pt x="4493" y="572"/>
                      <a:pt x="4496" y="575"/>
                      <a:pt x="4496" y="580"/>
                    </a:cubicBezTo>
                    <a:lnTo>
                      <a:pt x="4496" y="692"/>
                    </a:lnTo>
                    <a:cubicBezTo>
                      <a:pt x="4496" y="696"/>
                      <a:pt x="4493" y="700"/>
                      <a:pt x="4488" y="700"/>
                    </a:cubicBezTo>
                    <a:cubicBezTo>
                      <a:pt x="4484" y="700"/>
                      <a:pt x="4480" y="696"/>
                      <a:pt x="4480" y="692"/>
                    </a:cubicBezTo>
                    <a:close/>
                    <a:moveTo>
                      <a:pt x="4480" y="500"/>
                    </a:moveTo>
                    <a:lnTo>
                      <a:pt x="4480" y="388"/>
                    </a:lnTo>
                    <a:cubicBezTo>
                      <a:pt x="4480" y="383"/>
                      <a:pt x="4484" y="380"/>
                      <a:pt x="4488" y="380"/>
                    </a:cubicBezTo>
                    <a:cubicBezTo>
                      <a:pt x="4493" y="380"/>
                      <a:pt x="4496" y="383"/>
                      <a:pt x="4496" y="388"/>
                    </a:cubicBezTo>
                    <a:lnTo>
                      <a:pt x="4496" y="500"/>
                    </a:lnTo>
                    <a:cubicBezTo>
                      <a:pt x="4496" y="504"/>
                      <a:pt x="4493" y="508"/>
                      <a:pt x="4488" y="508"/>
                    </a:cubicBezTo>
                    <a:cubicBezTo>
                      <a:pt x="4484" y="508"/>
                      <a:pt x="4480" y="504"/>
                      <a:pt x="4480" y="500"/>
                    </a:cubicBezTo>
                    <a:close/>
                    <a:moveTo>
                      <a:pt x="4469" y="326"/>
                    </a:moveTo>
                    <a:lnTo>
                      <a:pt x="4468" y="311"/>
                    </a:lnTo>
                    <a:lnTo>
                      <a:pt x="4468" y="313"/>
                    </a:lnTo>
                    <a:lnTo>
                      <a:pt x="4446" y="242"/>
                    </a:lnTo>
                    <a:lnTo>
                      <a:pt x="4446" y="243"/>
                    </a:lnTo>
                    <a:lnTo>
                      <a:pt x="4436" y="223"/>
                    </a:lnTo>
                    <a:cubicBezTo>
                      <a:pt x="4433" y="220"/>
                      <a:pt x="4435" y="215"/>
                      <a:pt x="4439" y="213"/>
                    </a:cubicBezTo>
                    <a:cubicBezTo>
                      <a:pt x="4443" y="210"/>
                      <a:pt x="4447" y="212"/>
                      <a:pt x="4450" y="216"/>
                    </a:cubicBezTo>
                    <a:lnTo>
                      <a:pt x="4460" y="236"/>
                    </a:lnTo>
                    <a:cubicBezTo>
                      <a:pt x="4461" y="236"/>
                      <a:pt x="4461" y="237"/>
                      <a:pt x="4461" y="237"/>
                    </a:cubicBezTo>
                    <a:lnTo>
                      <a:pt x="4483" y="308"/>
                    </a:lnTo>
                    <a:cubicBezTo>
                      <a:pt x="4483" y="309"/>
                      <a:pt x="4483" y="309"/>
                      <a:pt x="4483" y="310"/>
                    </a:cubicBezTo>
                    <a:lnTo>
                      <a:pt x="4485" y="325"/>
                    </a:lnTo>
                    <a:cubicBezTo>
                      <a:pt x="4485" y="329"/>
                      <a:pt x="4482" y="333"/>
                      <a:pt x="4478" y="333"/>
                    </a:cubicBezTo>
                    <a:cubicBezTo>
                      <a:pt x="4473" y="334"/>
                      <a:pt x="4470" y="331"/>
                      <a:pt x="4469" y="326"/>
                    </a:cubicBezTo>
                    <a:close/>
                    <a:moveTo>
                      <a:pt x="4393" y="158"/>
                    </a:moveTo>
                    <a:lnTo>
                      <a:pt x="4366" y="125"/>
                    </a:lnTo>
                    <a:lnTo>
                      <a:pt x="4367" y="126"/>
                    </a:lnTo>
                    <a:lnTo>
                      <a:pt x="4314" y="81"/>
                    </a:lnTo>
                    <a:cubicBezTo>
                      <a:pt x="4311" y="78"/>
                      <a:pt x="4310" y="73"/>
                      <a:pt x="4313" y="70"/>
                    </a:cubicBezTo>
                    <a:cubicBezTo>
                      <a:pt x="4316" y="66"/>
                      <a:pt x="4321" y="66"/>
                      <a:pt x="4325" y="69"/>
                    </a:cubicBezTo>
                    <a:lnTo>
                      <a:pt x="4378" y="113"/>
                    </a:lnTo>
                    <a:cubicBezTo>
                      <a:pt x="4378" y="114"/>
                      <a:pt x="4378" y="114"/>
                      <a:pt x="4379" y="114"/>
                    </a:cubicBezTo>
                    <a:lnTo>
                      <a:pt x="4406" y="147"/>
                    </a:lnTo>
                    <a:cubicBezTo>
                      <a:pt x="4409" y="151"/>
                      <a:pt x="4408" y="156"/>
                      <a:pt x="4405" y="159"/>
                    </a:cubicBezTo>
                    <a:cubicBezTo>
                      <a:pt x="4401" y="161"/>
                      <a:pt x="4396" y="161"/>
                      <a:pt x="4393" y="158"/>
                    </a:cubicBezTo>
                    <a:close/>
                    <a:moveTo>
                      <a:pt x="4247" y="45"/>
                    </a:moveTo>
                    <a:lnTo>
                      <a:pt x="4179" y="24"/>
                    </a:lnTo>
                    <a:lnTo>
                      <a:pt x="4181" y="24"/>
                    </a:lnTo>
                    <a:lnTo>
                      <a:pt x="4139" y="20"/>
                    </a:lnTo>
                    <a:cubicBezTo>
                      <a:pt x="4135" y="20"/>
                      <a:pt x="4132" y="16"/>
                      <a:pt x="4132" y="11"/>
                    </a:cubicBezTo>
                    <a:cubicBezTo>
                      <a:pt x="4133" y="7"/>
                      <a:pt x="4137" y="4"/>
                      <a:pt x="4141" y="4"/>
                    </a:cubicBezTo>
                    <a:lnTo>
                      <a:pt x="4182" y="9"/>
                    </a:lnTo>
                    <a:cubicBezTo>
                      <a:pt x="4183" y="9"/>
                      <a:pt x="4183" y="9"/>
                      <a:pt x="4184" y="9"/>
                    </a:cubicBezTo>
                    <a:lnTo>
                      <a:pt x="4251" y="30"/>
                    </a:lnTo>
                    <a:cubicBezTo>
                      <a:pt x="4256" y="31"/>
                      <a:pt x="4258" y="36"/>
                      <a:pt x="4257" y="40"/>
                    </a:cubicBezTo>
                    <a:cubicBezTo>
                      <a:pt x="4255" y="44"/>
                      <a:pt x="4251" y="46"/>
                      <a:pt x="4247" y="45"/>
                    </a:cubicBezTo>
                    <a:close/>
                    <a:moveTo>
                      <a:pt x="4062" y="18"/>
                    </a:moveTo>
                    <a:lnTo>
                      <a:pt x="3950" y="18"/>
                    </a:lnTo>
                    <a:cubicBezTo>
                      <a:pt x="3945" y="18"/>
                      <a:pt x="3942" y="15"/>
                      <a:pt x="3942" y="10"/>
                    </a:cubicBezTo>
                    <a:cubicBezTo>
                      <a:pt x="3942" y="6"/>
                      <a:pt x="3945" y="2"/>
                      <a:pt x="3950" y="2"/>
                    </a:cubicBezTo>
                    <a:lnTo>
                      <a:pt x="4062" y="2"/>
                    </a:lnTo>
                    <a:cubicBezTo>
                      <a:pt x="4066" y="2"/>
                      <a:pt x="4070" y="6"/>
                      <a:pt x="4070" y="10"/>
                    </a:cubicBezTo>
                    <a:cubicBezTo>
                      <a:pt x="4070" y="15"/>
                      <a:pt x="4066" y="18"/>
                      <a:pt x="4062" y="18"/>
                    </a:cubicBezTo>
                    <a:close/>
                    <a:moveTo>
                      <a:pt x="3870" y="18"/>
                    </a:moveTo>
                    <a:lnTo>
                      <a:pt x="3758" y="18"/>
                    </a:lnTo>
                    <a:cubicBezTo>
                      <a:pt x="3753" y="18"/>
                      <a:pt x="3750" y="15"/>
                      <a:pt x="3750" y="10"/>
                    </a:cubicBezTo>
                    <a:cubicBezTo>
                      <a:pt x="3750" y="6"/>
                      <a:pt x="3753" y="2"/>
                      <a:pt x="3758" y="2"/>
                    </a:cubicBezTo>
                    <a:lnTo>
                      <a:pt x="3870" y="2"/>
                    </a:lnTo>
                    <a:cubicBezTo>
                      <a:pt x="3874" y="2"/>
                      <a:pt x="3878" y="6"/>
                      <a:pt x="3878" y="10"/>
                    </a:cubicBezTo>
                    <a:cubicBezTo>
                      <a:pt x="3878" y="15"/>
                      <a:pt x="3874" y="18"/>
                      <a:pt x="3870" y="18"/>
                    </a:cubicBezTo>
                    <a:close/>
                    <a:moveTo>
                      <a:pt x="3678" y="18"/>
                    </a:moveTo>
                    <a:lnTo>
                      <a:pt x="3566" y="18"/>
                    </a:lnTo>
                    <a:cubicBezTo>
                      <a:pt x="3561" y="18"/>
                      <a:pt x="3558" y="15"/>
                      <a:pt x="3558" y="10"/>
                    </a:cubicBezTo>
                    <a:cubicBezTo>
                      <a:pt x="3558" y="6"/>
                      <a:pt x="3561" y="2"/>
                      <a:pt x="3566" y="2"/>
                    </a:cubicBezTo>
                    <a:lnTo>
                      <a:pt x="3678" y="2"/>
                    </a:lnTo>
                    <a:cubicBezTo>
                      <a:pt x="3682" y="2"/>
                      <a:pt x="3686" y="6"/>
                      <a:pt x="3686" y="10"/>
                    </a:cubicBezTo>
                    <a:cubicBezTo>
                      <a:pt x="3686" y="15"/>
                      <a:pt x="3682" y="18"/>
                      <a:pt x="3678" y="18"/>
                    </a:cubicBezTo>
                    <a:close/>
                    <a:moveTo>
                      <a:pt x="3486" y="18"/>
                    </a:moveTo>
                    <a:lnTo>
                      <a:pt x="3374" y="18"/>
                    </a:lnTo>
                    <a:cubicBezTo>
                      <a:pt x="3369" y="18"/>
                      <a:pt x="3366" y="15"/>
                      <a:pt x="3366" y="10"/>
                    </a:cubicBezTo>
                    <a:cubicBezTo>
                      <a:pt x="3366" y="6"/>
                      <a:pt x="3369" y="2"/>
                      <a:pt x="3374" y="2"/>
                    </a:cubicBezTo>
                    <a:lnTo>
                      <a:pt x="3486" y="2"/>
                    </a:lnTo>
                    <a:cubicBezTo>
                      <a:pt x="3490" y="2"/>
                      <a:pt x="3494" y="6"/>
                      <a:pt x="3494" y="10"/>
                    </a:cubicBezTo>
                    <a:cubicBezTo>
                      <a:pt x="3494" y="15"/>
                      <a:pt x="3490" y="18"/>
                      <a:pt x="3486" y="18"/>
                    </a:cubicBezTo>
                    <a:close/>
                    <a:moveTo>
                      <a:pt x="3294" y="18"/>
                    </a:moveTo>
                    <a:lnTo>
                      <a:pt x="3182" y="18"/>
                    </a:lnTo>
                    <a:cubicBezTo>
                      <a:pt x="3177" y="18"/>
                      <a:pt x="3174" y="15"/>
                      <a:pt x="3174" y="10"/>
                    </a:cubicBezTo>
                    <a:cubicBezTo>
                      <a:pt x="3174" y="6"/>
                      <a:pt x="3177" y="2"/>
                      <a:pt x="3182" y="2"/>
                    </a:cubicBezTo>
                    <a:lnTo>
                      <a:pt x="3294" y="2"/>
                    </a:lnTo>
                    <a:cubicBezTo>
                      <a:pt x="3298" y="2"/>
                      <a:pt x="3302" y="6"/>
                      <a:pt x="3302" y="10"/>
                    </a:cubicBezTo>
                    <a:cubicBezTo>
                      <a:pt x="3302" y="15"/>
                      <a:pt x="3298" y="18"/>
                      <a:pt x="3294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35"/>
              <p:cNvSpPr>
                <a:spLocks/>
              </p:cNvSpPr>
              <p:nvPr/>
            </p:nvSpPr>
            <p:spPr bwMode="auto">
              <a:xfrm>
                <a:off x="2350" y="1606"/>
                <a:ext cx="96" cy="84"/>
              </a:xfrm>
              <a:custGeom>
                <a:avLst/>
                <a:gdLst>
                  <a:gd name="T0" fmla="*/ 0 w 96"/>
                  <a:gd name="T1" fmla="*/ 0 h 84"/>
                  <a:gd name="T2" fmla="*/ 96 w 96"/>
                  <a:gd name="T3" fmla="*/ 42 h 84"/>
                  <a:gd name="T4" fmla="*/ 0 w 96"/>
                  <a:gd name="T5" fmla="*/ 84 h 84"/>
                  <a:gd name="T6" fmla="*/ 0 w 96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4">
                    <a:moveTo>
                      <a:pt x="0" y="0"/>
                    </a:moveTo>
                    <a:lnTo>
                      <a:pt x="96" y="42"/>
                    </a:lnTo>
                    <a:lnTo>
                      <a:pt x="0" y="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36"/>
              <p:cNvSpPr>
                <a:spLocks/>
              </p:cNvSpPr>
              <p:nvPr/>
            </p:nvSpPr>
            <p:spPr bwMode="auto">
              <a:xfrm>
                <a:off x="3437" y="1606"/>
                <a:ext cx="96" cy="84"/>
              </a:xfrm>
              <a:custGeom>
                <a:avLst/>
                <a:gdLst>
                  <a:gd name="T0" fmla="*/ 96 w 96"/>
                  <a:gd name="T1" fmla="*/ 84 h 84"/>
                  <a:gd name="T2" fmla="*/ 0 w 96"/>
                  <a:gd name="T3" fmla="*/ 42 h 84"/>
                  <a:gd name="T4" fmla="*/ 96 w 96"/>
                  <a:gd name="T5" fmla="*/ 0 h 84"/>
                  <a:gd name="T6" fmla="*/ 96 w 96"/>
                  <a:gd name="T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4">
                    <a:moveTo>
                      <a:pt x="96" y="84"/>
                    </a:moveTo>
                    <a:lnTo>
                      <a:pt x="0" y="42"/>
                    </a:lnTo>
                    <a:lnTo>
                      <a:pt x="96" y="0"/>
                    </a:lnTo>
                    <a:lnTo>
                      <a:pt x="96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Rectangle 37"/>
              <p:cNvSpPr>
                <a:spLocks noChangeArrowheads="1"/>
              </p:cNvSpPr>
              <p:nvPr/>
            </p:nvSpPr>
            <p:spPr bwMode="auto">
              <a:xfrm>
                <a:off x="3006" y="2808"/>
                <a:ext cx="127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Tracer Study Coordination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auto">
              <a:xfrm>
                <a:off x="2265" y="2560"/>
                <a:ext cx="1364" cy="147"/>
              </a:xfrm>
              <a:custGeom>
                <a:avLst/>
                <a:gdLst>
                  <a:gd name="T0" fmla="*/ 0 w 1364"/>
                  <a:gd name="T1" fmla="*/ 0 h 147"/>
                  <a:gd name="T2" fmla="*/ 0 w 1364"/>
                  <a:gd name="T3" fmla="*/ 147 h 147"/>
                  <a:gd name="T4" fmla="*/ 1364 w 1364"/>
                  <a:gd name="T5" fmla="*/ 147 h 147"/>
                  <a:gd name="T6" fmla="*/ 1364 w 1364"/>
                  <a:gd name="T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4" h="147">
                    <a:moveTo>
                      <a:pt x="0" y="0"/>
                    </a:moveTo>
                    <a:lnTo>
                      <a:pt x="0" y="147"/>
                    </a:lnTo>
                    <a:lnTo>
                      <a:pt x="1364" y="147"/>
                    </a:lnTo>
                    <a:lnTo>
                      <a:pt x="1364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39"/>
              <p:cNvSpPr>
                <a:spLocks/>
              </p:cNvSpPr>
              <p:nvPr/>
            </p:nvSpPr>
            <p:spPr bwMode="auto">
              <a:xfrm>
                <a:off x="2265" y="2551"/>
                <a:ext cx="682" cy="1142"/>
              </a:xfrm>
              <a:custGeom>
                <a:avLst/>
                <a:gdLst>
                  <a:gd name="T0" fmla="*/ 682 w 682"/>
                  <a:gd name="T1" fmla="*/ 1142 h 1142"/>
                  <a:gd name="T2" fmla="*/ 682 w 682"/>
                  <a:gd name="T3" fmla="*/ 147 h 1142"/>
                  <a:gd name="T4" fmla="*/ 0 w 682"/>
                  <a:gd name="T5" fmla="*/ 147 h 1142"/>
                  <a:gd name="T6" fmla="*/ 0 w 682"/>
                  <a:gd name="T7" fmla="*/ 0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2" h="1142">
                    <a:moveTo>
                      <a:pt x="682" y="1142"/>
                    </a:moveTo>
                    <a:lnTo>
                      <a:pt x="682" y="147"/>
                    </a:lnTo>
                    <a:lnTo>
                      <a:pt x="0" y="147"/>
                    </a:lnTo>
                    <a:lnTo>
                      <a:pt x="0" y="0"/>
                    </a:lnTo>
                  </a:path>
                </a:pathLst>
              </a:cu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Line 40"/>
              <p:cNvSpPr>
                <a:spLocks noChangeShapeType="1"/>
              </p:cNvSpPr>
              <p:nvPr/>
            </p:nvSpPr>
            <p:spPr bwMode="auto">
              <a:xfrm>
                <a:off x="1136" y="2319"/>
                <a:ext cx="639" cy="0"/>
              </a:xfrm>
              <a:prstGeom prst="line">
                <a:avLst/>
              </a:prstGeom>
              <a:noFill/>
              <a:ln w="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558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898154"/>
              </p:ext>
            </p:extLst>
          </p:nvPr>
        </p:nvGraphicFramePr>
        <p:xfrm>
          <a:off x="2411760" y="1268760"/>
          <a:ext cx="5898232" cy="531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84241850"/>
              </p:ext>
            </p:extLst>
          </p:nvPr>
        </p:nvGraphicFramePr>
        <p:xfrm>
          <a:off x="107504" y="1916832"/>
          <a:ext cx="263345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60648"/>
            <a:ext cx="8388424" cy="1143000"/>
          </a:xfrm>
        </p:spPr>
        <p:txBody>
          <a:bodyPr/>
          <a:lstStyle/>
          <a:p>
            <a:r>
              <a:rPr lang="en-US" sz="5400" dirty="0" smtClean="0"/>
              <a:t>Design of the Questionnaire</a:t>
            </a:r>
            <a:endParaRPr lang="es-GT" sz="5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8</a:t>
            </a:fld>
            <a:endParaRPr lang="es-GT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Website of the Project</a:t>
            </a:r>
            <a:endParaRPr lang="en-US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3960" y="1600200"/>
            <a:ext cx="478648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GT" dirty="0" smtClean="0"/>
              <a:t>UNITRACE PROJECT - GUATEMALA</a:t>
            </a:r>
            <a:endParaRPr lang="es-G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FB26-7F68-45A7-A4E4-ADB10ADA387B}" type="slidenum">
              <a:rPr lang="es-GT" smtClean="0"/>
              <a:pPr/>
              <a:t>9</a:t>
            </a:fld>
            <a:endParaRPr lang="es-GT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GT" dirty="0" smtClean="0"/>
              <a:t>OCTOBER 2012</a:t>
            </a:r>
            <a:endParaRPr lang="es-G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29" y="299265"/>
            <a:ext cx="518271" cy="7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4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2204</TotalTime>
  <Words>1757</Words>
  <Application>Microsoft Office PowerPoint</Application>
  <PresentationFormat>On-screen Show (4:3)</PresentationFormat>
  <Paragraphs>415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Adjacency</vt:lpstr>
      <vt:lpstr>The experience of Graduates Tracer Studies at Universidad del Valle de Guatemala (UVG), Guatemala, Central America. </vt:lpstr>
      <vt:lpstr>Where We Are</vt:lpstr>
      <vt:lpstr>Main Objectives</vt:lpstr>
      <vt:lpstr>Research Questions</vt:lpstr>
      <vt:lpstr>UVG</vt:lpstr>
      <vt:lpstr>Target Population</vt:lpstr>
      <vt:lpstr>UVG Tracer Study Team Organization</vt:lpstr>
      <vt:lpstr>Design of the Questionnaire</vt:lpstr>
      <vt:lpstr>Website of the Project</vt:lpstr>
      <vt:lpstr>Survey</vt:lpstr>
      <vt:lpstr>Questionnaire Definition (QTAFI)</vt:lpstr>
      <vt:lpstr>Questionnaire Definition XML</vt:lpstr>
      <vt:lpstr>QTAFI User Definition (Generated by UVG System)</vt:lpstr>
      <vt:lpstr>Codebook</vt:lpstr>
      <vt:lpstr>Questionnaire Formatted  for Paper</vt:lpstr>
      <vt:lpstr>Questionnaire (QTAFI)</vt:lpstr>
      <vt:lpstr>Questionnaire (QTAFI) (2)</vt:lpstr>
      <vt:lpstr>Response Strategy</vt:lpstr>
      <vt:lpstr>Process</vt:lpstr>
      <vt:lpstr>Phase Cycle</vt:lpstr>
      <vt:lpstr>Analysis</vt:lpstr>
      <vt:lpstr>Tools Working Together</vt:lpstr>
      <vt:lpstr>Field Phase</vt:lpstr>
      <vt:lpstr>PowerPoint Presentation</vt:lpstr>
      <vt:lpstr>PowerPoint Presentation</vt:lpstr>
      <vt:lpstr>Campaign Details</vt:lpstr>
      <vt:lpstr>Campaign Response Monitoring</vt:lpstr>
      <vt:lpstr>Campaign Response Monitoring</vt:lpstr>
      <vt:lpstr>Campaign Response Details</vt:lpstr>
      <vt:lpstr>Email Template</vt:lpstr>
      <vt:lpstr>Target Details</vt:lpstr>
      <vt:lpstr>Case (Incident) Management</vt:lpstr>
      <vt:lpstr>Automation of Relevant Process Areas</vt:lpstr>
      <vt:lpstr>Response</vt:lpstr>
      <vt:lpstr>Response (2)</vt:lpstr>
      <vt:lpstr>Examples of Results (1)</vt:lpstr>
      <vt:lpstr>Examples of Results (2)</vt:lpstr>
      <vt:lpstr>Examples of Results (3)</vt:lpstr>
      <vt:lpstr>Examples of Results (4)</vt:lpstr>
      <vt:lpstr>Examples of Results (5)</vt:lpstr>
      <vt:lpstr>PowerPoint Presentation</vt:lpstr>
      <vt:lpstr>Dissemination of Findings</vt:lpstr>
      <vt:lpstr>Tracer Studies in University Dashboard</vt:lpstr>
      <vt:lpstr>General Results for the Implementation of the Project</vt:lpstr>
      <vt:lpstr>PowerPoint Presentation</vt:lpstr>
      <vt:lpstr>Present and Future Projects</vt:lpstr>
      <vt:lpstr>Present and Future Projects (2) </vt:lpstr>
      <vt:lpstr>Conclusions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Eduardo Alvarez</dc:creator>
  <cp:keywords>Unitrace Guatemala</cp:keywords>
  <cp:lastModifiedBy>Eduardo M. Alvarez</cp:lastModifiedBy>
  <cp:revision>108</cp:revision>
  <dcterms:created xsi:type="dcterms:W3CDTF">2012-10-12T06:55:58Z</dcterms:created>
  <dcterms:modified xsi:type="dcterms:W3CDTF">2012-10-22T01:02:42Z</dcterms:modified>
</cp:coreProperties>
</file>