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935" r:id="rId2"/>
    <p:sldMasterId id="2147483950" r:id="rId3"/>
    <p:sldMasterId id="2147483967" r:id="rId4"/>
    <p:sldMasterId id="2147483981" r:id="rId5"/>
  </p:sldMasterIdLst>
  <p:notesMasterIdLst>
    <p:notesMasterId r:id="rId34"/>
  </p:notesMasterIdLst>
  <p:handoutMasterIdLst>
    <p:handoutMasterId r:id="rId35"/>
  </p:handoutMasterIdLst>
  <p:sldIdLst>
    <p:sldId id="331" r:id="rId6"/>
    <p:sldId id="289" r:id="rId7"/>
    <p:sldId id="278" r:id="rId8"/>
    <p:sldId id="332" r:id="rId9"/>
    <p:sldId id="333" r:id="rId10"/>
    <p:sldId id="291" r:id="rId11"/>
    <p:sldId id="288" r:id="rId12"/>
    <p:sldId id="308" r:id="rId13"/>
    <p:sldId id="309" r:id="rId14"/>
    <p:sldId id="310" r:id="rId15"/>
    <p:sldId id="342" r:id="rId16"/>
    <p:sldId id="311" r:id="rId17"/>
    <p:sldId id="312" r:id="rId18"/>
    <p:sldId id="328" r:id="rId19"/>
    <p:sldId id="313" r:id="rId20"/>
    <p:sldId id="318" r:id="rId21"/>
    <p:sldId id="343" r:id="rId22"/>
    <p:sldId id="344" r:id="rId23"/>
    <p:sldId id="321" r:id="rId24"/>
    <p:sldId id="322" r:id="rId25"/>
    <p:sldId id="300" r:id="rId26"/>
    <p:sldId id="324" r:id="rId27"/>
    <p:sldId id="330" r:id="rId28"/>
    <p:sldId id="325" r:id="rId29"/>
    <p:sldId id="326" r:id="rId30"/>
    <p:sldId id="327" r:id="rId31"/>
    <p:sldId id="345" r:id="rId32"/>
    <p:sldId id="346" r:id="rId33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  <a:srgbClr val="336699"/>
    <a:srgbClr val="333399"/>
    <a:srgbClr val="0066FF"/>
    <a:srgbClr val="4D4D4D"/>
    <a:srgbClr val="FF9900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4C1A8A3-306A-4EB7-A6B1-4F7E0EB9C5D6}" styleName="Mittlere Formatvorlage 3 - Akz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07" autoAdjust="0"/>
    <p:restoredTop sz="84740" autoAdjust="0"/>
  </p:normalViewPr>
  <p:slideViewPr>
    <p:cSldViewPr>
      <p:cViewPr>
        <p:scale>
          <a:sx n="70" d="100"/>
          <a:sy n="70" d="100"/>
        </p:scale>
        <p:origin x="-98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0742031F-2E9A-4DB8-80D5-95C5CF49DFE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2238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4" y="0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4" y="9721106"/>
            <a:ext cx="3076363" cy="51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A5CFC889-7BA0-4476-B524-5D00C92238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92644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E0FECA-1265-49E2-8D67-71A31A5210D5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E0FECA-1265-49E2-8D67-71A31A5210D5}" type="slidenum">
              <a:rPr lang="de-DE" smtClean="0"/>
              <a:pPr/>
              <a:t>8</a:t>
            </a:fld>
            <a:endParaRPr lang="de-DE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E0FECA-1265-49E2-8D67-71A31A5210D5}" type="slidenum">
              <a:rPr lang="de-DE" smtClean="0"/>
              <a:pPr/>
              <a:t>9</a:t>
            </a:fld>
            <a:endParaRPr lang="de-DE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E0FECA-1265-49E2-8D67-71A31A5210D5}" type="slidenum">
              <a:rPr lang="de-DE" smtClean="0"/>
              <a:pPr/>
              <a:t>10</a:t>
            </a:fld>
            <a:endParaRPr lang="de-DE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68433" indent="-295551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82205" indent="-236441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55087" indent="-236441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127969" indent="-236441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600851" indent="-23644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3073733" indent="-23644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546615" indent="-23644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4019497" indent="-23644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/>
            <a:fld id="{4B33D28F-FAF2-4A12-8735-2A587929A339}" type="slidenum">
              <a:rPr lang="de-DE">
                <a:latin typeface="Arial" charset="0"/>
              </a:rPr>
              <a:pPr eaLnBrk="1" hangingPunct="1"/>
              <a:t>28</a:t>
            </a:fld>
            <a:endParaRPr lang="de-DE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F9411-366A-44B4-929A-3BE0CF7BABC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9AD5-836E-4429-A231-337216AFCDB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EB006-2372-49C3-8483-38FED9F3061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6F1C3-B628-458B-98B2-4FD3B45F2AB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1">
            <a:alpha val="7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1"/>
            <a:ext cx="8494776" cy="1069847"/>
          </a:xfrm>
          <a:solidFill>
            <a:schemeClr val="accent5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-12700" y="-12700"/>
            <a:ext cx="671513" cy="10842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F9E2-C155-4450-99C2-0B55B6C8448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6C412-8BAC-46DF-8547-EC26B8AC4ED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1752600"/>
            <a:ext cx="3848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1752600"/>
            <a:ext cx="3848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BF4D7-1F18-4701-925F-2858950F63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CF3EC-0973-42FB-B2E5-F0E4F5C51B1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96D21-0D7D-4AC4-8775-2F2D7183D75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E9A6B-1ABB-426E-9D65-859827A0E5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88C8B-452D-49D4-9215-1D05018593E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3663E-006F-49BE-8814-564146D382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46FE0-D37F-4661-ADE8-F85E19CCAB2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53976-168F-48A6-9F28-C5200C161F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3425" y="0"/>
            <a:ext cx="2060575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0"/>
            <a:ext cx="6030912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B0A8D-6977-483C-98A1-BFCF1E2B750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0"/>
            <a:ext cx="8243887" cy="1216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116013" y="1752600"/>
            <a:ext cx="7848600" cy="4267200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B4402-14E6-4D8F-9DDB-3844D2D040A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113" y="0"/>
            <a:ext cx="8243887" cy="6858000"/>
          </a:xfrm>
        </p:spPr>
        <p:txBody>
          <a:bodyPr/>
          <a:lstStyle>
            <a:lvl1pPr>
              <a:defRPr sz="7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3D81A-20DA-4941-A50B-FF40013648F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_INCH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7544" y="1268762"/>
            <a:ext cx="7990656" cy="2331695"/>
          </a:xfrm>
        </p:spPr>
        <p:txBody>
          <a:bodyPr/>
          <a:lstStyle>
            <a:lvl1pPr>
              <a:defRPr/>
            </a:lvl1pPr>
          </a:lstStyle>
          <a:p>
            <a:r>
              <a:rPr lang="de-DE" sz="3200" dirty="0" smtClean="0"/>
              <a:t>Welche Erfahrungen werden mit  Bachelor und Master in der betrieblichen Praxis gemacht?</a:t>
            </a:r>
            <a:br>
              <a:rPr lang="de-DE" sz="3200" dirty="0" smtClean="0"/>
            </a:br>
            <a:r>
              <a:rPr lang="de-DE" sz="3200" dirty="0" smtClean="0"/>
              <a:t>Ergebnisse empirischer Untersuchungen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115616" y="3886200"/>
            <a:ext cx="6656784" cy="1752600"/>
          </a:xfrm>
        </p:spPr>
        <p:txBody>
          <a:bodyPr>
            <a:noAutofit/>
          </a:bodyPr>
          <a:lstStyle>
            <a:lvl1pPr marL="0" indent="0" algn="ctr" fontAlgn="auto">
              <a:spcAft>
                <a:spcPts val="0"/>
              </a:spcAft>
              <a:buFont typeface="Arial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2400" dirty="0" smtClean="0">
                <a:solidFill>
                  <a:schemeClr val="tx1"/>
                </a:solidFill>
              </a:rPr>
              <a:t>Harald Schomburg, Universität Kassel</a:t>
            </a:r>
          </a:p>
          <a:p>
            <a:pPr fontAlgn="auto">
              <a:spcAft>
                <a:spcPts val="0"/>
              </a:spcAft>
              <a:defRPr/>
            </a:pPr>
            <a:r>
              <a:rPr lang="de-DE" sz="2400" dirty="0" smtClean="0">
                <a:solidFill>
                  <a:schemeClr val="tx1"/>
                </a:solidFill>
              </a:rPr>
              <a:t>Beitrag zum Ver.di Seminar „Personalratsarbeit an Hochschulen: Qualifikation, Einsatz, Eingruppierung von Bachelor- und Masterabsolventen; Partizipation – Chancen und Risiken für Interessenvertretungen“, </a:t>
            </a:r>
            <a:br>
              <a:rPr lang="de-DE" sz="2400" dirty="0" smtClean="0">
                <a:solidFill>
                  <a:schemeClr val="tx1"/>
                </a:solidFill>
              </a:rPr>
            </a:br>
            <a:r>
              <a:rPr lang="de-DE" sz="2400" dirty="0" smtClean="0">
                <a:solidFill>
                  <a:schemeClr val="tx1"/>
                </a:solidFill>
              </a:rPr>
              <a:t>17. - 18. Oktober 2011, Berlin</a:t>
            </a:r>
            <a:endParaRPr lang="de-DE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7" y="5776288"/>
            <a:ext cx="9066111" cy="85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98295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970117"/>
            <a:ext cx="9144000" cy="86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395536" y="1527991"/>
            <a:ext cx="8291264" cy="259228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29312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_INCH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6858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1009531"/>
          </a:xfrm>
          <a:prstGeom prst="rect">
            <a:avLst/>
          </a:prstGeom>
          <a:solidFill>
            <a:srgbClr val="C6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0"/>
            <a:ext cx="8003232" cy="1009531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600200"/>
            <a:ext cx="7964501" cy="4525963"/>
          </a:xfrm>
        </p:spPr>
        <p:txBody>
          <a:bodyPr/>
          <a:lstStyle>
            <a:lvl1pPr marL="342900" indent="-342900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542" y="6539746"/>
            <a:ext cx="640573" cy="318254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 sz="800" smtClean="0">
                <a:solidFill>
                  <a:prstClr val="white">
                    <a:lumMod val="75000"/>
                  </a:prstClr>
                </a:solidFill>
              </a:rPr>
              <a:t>22.10.2012</a:t>
            </a:r>
            <a:endParaRPr lang="de-DE" sz="8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2456335" y="3474145"/>
            <a:ext cx="5521393" cy="609807"/>
          </a:xfrm>
          <a:solidFill>
            <a:srgbClr val="C6005A"/>
          </a:solidFill>
        </p:spPr>
        <p:txBody>
          <a:bodyPr/>
          <a:lstStyle/>
          <a:p>
            <a:r>
              <a:rPr lang="en-US" dirty="0" err="1" smtClean="0">
                <a:solidFill>
                  <a:prstClr val="white"/>
                </a:solidFill>
              </a:rPr>
              <a:t>Choni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Flöther</a:t>
            </a:r>
            <a:r>
              <a:rPr lang="en-US" dirty="0" smtClean="0">
                <a:solidFill>
                  <a:prstClr val="white"/>
                </a:solidFill>
              </a:rPr>
              <a:t>: The Network Approach – the Case of Germany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126268" y="271703"/>
            <a:ext cx="864097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30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_INCH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6858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1182350"/>
          </a:xfrm>
          <a:prstGeom prst="rect">
            <a:avLst/>
          </a:prstGeom>
          <a:solidFill>
            <a:srgbClr val="C600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45438"/>
            <a:ext cx="8003232" cy="1036915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6539746"/>
            <a:ext cx="705340" cy="318254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 sz="800" smtClean="0">
                <a:solidFill>
                  <a:prstClr val="white">
                    <a:lumMod val="75000"/>
                  </a:prstClr>
                </a:solidFill>
              </a:rPr>
              <a:t>22.10.2012</a:t>
            </a:r>
            <a:endParaRPr lang="de-DE" sz="8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2330574" y="3599352"/>
            <a:ext cx="5270988" cy="609807"/>
          </a:xfrm>
          <a:solidFill>
            <a:srgbClr val="C6005A"/>
          </a:solidFill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212679" y="358114"/>
            <a:ext cx="1036919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38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CEC66-ED70-496D-82BA-C225A434B7D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_INCHER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6858000"/>
          </a:xfrm>
          <a:prstGeom prst="rect">
            <a:avLst/>
          </a:prstGeom>
          <a:solidFill>
            <a:srgbClr val="C600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0"/>
            <a:ext cx="1800200" cy="6858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6539746"/>
            <a:ext cx="705340" cy="318254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 sz="800" smtClean="0">
                <a:solidFill>
                  <a:prstClr val="white">
                    <a:lumMod val="75000"/>
                  </a:prstClr>
                </a:solidFill>
              </a:rPr>
              <a:t>22.10.2012</a:t>
            </a:r>
            <a:endParaRPr lang="de-DE" sz="8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212679" y="358114"/>
            <a:ext cx="1036919" cy="611558"/>
          </a:xfrm>
          <a:solidFill>
            <a:srgbClr val="C6005A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2330574" y="3599352"/>
            <a:ext cx="5270988" cy="609807"/>
          </a:xfrm>
          <a:solidFill>
            <a:srgbClr val="C6005A"/>
          </a:solidFill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8121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_BLA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542" y="0"/>
            <a:ext cx="61156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144000" cy="11823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568" y="145438"/>
            <a:ext cx="8003232" cy="1036915"/>
          </a:xfrm>
          <a:solidFill>
            <a:srgbClr val="002060"/>
          </a:solidFill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2299" y="1600200"/>
            <a:ext cx="7964501" cy="4525963"/>
          </a:xfrm>
        </p:spPr>
        <p:txBody>
          <a:bodyPr/>
          <a:lstStyle>
            <a:lvl1pPr marL="342900" indent="-342900">
              <a:buSzPct val="120000"/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-65309" y="6539746"/>
            <a:ext cx="705340" cy="318254"/>
          </a:xfrm>
        </p:spPr>
        <p:txBody>
          <a:bodyPr/>
          <a:lstStyle>
            <a:lvl1pPr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de-DE" sz="800" smtClean="0">
                <a:solidFill>
                  <a:prstClr val="white">
                    <a:lumMod val="75000"/>
                  </a:prstClr>
                </a:solidFill>
              </a:rPr>
              <a:t>22.10.2012</a:t>
            </a:r>
            <a:endParaRPr lang="de-DE" sz="8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 rot="16200000">
            <a:off x="-212679" y="358114"/>
            <a:ext cx="1036919" cy="611558"/>
          </a:xfrm>
          <a:solidFill>
            <a:srgbClr val="002060"/>
          </a:solidFill>
        </p:spPr>
        <p:txBody>
          <a:bodyPr/>
          <a:lstStyle>
            <a:lvl1pPr>
              <a:defRPr sz="2400" b="0">
                <a:solidFill>
                  <a:schemeClr val="bg1"/>
                </a:solidFill>
              </a:defRPr>
            </a:lvl1pPr>
          </a:lstStyle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 rot="16200000">
            <a:off x="-2330574" y="3599352"/>
            <a:ext cx="5270988" cy="609807"/>
          </a:xfrm>
          <a:solidFill>
            <a:srgbClr val="002060"/>
          </a:solidFill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657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22.10.2012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31" y="2305677"/>
            <a:ext cx="826021" cy="3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407" y="2498562"/>
            <a:ext cx="1147859" cy="336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54613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22.10.2012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4362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3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22.10.2012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45799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22.10.2012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7073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22.10.2012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599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3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3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22.10.2012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0961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22.10.2012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2224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22.10.2012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332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AA218-E90E-4663-B78C-88BEB1C5E2F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white"/>
                </a:solidFill>
              </a:rPr>
              <a:t>22.10.2012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Choni Flöther: The Network Approach – the Case of Germany</a:t>
            </a:r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FA792-5484-4E76-84AC-2792334BF89F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751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ischen_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3" y="-46298"/>
            <a:ext cx="8572528" cy="6904300"/>
          </a:xfrm>
          <a:solidFill>
            <a:schemeClr val="accent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>
              <a:defRPr sz="8000" b="1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3175" y="-14287"/>
            <a:ext cx="573088" cy="1152526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fld id="{CCBD84C0-9776-422F-85AB-715ED6B197BE}" type="slidenum">
              <a:rPr lang="de-DE">
                <a:solidFill>
                  <a:prstClr val="white"/>
                </a:solidFill>
              </a:rPr>
              <a:pPr>
                <a:defRPr/>
              </a:pPr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37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2"/>
          <p:cNvCxnSpPr>
            <a:cxnSpLocks noChangeShapeType="1"/>
          </p:cNvCxnSpPr>
          <p:nvPr userDrawn="1"/>
        </p:nvCxnSpPr>
        <p:spPr bwMode="auto">
          <a:xfrm>
            <a:off x="262304" y="333375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4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3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6"/>
          <p:cNvCxnSpPr>
            <a:cxnSpLocks noChangeShapeType="1"/>
          </p:cNvCxnSpPr>
          <p:nvPr userDrawn="1"/>
        </p:nvCxnSpPr>
        <p:spPr bwMode="auto">
          <a:xfrm rot="10800000">
            <a:off x="383934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8"/>
          <p:cNvCxnSpPr>
            <a:cxnSpLocks noChangeShapeType="1"/>
          </p:cNvCxnSpPr>
          <p:nvPr userDrawn="1"/>
        </p:nvCxnSpPr>
        <p:spPr bwMode="auto">
          <a:xfrm rot="5400000">
            <a:off x="-2559294" y="3348038"/>
            <a:ext cx="5886450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29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0"/>
          <p:cNvCxnSpPr>
            <a:cxnSpLocks noChangeShapeType="1"/>
          </p:cNvCxnSpPr>
          <p:nvPr userDrawn="1"/>
        </p:nvCxnSpPr>
        <p:spPr bwMode="auto">
          <a:xfrm rot="5400000">
            <a:off x="-2728238" y="3431382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2"/>
          <p:cNvCxnSpPr>
            <a:cxnSpLocks noChangeShapeType="1"/>
          </p:cNvCxnSpPr>
          <p:nvPr userDrawn="1"/>
        </p:nvCxnSpPr>
        <p:spPr bwMode="auto">
          <a:xfrm rot="10800000">
            <a:off x="446946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4"/>
          <p:cNvCxnSpPr>
            <a:cxnSpLocks noChangeShapeType="1"/>
          </p:cNvCxnSpPr>
          <p:nvPr userDrawn="1"/>
        </p:nvCxnSpPr>
        <p:spPr bwMode="auto">
          <a:xfrm rot="5400000">
            <a:off x="-2474851" y="3493294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6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38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40"/>
          <p:cNvCxnSpPr>
            <a:cxnSpLocks noChangeShapeType="1"/>
          </p:cNvCxnSpPr>
          <p:nvPr userDrawn="1"/>
        </p:nvCxnSpPr>
        <p:spPr bwMode="auto">
          <a:xfrm>
            <a:off x="451339" y="6408738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42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43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44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45"/>
          <p:cNvCxnSpPr>
            <a:cxnSpLocks noChangeShapeType="1"/>
          </p:cNvCxnSpPr>
          <p:nvPr userDrawn="1"/>
        </p:nvCxnSpPr>
        <p:spPr bwMode="auto">
          <a:xfrm rot="10800000">
            <a:off x="186108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" name="Picture 12" descr="RGB_2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162" y="557217"/>
            <a:ext cx="29146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afik 3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861" y="333378"/>
            <a:ext cx="239297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559" y="3212976"/>
            <a:ext cx="7312269" cy="1130300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559" y="4437112"/>
            <a:ext cx="7312269" cy="719138"/>
          </a:xfrm>
          <a:prstGeom prst="rect">
            <a:avLst/>
          </a:prstGeom>
        </p:spPr>
        <p:txBody>
          <a:bodyPr/>
          <a:lstStyle>
            <a:lvl1pPr>
              <a:lnSpc>
                <a:spcPts val="2000"/>
              </a:lnSpc>
              <a:defRPr sz="24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  <a:p>
            <a:r>
              <a:rPr lang="de-DE" dirty="0"/>
              <a:t>Autorennamen</a:t>
            </a: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algn="ctr"/>
            <a:endParaRPr lang="de-DE">
              <a:solidFill>
                <a:srgbClr val="000000"/>
              </a:solidFill>
              <a:latin typeface="Lucida Sans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4706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1"/>
          <p:cNvCxnSpPr>
            <a:cxnSpLocks noChangeShapeType="1"/>
          </p:cNvCxnSpPr>
          <p:nvPr userDrawn="1"/>
        </p:nvCxnSpPr>
        <p:spPr bwMode="auto">
          <a:xfrm>
            <a:off x="262304" y="333375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3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4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4" y="3348038"/>
            <a:ext cx="5886450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2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6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4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56"/>
          <p:cNvCxnSpPr>
            <a:cxnSpLocks noChangeShapeType="1"/>
          </p:cNvCxnSpPr>
          <p:nvPr userDrawn="1"/>
        </p:nvCxnSpPr>
        <p:spPr bwMode="auto">
          <a:xfrm>
            <a:off x="451339" y="6408738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08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687265" y="1484784"/>
            <a:ext cx="7939339" cy="453650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2000">
                <a:latin typeface="Calibri" pitchFamily="34" charset="0"/>
                <a:cs typeface="Calibri" pitchFamily="34" charset="0"/>
              </a:defRPr>
            </a:lvl4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331640" y="269776"/>
            <a:ext cx="7355160" cy="11430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82223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1"/>
          <p:cNvCxnSpPr>
            <a:cxnSpLocks noChangeShapeType="1"/>
          </p:cNvCxnSpPr>
          <p:nvPr userDrawn="1"/>
        </p:nvCxnSpPr>
        <p:spPr bwMode="auto">
          <a:xfrm>
            <a:off x="262304" y="333375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3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4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4" y="3348038"/>
            <a:ext cx="5886450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2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6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4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6"/>
          <p:cNvCxnSpPr>
            <a:cxnSpLocks noChangeShapeType="1"/>
          </p:cNvCxnSpPr>
          <p:nvPr userDrawn="1"/>
        </p:nvCxnSpPr>
        <p:spPr bwMode="auto">
          <a:xfrm>
            <a:off x="451339" y="6408738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08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" name="Picture 12" descr="RGB_2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830" y="339726"/>
            <a:ext cx="1261696" cy="26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afik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4" y="309563"/>
            <a:ext cx="1396511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48554" y="1412776"/>
            <a:ext cx="3589322" cy="4271962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70813" y="1412776"/>
            <a:ext cx="3589322" cy="4271962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4753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5655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000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687268" y="1484784"/>
            <a:ext cx="7939339" cy="453650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2000">
                <a:latin typeface="Calibri" pitchFamily="34" charset="0"/>
                <a:cs typeface="Calibri" pitchFamily="34" charset="0"/>
              </a:defRPr>
            </a:lvl4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331640" y="269776"/>
            <a:ext cx="7355160" cy="11430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2074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1425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687268" y="1484784"/>
            <a:ext cx="7939339" cy="453650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2000">
                <a:latin typeface="Calibri" pitchFamily="34" charset="0"/>
                <a:cs typeface="Calibri" pitchFamily="34" charset="0"/>
              </a:defRPr>
            </a:lvl4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355160" cy="926976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7006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95C4B-C18C-483B-9A70-5FAC278FA1F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355160" cy="922113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216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7559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solidFill>
          <a:schemeClr val="tx1">
            <a:alpha val="7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1"/>
            <a:ext cx="8494776" cy="1069847"/>
          </a:xfrm>
          <a:solidFill>
            <a:schemeClr val="accent5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-12700" y="-12700"/>
            <a:ext cx="671513" cy="10842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F9E2-C155-4450-99C2-0B55B6C84482}" type="slidenum">
              <a:rPr lang="de-DE">
                <a:solidFill>
                  <a:srgbClr val="FFFFFF"/>
                </a:solidFill>
                <a:cs typeface="Arial" charset="0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6031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2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4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6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8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29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0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2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4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6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38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40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42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43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44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45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" name="Picture 12" descr="RGB_2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162" y="557218"/>
            <a:ext cx="291465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afik 3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864" y="333378"/>
            <a:ext cx="2392973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48562" y="3212977"/>
            <a:ext cx="7312269" cy="1130300"/>
          </a:xfrm>
          <a:prstGeom prst="rect">
            <a:avLst/>
          </a:prstGeom>
        </p:spPr>
        <p:txBody>
          <a:bodyPr/>
          <a:lstStyle>
            <a:lvl1pPr>
              <a:defRPr sz="36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48562" y="4437112"/>
            <a:ext cx="7312269" cy="719138"/>
          </a:xfrm>
          <a:prstGeom prst="rect">
            <a:avLst/>
          </a:prstGeom>
        </p:spPr>
        <p:txBody>
          <a:bodyPr/>
          <a:lstStyle>
            <a:lvl1pPr>
              <a:lnSpc>
                <a:spcPts val="2000"/>
              </a:lnSpc>
              <a:defRPr sz="240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  <a:p>
            <a:r>
              <a:rPr lang="de-DE" dirty="0"/>
              <a:t>Autorennamen</a:t>
            </a: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5225"/>
            <a:ext cx="2895600" cy="47625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 algn="ctr"/>
            <a:endParaRPr lang="de-DE">
              <a:solidFill>
                <a:srgbClr val="000000"/>
              </a:solidFill>
              <a:latin typeface="Lucida Sans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329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687268" y="1484784"/>
            <a:ext cx="7939339" cy="453650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2000">
                <a:latin typeface="Calibri" pitchFamily="34" charset="0"/>
                <a:cs typeface="Calibri" pitchFamily="34" charset="0"/>
              </a:defRPr>
            </a:lvl4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331640" y="269776"/>
            <a:ext cx="7355160" cy="11430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570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" name="Picture 12" descr="RGB_2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830" y="339727"/>
            <a:ext cx="1261696" cy="26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afik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7" y="309564"/>
            <a:ext cx="1396511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48554" y="1412776"/>
            <a:ext cx="3589322" cy="427196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70813" y="1412776"/>
            <a:ext cx="3589322" cy="4271963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84607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7402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84934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30570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687268" y="1484784"/>
            <a:ext cx="7939339" cy="453650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2000">
                <a:latin typeface="Calibri" pitchFamily="34" charset="0"/>
                <a:cs typeface="Calibri" pitchFamily="34" charset="0"/>
              </a:defRPr>
            </a:lvl4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331640" y="269776"/>
            <a:ext cx="7355160" cy="11430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4230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1B745-3275-4B2F-808C-28E0458A54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687268" y="1484784"/>
            <a:ext cx="7939339" cy="453650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2000">
                <a:latin typeface="Calibri" pitchFamily="34" charset="0"/>
                <a:cs typeface="Calibri" pitchFamily="34" charset="0"/>
              </a:defRPr>
            </a:lvl4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331640" y="269776"/>
            <a:ext cx="7355160" cy="11430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297988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687268" y="1484784"/>
            <a:ext cx="7939339" cy="453650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2000">
                <a:latin typeface="Calibri" pitchFamily="34" charset="0"/>
                <a:cs typeface="Calibri" pitchFamily="34" charset="0"/>
              </a:defRPr>
            </a:lvl4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331640" y="269776"/>
            <a:ext cx="7355160" cy="11430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28099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927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94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687268" y="1484784"/>
            <a:ext cx="7939339" cy="4536504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2000">
                <a:latin typeface="Calibri" pitchFamily="34" charset="0"/>
                <a:cs typeface="Calibri" pitchFamily="34" charset="0"/>
              </a:defRPr>
            </a:lvl4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1" name="Titel 1"/>
          <p:cNvSpPr>
            <a:spLocks noGrp="1"/>
          </p:cNvSpPr>
          <p:nvPr>
            <p:ph type="title"/>
          </p:nvPr>
        </p:nvSpPr>
        <p:spPr>
          <a:xfrm>
            <a:off x="1331640" y="269776"/>
            <a:ext cx="7355160" cy="114300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29145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73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8640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2302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9" name="Picture 12" descr="RGB_2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830" y="339727"/>
            <a:ext cx="1261696" cy="26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afik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7" y="309564"/>
            <a:ext cx="1396511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14754" y="1196752"/>
            <a:ext cx="7811850" cy="4608512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8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2000">
                <a:latin typeface="Calibri" pitchFamily="34" charset="0"/>
                <a:cs typeface="Calibri" pitchFamily="34" charset="0"/>
              </a:defRPr>
            </a:lvl4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1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07992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Gerade Verbindung 25"/>
          <p:cNvCxnSpPr>
            <a:cxnSpLocks noChangeShapeType="1"/>
          </p:cNvCxnSpPr>
          <p:nvPr userDrawn="1"/>
        </p:nvCxnSpPr>
        <p:spPr bwMode="auto">
          <a:xfrm rot="10800000">
            <a:off x="383937" y="404813"/>
            <a:ext cx="798635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Gerade Verbindung 27"/>
          <p:cNvCxnSpPr>
            <a:cxnSpLocks noChangeShapeType="1"/>
          </p:cNvCxnSpPr>
          <p:nvPr userDrawn="1"/>
        </p:nvCxnSpPr>
        <p:spPr bwMode="auto">
          <a:xfrm rot="5400000">
            <a:off x="-2559295" y="3348038"/>
            <a:ext cx="5886451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Gerade Verbindung 33"/>
          <p:cNvCxnSpPr>
            <a:cxnSpLocks noChangeShapeType="1"/>
          </p:cNvCxnSpPr>
          <p:nvPr userDrawn="1"/>
        </p:nvCxnSpPr>
        <p:spPr bwMode="auto">
          <a:xfrm rot="5400000">
            <a:off x="-2728238" y="3431383"/>
            <a:ext cx="5840413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Gerade Verbindung 35"/>
          <p:cNvCxnSpPr>
            <a:cxnSpLocks noChangeShapeType="1"/>
          </p:cNvCxnSpPr>
          <p:nvPr userDrawn="1"/>
        </p:nvCxnSpPr>
        <p:spPr bwMode="auto">
          <a:xfrm rot="10800000">
            <a:off x="446949" y="571500"/>
            <a:ext cx="7356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Gerade Verbindung 37"/>
          <p:cNvCxnSpPr>
            <a:cxnSpLocks noChangeShapeType="1"/>
          </p:cNvCxnSpPr>
          <p:nvPr userDrawn="1"/>
        </p:nvCxnSpPr>
        <p:spPr bwMode="auto">
          <a:xfrm rot="5400000">
            <a:off x="-2474851" y="3493295"/>
            <a:ext cx="5843588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63500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Gerade Verbindung 41"/>
          <p:cNvCxnSpPr>
            <a:cxnSpLocks noChangeShapeType="1"/>
          </p:cNvCxnSpPr>
          <p:nvPr userDrawn="1"/>
        </p:nvCxnSpPr>
        <p:spPr bwMode="auto">
          <a:xfrm rot="5400000">
            <a:off x="-2585732" y="3550444"/>
            <a:ext cx="5830888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Gerade Verbindung 56"/>
          <p:cNvCxnSpPr>
            <a:cxnSpLocks noChangeShapeType="1"/>
          </p:cNvCxnSpPr>
          <p:nvPr userDrawn="1"/>
        </p:nvCxnSpPr>
        <p:spPr bwMode="auto">
          <a:xfrm>
            <a:off x="451342" y="6408739"/>
            <a:ext cx="8241323" cy="0"/>
          </a:xfrm>
          <a:prstGeom prst="line">
            <a:avLst/>
          </a:prstGeom>
          <a:noFill/>
          <a:ln w="15875" algn="ctr">
            <a:solidFill>
              <a:srgbClr val="C5C7C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Gerade Verbindung 57"/>
          <p:cNvCxnSpPr>
            <a:cxnSpLocks noChangeShapeType="1"/>
          </p:cNvCxnSpPr>
          <p:nvPr userDrawn="1"/>
        </p:nvCxnSpPr>
        <p:spPr bwMode="auto">
          <a:xfrm rot="10800000">
            <a:off x="378073" y="6292850"/>
            <a:ext cx="8314592" cy="0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Gerade Verbindung 58"/>
          <p:cNvCxnSpPr>
            <a:cxnSpLocks noChangeShapeType="1"/>
          </p:cNvCxnSpPr>
          <p:nvPr userDrawn="1"/>
        </p:nvCxnSpPr>
        <p:spPr bwMode="auto">
          <a:xfrm rot="10800000">
            <a:off x="325319" y="6465888"/>
            <a:ext cx="8367346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Gerade Verbindung 59"/>
          <p:cNvCxnSpPr>
            <a:cxnSpLocks noChangeShapeType="1"/>
          </p:cNvCxnSpPr>
          <p:nvPr userDrawn="1"/>
        </p:nvCxnSpPr>
        <p:spPr bwMode="auto">
          <a:xfrm rot="10800000">
            <a:off x="263769" y="6237288"/>
            <a:ext cx="842889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Gerade Verbindung 60"/>
          <p:cNvCxnSpPr>
            <a:cxnSpLocks noChangeShapeType="1"/>
          </p:cNvCxnSpPr>
          <p:nvPr userDrawn="1"/>
        </p:nvCxnSpPr>
        <p:spPr bwMode="auto">
          <a:xfrm rot="10800000">
            <a:off x="186111" y="6351588"/>
            <a:ext cx="8506557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" name="Picture 12" descr="RGB_2c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830" y="339727"/>
            <a:ext cx="1261696" cy="26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Grafik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7" y="309564"/>
            <a:ext cx="1396511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48554" y="1412776"/>
            <a:ext cx="3589322" cy="4271963"/>
          </a:xfrm>
        </p:spPr>
        <p:txBody>
          <a:bodyPr/>
          <a:lstStyle>
            <a:lvl1pPr>
              <a:defRPr sz="1600">
                <a:latin typeface="Calibri" pitchFamily="34" charset="0"/>
                <a:cs typeface="Calibri" pitchFamily="34" charset="0"/>
              </a:defRPr>
            </a:lvl1pPr>
            <a:lvl2pPr>
              <a:defRPr sz="1600"/>
            </a:lvl2pPr>
            <a:lvl3pPr>
              <a:defRPr sz="1600"/>
            </a:lvl3pPr>
            <a:lvl4pPr>
              <a:defRPr sz="1400">
                <a:latin typeface="Calibri" pitchFamily="34" charset="0"/>
                <a:cs typeface="Calibri" pitchFamily="34" charset="0"/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70813" y="1412776"/>
            <a:ext cx="3589322" cy="4271963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</a:t>
            </a:r>
          </a:p>
          <a:p>
            <a:pPr lvl="0"/>
            <a:endParaRPr lang="de-DE" dirty="0" smtClean="0"/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 Vierte Ebene</a:t>
            </a:r>
          </a:p>
        </p:txBody>
      </p:sp>
      <p:sp>
        <p:nvSpPr>
          <p:cNvPr id="22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ucida Sans" pitchFamily="34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060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FA1C3-0C8D-49F6-BFFC-FECE113B494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908721"/>
            <a:ext cx="8229600" cy="7060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3341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bg>
      <p:bgPr>
        <a:solidFill>
          <a:schemeClr val="tx1">
            <a:alpha val="70195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1"/>
            <a:ext cx="8494776" cy="1069847"/>
          </a:xfrm>
          <a:solidFill>
            <a:schemeClr val="accent5">
              <a:lumMod val="2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-12700" y="-12700"/>
            <a:ext cx="671513" cy="10842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CF9E2-C155-4450-99C2-0B55B6C84482}" type="slidenum">
              <a:rPr lang="de-DE">
                <a:solidFill>
                  <a:srgbClr val="000000"/>
                </a:solidFill>
                <a:cs typeface="Arial" charset="0"/>
              </a:rPr>
              <a:pPr>
                <a:defRPr/>
              </a:pPr>
              <a:t>‹Nr.›</a:t>
            </a:fld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621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D2554-A237-4D5F-BCAF-0CF24EDA5A6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FB9A3-7847-41DA-8046-9C54F1C3081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image" Target="../media/image3.gif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5.xml"/><Relationship Id="rId19" Type="http://schemas.openxmlformats.org/officeDocument/2006/relationships/image" Target="../media/image4.gif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theme" Target="../theme/theme5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71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9E3B3BF-5D5B-430D-ACBE-EBEC6C66486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357826"/>
            <a:ext cx="649288" cy="1500175"/>
          </a:xfrm>
          <a:prstGeom prst="rect">
            <a:avLst/>
          </a:prstGeom>
          <a:solidFill>
            <a:schemeClr val="accent5">
              <a:lumMod val="25000"/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76275" y="0"/>
            <a:ext cx="8467725" cy="1087438"/>
          </a:xfrm>
          <a:prstGeom prst="rect">
            <a:avLst/>
          </a:prstGeom>
          <a:solidFill>
            <a:schemeClr val="accent5">
              <a:lumMod val="2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Titelmasterformat durch Klicken bearbeiten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5813" y="1428750"/>
            <a:ext cx="81788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4375" y="6599238"/>
            <a:ext cx="19812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 rot="10800000">
            <a:off x="0" y="1071546"/>
            <a:ext cx="649288" cy="4357718"/>
          </a:xfrm>
          <a:prstGeom prst="rect">
            <a:avLst/>
          </a:prstGeom>
          <a:solidFill>
            <a:schemeClr val="accent5">
              <a:lumMod val="25000"/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lIns="92075" tIns="46038" rIns="92075" bIns="46038" anchor="ctr"/>
          <a:lstStyle/>
          <a:p>
            <a:pPr algn="ctr">
              <a:defRPr/>
            </a:pPr>
            <a:r>
              <a:rPr lang="de-DE" sz="1200" b="0" dirty="0" err="1" smtClean="0">
                <a:solidFill>
                  <a:schemeClr val="tx1"/>
                </a:solidFill>
              </a:rPr>
              <a:t>Choni</a:t>
            </a:r>
            <a:r>
              <a:rPr lang="de-DE" sz="1200" b="0" baseline="0" dirty="0" smtClean="0">
                <a:solidFill>
                  <a:schemeClr val="tx1"/>
                </a:solidFill>
              </a:rPr>
              <a:t> </a:t>
            </a:r>
            <a:r>
              <a:rPr lang="de-DE" sz="1200" b="0" baseline="0" dirty="0" err="1" smtClean="0">
                <a:solidFill>
                  <a:schemeClr val="tx1"/>
                </a:solidFill>
              </a:rPr>
              <a:t>Flöther</a:t>
            </a:r>
            <a:r>
              <a:rPr lang="de-DE" sz="1200" b="0" baseline="0" dirty="0" smtClean="0">
                <a:solidFill>
                  <a:schemeClr val="tx1"/>
                </a:solidFill>
              </a:rPr>
              <a:t>: </a:t>
            </a:r>
            <a:r>
              <a:rPr lang="de-DE" sz="1200" b="0" baseline="0" dirty="0" smtClean="0">
                <a:solidFill>
                  <a:schemeClr val="tx1"/>
                </a:solidFill>
              </a:rPr>
              <a:t>Regional Labor Mobility </a:t>
            </a:r>
            <a:r>
              <a:rPr lang="de-DE" sz="1200" b="0" baseline="0" dirty="0" err="1" smtClean="0">
                <a:solidFill>
                  <a:schemeClr val="tx1"/>
                </a:solidFill>
              </a:rPr>
              <a:t>of</a:t>
            </a:r>
            <a:r>
              <a:rPr lang="de-DE" sz="1200" b="0" baseline="0" dirty="0" smtClean="0">
                <a:solidFill>
                  <a:schemeClr val="tx1"/>
                </a:solidFill>
              </a:rPr>
              <a:t> German University </a:t>
            </a:r>
            <a:r>
              <a:rPr lang="de-DE" sz="1200" b="0" baseline="0" dirty="0" err="1" smtClean="0">
                <a:solidFill>
                  <a:schemeClr val="tx1"/>
                </a:solidFill>
              </a:rPr>
              <a:t>Graduates</a:t>
            </a:r>
            <a:r>
              <a:rPr lang="de-DE" sz="1200" b="0" baseline="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12700" y="-12700"/>
            <a:ext cx="671513" cy="1155684"/>
          </a:xfrm>
          <a:prstGeom prst="rect">
            <a:avLst/>
          </a:prstGeom>
          <a:solidFill>
            <a:schemeClr val="accent5">
              <a:lumMod val="25000"/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2000" b="1" smtClean="0">
                <a:latin typeface="+mn-lt"/>
              </a:defRPr>
            </a:lvl1pPr>
          </a:lstStyle>
          <a:p>
            <a:pPr>
              <a:defRPr/>
            </a:pPr>
            <a:fld id="{39B9E4C9-122C-4D0E-879C-A95A82CBD5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7176" name="Picture 1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2388" y="5522913"/>
            <a:ext cx="509587" cy="12922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Lucida San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Lucida Sans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Blip>
          <a:blip r:embed="rId17"/>
        </a:buBlip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908050" indent="-3238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bg1"/>
          </a:solidFill>
          <a:latin typeface="+mn-lt"/>
        </a:defRPr>
      </a:lvl2pPr>
      <a:lvl3pPr marL="1304925" indent="-28257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bg1"/>
          </a:solidFill>
          <a:latin typeface="+mn-lt"/>
        </a:defRPr>
      </a:lvl3pPr>
      <a:lvl4pPr marL="1693863" indent="-2746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bg1"/>
          </a:solidFill>
          <a:latin typeface="+mn-lt"/>
        </a:defRPr>
      </a:lvl4pPr>
      <a:lvl5pPr marL="2093913" indent="-28575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</a:defRPr>
      </a:lvl5pPr>
      <a:lvl6pPr marL="25511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28575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83568" y="145437"/>
            <a:ext cx="8352928" cy="950504"/>
          </a:xfrm>
          <a:prstGeom prst="rect">
            <a:avLst/>
          </a:prstGeom>
          <a:solidFill>
            <a:srgbClr val="C6005A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1600" y="1600200"/>
            <a:ext cx="7715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 rot="16200000">
            <a:off x="-2566895" y="3662845"/>
            <a:ext cx="5743618" cy="609807"/>
          </a:xfrm>
          <a:prstGeom prst="rect">
            <a:avLst/>
          </a:prstGeom>
          <a:solidFill>
            <a:srgbClr val="C6005A"/>
          </a:solidFill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white"/>
                </a:solidFill>
                <a:latin typeface="Calibri"/>
              </a:rPr>
              <a:t>Choni Flöther: The Network Approach – the Case of Germany</a:t>
            </a:r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145435"/>
            <a:ext cx="701824" cy="950506"/>
          </a:xfrm>
          <a:prstGeom prst="rect">
            <a:avLst/>
          </a:prstGeom>
        </p:spPr>
        <p:txBody>
          <a:bodyPr vert="vert" lIns="36000" tIns="36000" rIns="36000" bIns="36000" rtlCol="0" anchor="ctr">
            <a:normAutofit/>
          </a:bodyPr>
          <a:lstStyle>
            <a:lvl1pPr algn="ctr">
              <a:defRPr sz="2400" b="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1CFA792-5484-4E76-84AC-2792334BF89F}" type="slidenum">
              <a:rPr lang="de-DE" smtClean="0">
                <a:solidFill>
                  <a:prstClr val="white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-76199" y="6465403"/>
            <a:ext cx="792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mtClean="0">
                <a:solidFill>
                  <a:prstClr val="white"/>
                </a:solidFill>
                <a:latin typeface="Calibri"/>
              </a:rPr>
              <a:t>22.10.2012</a:t>
            </a:r>
            <a:endParaRPr lang="de-DE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60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  <p:sldLayoutId id="2147483965" r:id="rId15"/>
    <p:sldLayoutId id="2147483966" r:id="rId16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2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8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9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812360" y="6410332"/>
            <a:ext cx="1195754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0" rIns="36000" bIns="0" numCol="1" anchor="b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charset="0"/>
                <a:cs typeface="Arial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cxnSp>
        <p:nvCxnSpPr>
          <p:cNvPr id="2052" name="Gerade Verbindung 21"/>
          <p:cNvCxnSpPr>
            <a:cxnSpLocks noChangeShapeType="1"/>
          </p:cNvCxnSpPr>
          <p:nvPr userDrawn="1"/>
        </p:nvCxnSpPr>
        <p:spPr bwMode="auto">
          <a:xfrm>
            <a:off x="262304" y="333375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3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4" name="Gerade Verbindung 25"/>
          <p:cNvCxnSpPr>
            <a:cxnSpLocks noChangeShapeType="1"/>
          </p:cNvCxnSpPr>
          <p:nvPr userDrawn="1"/>
        </p:nvCxnSpPr>
        <p:spPr bwMode="auto">
          <a:xfrm flipH="1" flipV="1">
            <a:off x="0" y="404815"/>
            <a:ext cx="1182571" cy="1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6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7" name="Gerade Verbindung 33"/>
          <p:cNvCxnSpPr>
            <a:cxnSpLocks noChangeShapeType="1"/>
          </p:cNvCxnSpPr>
          <p:nvPr userDrawn="1"/>
        </p:nvCxnSpPr>
        <p:spPr bwMode="auto">
          <a:xfrm flipH="1">
            <a:off x="191965" y="511175"/>
            <a:ext cx="4" cy="6346827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0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54868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1" name="Gerade Verbindung 41"/>
          <p:cNvCxnSpPr>
            <a:cxnSpLocks noChangeShapeType="1"/>
          </p:cNvCxnSpPr>
          <p:nvPr userDrawn="1"/>
        </p:nvCxnSpPr>
        <p:spPr bwMode="auto">
          <a:xfrm flipH="1">
            <a:off x="332642" y="548680"/>
            <a:ext cx="2" cy="6284914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3551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17357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6" r:id="rId7"/>
    <p:sldLayoutId id="2147483977" r:id="rId8"/>
    <p:sldLayoutId id="2147483978" r:id="rId9"/>
    <p:sldLayoutId id="2147483979" r:id="rId10"/>
    <p:sldLayoutId id="214748398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2pPr>
      <a:lvl3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3pPr>
      <a:lvl4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4pPr>
      <a:lvl5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5pPr>
      <a:lvl6pPr marL="457200" algn="l" defTabSz="957263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6pPr>
      <a:lvl7pPr marL="914400" algn="l" defTabSz="957263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7pPr>
      <a:lvl8pPr marL="1371600" algn="l" defTabSz="957263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8pPr>
      <a:lvl9pPr marL="1828800" algn="l" defTabSz="957263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9pPr>
    </p:titleStyle>
    <p:bodyStyle>
      <a:lvl1pPr marL="342900" indent="-342900" algn="l" defTabSz="957263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C2284E"/>
        </a:buClr>
        <a:buFont typeface="Wingdings" pitchFamily="2" charset="2"/>
        <a:tabLst>
          <a:tab pos="268288" algn="l"/>
        </a:tabLst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458788" indent="-457200" algn="l" defTabSz="957263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CC0066"/>
        </a:buClr>
        <a:buSzPct val="120000"/>
        <a:buFont typeface="Arial" pitchFamily="34" charset="0"/>
        <a:buChar char="•"/>
        <a:tabLst>
          <a:tab pos="268288" algn="l"/>
        </a:tabLs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365125" indent="179388" algn="l" defTabSz="957263" rtl="0" eaLnBrk="0" fontAlgn="base" hangingPunct="0">
        <a:lnSpc>
          <a:spcPts val="2400"/>
        </a:lnSpc>
        <a:spcBef>
          <a:spcPct val="0"/>
        </a:spcBef>
        <a:spcAft>
          <a:spcPts val="300"/>
        </a:spcAft>
        <a:buClr>
          <a:srgbClr val="C5005A"/>
        </a:buClr>
        <a:buFont typeface="Lucida Sans" pitchFamily="34" charset="0"/>
        <a:buChar char="–"/>
        <a:tabLst>
          <a:tab pos="268288" algn="l"/>
        </a:tabLs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806450" indent="-3175" algn="l" defTabSz="957263" rtl="0" eaLnBrk="0" fontAlgn="base" hangingPunct="0">
        <a:lnSpc>
          <a:spcPts val="2400"/>
        </a:lnSpc>
        <a:spcBef>
          <a:spcPct val="0"/>
        </a:spcBef>
        <a:spcAft>
          <a:spcPts val="300"/>
        </a:spcAft>
        <a:buClr>
          <a:srgbClr val="C5005A"/>
        </a:buClr>
        <a:buSzPct val="130000"/>
        <a:buFont typeface="Lucida Sans" pitchFamily="34" charset="0"/>
        <a:buChar char="&gt;"/>
        <a:tabLst>
          <a:tab pos="268288" algn="l"/>
        </a:tabLst>
        <a:defRPr sz="2400" i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525588" indent="303213" algn="l" defTabSz="957263" rtl="0" eaLnBrk="0" fontAlgn="base" hangingPunct="0">
        <a:spcBef>
          <a:spcPct val="20000"/>
        </a:spcBef>
        <a:spcAft>
          <a:spcPts val="300"/>
        </a:spcAft>
        <a:tabLst>
          <a:tab pos="268288" algn="l"/>
        </a:tabLs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982788" algn="l" defTabSz="957263" rtl="0" fontAlgn="base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6pPr>
      <a:lvl7pPr marL="2439988" algn="l" defTabSz="957263" rtl="0" fontAlgn="base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7pPr>
      <a:lvl8pPr marL="2897188" algn="l" defTabSz="957263" rtl="0" fontAlgn="base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8pPr>
      <a:lvl9pPr marL="3354388" algn="l" defTabSz="957263" rtl="0" fontAlgn="base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812360" y="6410333"/>
            <a:ext cx="1195754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0000" tIns="0" rIns="36000" bIns="0" numCol="1" anchor="b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charset="0"/>
                <a:cs typeface="Arial" charset="0"/>
              </a:defRPr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10.05.2012  |  ‹Nr.›</a:t>
            </a:r>
            <a:endParaRPr lang="de-DE">
              <a:solidFill>
                <a:srgbClr val="000000"/>
              </a:solidFill>
            </a:endParaRPr>
          </a:p>
        </p:txBody>
      </p:sp>
      <p:cxnSp>
        <p:nvCxnSpPr>
          <p:cNvPr id="2052" name="Gerade Verbindung 21"/>
          <p:cNvCxnSpPr>
            <a:cxnSpLocks noChangeShapeType="1"/>
          </p:cNvCxnSpPr>
          <p:nvPr userDrawn="1"/>
        </p:nvCxnSpPr>
        <p:spPr bwMode="auto">
          <a:xfrm>
            <a:off x="262304" y="333374"/>
            <a:ext cx="920262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3" name="Gerade Verbindung 23"/>
          <p:cNvCxnSpPr>
            <a:cxnSpLocks noChangeShapeType="1"/>
          </p:cNvCxnSpPr>
          <p:nvPr userDrawn="1"/>
        </p:nvCxnSpPr>
        <p:spPr bwMode="auto">
          <a:xfrm rot="5400000">
            <a:off x="-2689649" y="3285332"/>
            <a:ext cx="5903914" cy="0"/>
          </a:xfrm>
          <a:prstGeom prst="line">
            <a:avLst/>
          </a:prstGeom>
          <a:noFill/>
          <a:ln w="15875" algn="ctr">
            <a:solidFill>
              <a:srgbClr val="80899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4" name="Gerade Verbindung 25"/>
          <p:cNvCxnSpPr>
            <a:cxnSpLocks noChangeShapeType="1"/>
          </p:cNvCxnSpPr>
          <p:nvPr userDrawn="1"/>
        </p:nvCxnSpPr>
        <p:spPr bwMode="auto">
          <a:xfrm flipH="1" flipV="1">
            <a:off x="3" y="404817"/>
            <a:ext cx="1182571" cy="1"/>
          </a:xfrm>
          <a:prstGeom prst="line">
            <a:avLst/>
          </a:prstGeom>
          <a:noFill/>
          <a:ln w="15875" algn="ctr">
            <a:solidFill>
              <a:srgbClr val="E6ABB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6" name="Gerade Verbindung 31"/>
          <p:cNvCxnSpPr>
            <a:cxnSpLocks noChangeShapeType="1"/>
          </p:cNvCxnSpPr>
          <p:nvPr userDrawn="1"/>
        </p:nvCxnSpPr>
        <p:spPr bwMode="auto">
          <a:xfrm rot="10800000">
            <a:off x="191966" y="511175"/>
            <a:ext cx="990600" cy="0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57" name="Gerade Verbindung 33"/>
          <p:cNvCxnSpPr>
            <a:cxnSpLocks noChangeShapeType="1"/>
          </p:cNvCxnSpPr>
          <p:nvPr userDrawn="1"/>
        </p:nvCxnSpPr>
        <p:spPr bwMode="auto">
          <a:xfrm flipH="1">
            <a:off x="191965" y="511176"/>
            <a:ext cx="4" cy="6346826"/>
          </a:xfrm>
          <a:prstGeom prst="line">
            <a:avLst/>
          </a:prstGeom>
          <a:noFill/>
          <a:ln w="15875" algn="ctr">
            <a:solidFill>
              <a:srgbClr val="8B11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0" name="Gerade Verbindung 39"/>
          <p:cNvCxnSpPr>
            <a:cxnSpLocks noChangeShapeType="1"/>
          </p:cNvCxnSpPr>
          <p:nvPr userDrawn="1"/>
        </p:nvCxnSpPr>
        <p:spPr bwMode="auto">
          <a:xfrm rot="10800000">
            <a:off x="329712" y="548680"/>
            <a:ext cx="852854" cy="0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1" name="Gerade Verbindung 41"/>
          <p:cNvCxnSpPr>
            <a:cxnSpLocks noChangeShapeType="1"/>
          </p:cNvCxnSpPr>
          <p:nvPr userDrawn="1"/>
        </p:nvCxnSpPr>
        <p:spPr bwMode="auto">
          <a:xfrm flipH="1">
            <a:off x="332642" y="548680"/>
            <a:ext cx="2" cy="6284915"/>
          </a:xfrm>
          <a:prstGeom prst="line">
            <a:avLst/>
          </a:prstGeom>
          <a:noFill/>
          <a:ln w="15875" algn="ctr">
            <a:solidFill>
              <a:srgbClr val="C5005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1331640" y="274639"/>
            <a:ext cx="73551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</p:spTree>
    <p:extLst>
      <p:ext uri="{BB962C8B-B14F-4D97-AF65-F5344CB8AC3E}">
        <p14:creationId xmlns:p14="http://schemas.microsoft.com/office/powerpoint/2010/main" val="310596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  <p:sldLayoutId id="2147483994" r:id="rId13"/>
    <p:sldLayoutId id="2147483995" r:id="rId14"/>
    <p:sldLayoutId id="2147483996" r:id="rId15"/>
    <p:sldLayoutId id="2147483997" r:id="rId16"/>
    <p:sldLayoutId id="2147483998" r:id="rId17"/>
    <p:sldLayoutId id="2147483999" r:id="rId18"/>
    <p:sldLayoutId id="2147484000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2pPr>
      <a:lvl3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3pPr>
      <a:lvl4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4pPr>
      <a:lvl5pPr algn="l" defTabSz="957263" rtl="0" eaLnBrk="0" fontAlgn="base" hangingPunct="0">
        <a:lnSpc>
          <a:spcPct val="95000"/>
        </a:lnSpc>
        <a:spcBef>
          <a:spcPct val="0"/>
        </a:spcBef>
        <a:spcAft>
          <a:spcPct val="0"/>
        </a:spcAft>
        <a:tabLst>
          <a:tab pos="207963" algn="l"/>
        </a:tabLst>
        <a:defRPr>
          <a:solidFill>
            <a:schemeClr val="bg1"/>
          </a:solidFill>
          <a:latin typeface="Lucida Sans" pitchFamily="34" charset="0"/>
        </a:defRPr>
      </a:lvl5pPr>
      <a:lvl6pPr marL="457200" algn="l" defTabSz="957263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6pPr>
      <a:lvl7pPr marL="914400" algn="l" defTabSz="957263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7pPr>
      <a:lvl8pPr marL="1371600" algn="l" defTabSz="957263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8pPr>
      <a:lvl9pPr marL="1828800" algn="l" defTabSz="957263" rtl="0" fontAlgn="base">
        <a:lnSpc>
          <a:spcPct val="95000"/>
        </a:lnSpc>
        <a:spcBef>
          <a:spcPct val="0"/>
        </a:spcBef>
        <a:spcAft>
          <a:spcPct val="0"/>
        </a:spcAft>
        <a:defRPr sz="2400" b="1">
          <a:solidFill>
            <a:srgbClr val="739600"/>
          </a:solidFill>
          <a:latin typeface="Lucida Sans" pitchFamily="34" charset="0"/>
        </a:defRPr>
      </a:lvl9pPr>
    </p:titleStyle>
    <p:bodyStyle>
      <a:lvl1pPr marL="342900" indent="-342900" algn="l" defTabSz="957263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C2284E"/>
        </a:buClr>
        <a:buFont typeface="Wingdings" pitchFamily="2" charset="2"/>
        <a:tabLst>
          <a:tab pos="268288" algn="l"/>
        </a:tabLst>
        <a:defRPr sz="28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458788" indent="-457200" algn="l" defTabSz="957263" rtl="0" eaLnBrk="0" fontAlgn="base" hangingPunct="0">
        <a:lnSpc>
          <a:spcPts val="2400"/>
        </a:lnSpc>
        <a:spcBef>
          <a:spcPct val="0"/>
        </a:spcBef>
        <a:spcAft>
          <a:spcPts val="600"/>
        </a:spcAft>
        <a:buClr>
          <a:srgbClr val="CC0066"/>
        </a:buClr>
        <a:buSzPct val="120000"/>
        <a:buFont typeface="Arial" pitchFamily="34" charset="0"/>
        <a:buChar char="•"/>
        <a:tabLst>
          <a:tab pos="268288" algn="l"/>
        </a:tabLs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365125" indent="179388" algn="l" defTabSz="957263" rtl="0" eaLnBrk="0" fontAlgn="base" hangingPunct="0">
        <a:lnSpc>
          <a:spcPts val="2400"/>
        </a:lnSpc>
        <a:spcBef>
          <a:spcPct val="0"/>
        </a:spcBef>
        <a:spcAft>
          <a:spcPts val="300"/>
        </a:spcAft>
        <a:buClr>
          <a:srgbClr val="C5005A"/>
        </a:buClr>
        <a:buFont typeface="Lucida Sans" pitchFamily="34" charset="0"/>
        <a:buChar char="–"/>
        <a:tabLst>
          <a:tab pos="268288" algn="l"/>
        </a:tabLs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3pPr>
      <a:lvl4pPr marL="806450" indent="-3175" algn="l" defTabSz="957263" rtl="0" eaLnBrk="0" fontAlgn="base" hangingPunct="0">
        <a:lnSpc>
          <a:spcPts val="2400"/>
        </a:lnSpc>
        <a:spcBef>
          <a:spcPct val="0"/>
        </a:spcBef>
        <a:spcAft>
          <a:spcPts val="300"/>
        </a:spcAft>
        <a:buClr>
          <a:srgbClr val="C5005A"/>
        </a:buClr>
        <a:buSzPct val="130000"/>
        <a:buFont typeface="Lucida Sans" pitchFamily="34" charset="0"/>
        <a:buChar char="&gt;"/>
        <a:tabLst>
          <a:tab pos="268288" algn="l"/>
        </a:tabLst>
        <a:defRPr sz="2400" i="1">
          <a:solidFill>
            <a:schemeClr val="tx1"/>
          </a:solidFill>
          <a:latin typeface="Calibri" pitchFamily="34" charset="0"/>
          <a:cs typeface="Calibri" pitchFamily="34" charset="0"/>
        </a:defRPr>
      </a:lvl4pPr>
      <a:lvl5pPr marL="1525588" indent="303213" algn="l" defTabSz="957263" rtl="0" eaLnBrk="0" fontAlgn="base" hangingPunct="0">
        <a:spcBef>
          <a:spcPct val="20000"/>
        </a:spcBef>
        <a:spcAft>
          <a:spcPts val="300"/>
        </a:spcAft>
        <a:tabLst>
          <a:tab pos="268288" algn="l"/>
        </a:tabLst>
        <a:defRPr sz="2800">
          <a:solidFill>
            <a:schemeClr val="tx1"/>
          </a:solidFill>
          <a:latin typeface="Calibri" pitchFamily="34" charset="0"/>
          <a:cs typeface="Calibri" pitchFamily="34" charset="0"/>
        </a:defRPr>
      </a:lvl5pPr>
      <a:lvl6pPr marL="1982788" algn="l" defTabSz="957263" rtl="0" fontAlgn="base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6pPr>
      <a:lvl7pPr marL="2439988" algn="l" defTabSz="957263" rtl="0" fontAlgn="base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7pPr>
      <a:lvl8pPr marL="2897188" algn="l" defTabSz="957263" rtl="0" fontAlgn="base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8pPr>
      <a:lvl9pPr marL="3354388" algn="l" defTabSz="957263" rtl="0" fontAlgn="base">
        <a:spcBef>
          <a:spcPct val="20000"/>
        </a:spcBef>
        <a:spcAft>
          <a:spcPct val="0"/>
        </a:spcAft>
        <a:tabLst>
          <a:tab pos="268288" algn="l"/>
        </a:tabLst>
        <a:defRPr sz="1600">
          <a:solidFill>
            <a:schemeClr val="tx1"/>
          </a:solidFill>
          <a:latin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7990656" cy="2590925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en-US" sz="4400" dirty="0"/>
              <a:t>Regional Labor Mobility of German University Graduates</a:t>
            </a:r>
            <a:endParaRPr lang="de-DE" sz="44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7544" y="3774638"/>
            <a:ext cx="7992888" cy="1864162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GB" altLang="ja-JP" sz="1800" b="1" dirty="0" smtClean="0">
                <a:ea typeface="ＭＳ Ｐゴシック" charset="-128"/>
              </a:rPr>
              <a:t>International Conference “Experiences with Link and Match in Higher Education. Results of Tracer Studies Worldwide” (EXLIMA)</a:t>
            </a:r>
          </a:p>
          <a:p>
            <a:pPr>
              <a:lnSpc>
                <a:spcPct val="95000"/>
              </a:lnSpc>
            </a:pPr>
            <a:r>
              <a:rPr lang="en-GB" altLang="ja-JP" sz="1800" b="1" dirty="0" smtClean="0">
                <a:ea typeface="ＭＳ Ｐゴシック" charset="-128"/>
              </a:rPr>
              <a:t>22-23 October 2012, Bali, Indonesia</a:t>
            </a:r>
            <a:endParaRPr lang="en-GB" altLang="ja-JP" sz="1800" b="1" dirty="0">
              <a:ea typeface="ＭＳ Ｐゴシック" charset="-128"/>
            </a:endParaRPr>
          </a:p>
          <a:p>
            <a:pPr>
              <a:lnSpc>
                <a:spcPct val="90000"/>
              </a:lnSpc>
              <a:spcBef>
                <a:spcPct val="40000"/>
              </a:spcBef>
            </a:pPr>
            <a:endParaRPr lang="en-GB" sz="1800" b="1" dirty="0"/>
          </a:p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GB" sz="1800" b="1" dirty="0" err="1" smtClean="0"/>
              <a:t>Choni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Flöther</a:t>
            </a:r>
            <a:r>
              <a:rPr lang="en-GB" sz="1800" b="1" dirty="0" smtClean="0"/>
              <a:t>, University of Kassel</a:t>
            </a:r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239824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Socio-demographic 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characteristics</a:t>
            </a:r>
            <a:b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&amp; Attitude towards mobility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1214422"/>
            <a:ext cx="8178800" cy="5238914"/>
          </a:xfrm>
        </p:spPr>
        <p:txBody>
          <a:bodyPr/>
          <a:lstStyle/>
          <a:p>
            <a:pPr marL="0" lvl="0" indent="0" eaLnBrk="1" hangingPunct="1">
              <a:buClr>
                <a:srgbClr val="CC0000"/>
              </a:buClr>
              <a:buNone/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Several socio-demographic characteristics may affect mobility</a:t>
            </a:r>
            <a:endParaRPr lang="en-US" sz="2400" dirty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lvl="0" eaLnBrk="1" hangingPunct="1">
              <a:buClr>
                <a:srgbClr val="CC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Having children ( social ties)</a:t>
            </a:r>
          </a:p>
          <a:p>
            <a:pPr lvl="0" eaLnBrk="1" hangingPunct="1">
              <a:buClr>
                <a:srgbClr val="CC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Gender</a:t>
            </a:r>
          </a:p>
          <a:p>
            <a:pPr eaLnBrk="1" hangingPunct="1">
              <a:buClr>
                <a:srgbClr val="CC0000"/>
              </a:buClr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Previous mobility (attitude toward mobility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)</a:t>
            </a:r>
          </a:p>
          <a:p>
            <a:pPr lvl="0" eaLnBrk="1" hangingPunct="1">
              <a:buClr>
                <a:srgbClr val="CC0000"/>
              </a:buClr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(Age)</a:t>
            </a:r>
          </a:p>
          <a:p>
            <a:pPr eaLnBrk="1" hangingPunct="1">
              <a:buClr>
                <a:srgbClr val="CC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(</a:t>
            </a:r>
            <a:r>
              <a:rPr lang="en-US" sz="2400" dirty="0" err="1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Indiviual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 abilities (e.g. health))</a:t>
            </a:r>
          </a:p>
          <a:p>
            <a:pPr marL="0" indent="0" eaLnBrk="1" hangingPunct="1">
              <a:buClr>
                <a:srgbClr val="CC0000"/>
              </a:buClr>
              <a:buNone/>
            </a:pPr>
            <a:endParaRPr lang="en-US" sz="2400" dirty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0" lvl="0" indent="0" eaLnBrk="1" hangingPunct="1">
              <a:buClr>
                <a:srgbClr val="CC0000"/>
              </a:buClr>
              <a:buNone/>
            </a:pPr>
            <a:endParaRPr lang="en-US" sz="2400" dirty="0" smtClean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0" lvl="0" indent="0" eaLnBrk="1" hangingPunct="1">
              <a:buClr>
                <a:srgbClr val="CC0000"/>
              </a:buClr>
              <a:buNone/>
            </a:pPr>
            <a:endParaRPr lang="en-US" sz="2400" dirty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de-DE" sz="1800" dirty="0" smtClean="0">
              <a:sym typeface="Wingdings" pitchFamily="2" charset="2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de-DE" sz="1800" dirty="0" smtClean="0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0"/>
          </p:nvPr>
        </p:nvSpPr>
        <p:spPr>
          <a:xfrm>
            <a:off x="-12700" y="0"/>
            <a:ext cx="671513" cy="1071563"/>
          </a:xfrm>
        </p:spPr>
        <p:txBody>
          <a:bodyPr/>
          <a:lstStyle/>
          <a:p>
            <a:pPr>
              <a:defRPr/>
            </a:pPr>
            <a:fld id="{77350B3C-0C64-4B6B-B0BB-07998910A705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10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5" name="Gruppieren 24"/>
          <p:cNvGrpSpPr/>
          <p:nvPr/>
        </p:nvGrpSpPr>
        <p:grpSpPr>
          <a:xfrm>
            <a:off x="941658" y="4621138"/>
            <a:ext cx="7632700" cy="1682750"/>
            <a:chOff x="468313" y="4662488"/>
            <a:chExt cx="7632700" cy="1682750"/>
          </a:xfrm>
        </p:grpSpPr>
        <p:sp>
          <p:nvSpPr>
            <p:cNvPr id="26" name="Textfeld 25"/>
            <p:cNvSpPr txBox="1"/>
            <p:nvPr/>
          </p:nvSpPr>
          <p:spPr>
            <a:xfrm>
              <a:off x="468313" y="4662488"/>
              <a:ext cx="2303462" cy="40005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Regional </a:t>
              </a:r>
              <a:r>
                <a:rPr kumimoji="0" lang="de-DE" sz="20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attributes</a:t>
              </a:r>
              <a:endPara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468313" y="5310188"/>
              <a:ext cx="3240087" cy="40005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Study </a:t>
              </a:r>
              <a:r>
                <a:rPr kumimoji="0" lang="de-DE" sz="2000" b="0" i="1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characteristics</a:t>
              </a:r>
              <a:endPara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468313" y="5945188"/>
              <a:ext cx="3240087" cy="40005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Sociodemographic</a:t>
              </a:r>
              <a:r>
                <a:rPr kumimoji="0" lang="de-DE" sz="20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DE" sz="20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character</a:t>
              </a:r>
              <a:r>
                <a:rPr kumimoji="0" lang="de-DE" sz="20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.</a:t>
              </a:r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5795963" y="5307013"/>
              <a:ext cx="2305050" cy="40005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Labor </a:t>
              </a:r>
              <a:r>
                <a:rPr kumimoji="0" lang="de-DE" sz="20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mobility</a:t>
              </a:r>
              <a:endPara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30" name="Gerade Verbindung mit Pfeil 29"/>
            <p:cNvCxnSpPr>
              <a:stCxn id="26" idx="3"/>
            </p:cNvCxnSpPr>
            <p:nvPr/>
          </p:nvCxnSpPr>
          <p:spPr>
            <a:xfrm>
              <a:off x="2771775" y="4862513"/>
              <a:ext cx="3024188" cy="654050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cxnSp>
          <p:nvCxnSpPr>
            <p:cNvPr id="31" name="Gerade Verbindung mit Pfeil 30"/>
            <p:cNvCxnSpPr>
              <a:stCxn id="27" idx="3"/>
              <a:endCxn id="29" idx="1"/>
            </p:cNvCxnSpPr>
            <p:nvPr/>
          </p:nvCxnSpPr>
          <p:spPr>
            <a:xfrm flipV="1">
              <a:off x="3708400" y="5507038"/>
              <a:ext cx="2087563" cy="3175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cxnSp>
          <p:nvCxnSpPr>
            <p:cNvPr id="32" name="Gerade Verbindung mit Pfeil 31"/>
            <p:cNvCxnSpPr>
              <a:stCxn id="28" idx="3"/>
            </p:cNvCxnSpPr>
            <p:nvPr/>
          </p:nvCxnSpPr>
          <p:spPr>
            <a:xfrm flipV="1">
              <a:off x="3708400" y="5526088"/>
              <a:ext cx="2087563" cy="619125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02023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Empirical</a:t>
            </a:r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approach</a:t>
            </a:r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b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Heckman-selection</a:t>
            </a:r>
            <a:endParaRPr lang="de-DE" sz="3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85813" y="1124744"/>
            <a:ext cx="8178800" cy="509031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Descriptive evidence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Labor mobility: Is place of work in same planning region as the university? (Yes/No)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Place of work </a:t>
            </a:r>
            <a:r>
              <a:rPr lang="en-US" sz="2400" dirty="0" smtClean="0">
                <a:latin typeface="Calibri" pitchFamily="34" charset="0"/>
                <a:sym typeface="Wingdings" pitchFamily="2" charset="2"/>
              </a:rPr>
              <a:t> only employed graduates included  sample bias?</a:t>
            </a:r>
            <a:endParaRPr lang="en-US" sz="2400" dirty="0" smtClean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z="2400" dirty="0" smtClean="0">
                <a:latin typeface="Calibri" pitchFamily="34" charset="0"/>
              </a:rPr>
              <a:t>Heckman-selection technique (two-stage </a:t>
            </a:r>
            <a:r>
              <a:rPr lang="en-US" sz="2400" dirty="0" err="1" smtClean="0">
                <a:latin typeface="Calibri" pitchFamily="34" charset="0"/>
              </a:rPr>
              <a:t>probit</a:t>
            </a:r>
            <a:r>
              <a:rPr lang="en-US" sz="2400" dirty="0" smtClean="0">
                <a:latin typeface="Calibri" pitchFamily="34" charset="0"/>
              </a:rPr>
              <a:t> regressions)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 smtClean="0">
                <a:latin typeface="Calibri" pitchFamily="34" charset="0"/>
              </a:rPr>
              <a:t>First Stage</a:t>
            </a:r>
            <a:r>
              <a:rPr lang="en-US" sz="2200" dirty="0">
                <a:latin typeface="Calibri" pitchFamily="34" charset="0"/>
              </a:rPr>
              <a:t>: </a:t>
            </a:r>
          </a:p>
          <a:p>
            <a:pPr lvl="1">
              <a:lnSpc>
                <a:spcPct val="90000"/>
              </a:lnSpc>
            </a:pPr>
            <a:r>
              <a:rPr lang="en-US" sz="2200" dirty="0" err="1">
                <a:latin typeface="Calibri" pitchFamily="34" charset="0"/>
              </a:rPr>
              <a:t>P</a:t>
            </a:r>
            <a:r>
              <a:rPr lang="en-US" sz="2200" dirty="0" err="1" smtClean="0">
                <a:latin typeface="Calibri" pitchFamily="34" charset="0"/>
              </a:rPr>
              <a:t>robit</a:t>
            </a:r>
            <a:r>
              <a:rPr lang="en-US" sz="2200" dirty="0" smtClean="0">
                <a:latin typeface="Calibri" pitchFamily="34" charset="0"/>
              </a:rPr>
              <a:t> </a:t>
            </a:r>
            <a:r>
              <a:rPr lang="en-US" sz="2200" dirty="0">
                <a:latin typeface="Calibri" pitchFamily="34" charset="0"/>
              </a:rPr>
              <a:t>regression analysis on determinants of employment</a:t>
            </a:r>
          </a:p>
          <a:p>
            <a:pPr lvl="1">
              <a:lnSpc>
                <a:spcPct val="90000"/>
              </a:lnSpc>
            </a:pPr>
            <a:r>
              <a:rPr lang="en-US" sz="2200" dirty="0">
                <a:latin typeface="Calibri" pitchFamily="34" charset="0"/>
              </a:rPr>
              <a:t>Calculation of inverse Mills‘ ratio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200" dirty="0" smtClean="0">
                <a:latin typeface="Calibri" pitchFamily="34" charset="0"/>
              </a:rPr>
              <a:t>Second Stage</a:t>
            </a:r>
            <a:r>
              <a:rPr lang="en-US" sz="2200" dirty="0">
                <a:latin typeface="Calibri" pitchFamily="34" charset="0"/>
              </a:rPr>
              <a:t>: </a:t>
            </a:r>
          </a:p>
          <a:p>
            <a:pPr lvl="1">
              <a:lnSpc>
                <a:spcPct val="90000"/>
              </a:lnSpc>
            </a:pPr>
            <a:r>
              <a:rPr lang="en-US" sz="2200" dirty="0" err="1">
                <a:latin typeface="Calibri" pitchFamily="34" charset="0"/>
              </a:rPr>
              <a:t>Probit</a:t>
            </a:r>
            <a:r>
              <a:rPr lang="en-US" sz="2200" dirty="0">
                <a:latin typeface="Calibri" pitchFamily="34" charset="0"/>
              </a:rPr>
              <a:t> regression analysis on regional mobility of university graduates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latin typeface="Calibri" pitchFamily="34" charset="0"/>
              </a:rPr>
              <a:t>Inclusion </a:t>
            </a:r>
            <a:r>
              <a:rPr lang="en-US" sz="2200" dirty="0">
                <a:latin typeface="Calibri" pitchFamily="34" charset="0"/>
              </a:rPr>
              <a:t>of inverse Mills‘ ratio in regression analysis in order to account for bias in mobility (as mobility is only observed for those who are employed)</a:t>
            </a:r>
          </a:p>
          <a:p>
            <a:pPr>
              <a:lnSpc>
                <a:spcPct val="90000"/>
              </a:lnSpc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11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56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en-US" sz="6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Data</a:t>
            </a:r>
            <a:br>
              <a:rPr lang="en-US" sz="6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4400" dirty="0">
                <a:latin typeface="Calibri" pitchFamily="34" charset="0"/>
                <a:ea typeface="Verdana" pitchFamily="34" charset="0"/>
                <a:cs typeface="Verdana" pitchFamily="34" charset="0"/>
              </a:rPr>
              <a:t>Graduate surveys and regional </a:t>
            </a:r>
            <a:r>
              <a:rPr lang="en-US" sz="44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data</a:t>
            </a:r>
            <a:r>
              <a:rPr lang="en-US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4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62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Data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source</a:t>
            </a:r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I: Graduate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survey</a:t>
            </a:r>
            <a:endParaRPr lang="de-DE" sz="3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85812" y="1214422"/>
            <a:ext cx="8358187" cy="5000641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</a:rPr>
              <a:t>Two </a:t>
            </a:r>
            <a:r>
              <a:rPr lang="en-US" dirty="0">
                <a:latin typeface="Calibri" pitchFamily="34" charset="0"/>
              </a:rPr>
              <a:t>data </a:t>
            </a:r>
            <a:r>
              <a:rPr lang="en-US" dirty="0" smtClean="0">
                <a:latin typeface="Calibri" pitchFamily="34" charset="0"/>
              </a:rPr>
              <a:t>sources:</a:t>
            </a:r>
          </a:p>
          <a:p>
            <a:pPr marL="0" indent="0">
              <a:lnSpc>
                <a:spcPct val="90000"/>
              </a:lnSpc>
              <a:buNone/>
            </a:pPr>
            <a:endParaRPr lang="en-US" sz="1100" dirty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b="1" dirty="0" smtClean="0">
                <a:latin typeface="Calibri" pitchFamily="34" charset="0"/>
              </a:rPr>
              <a:t>A.  KOAB Graduate </a:t>
            </a:r>
            <a:r>
              <a:rPr lang="en-US" b="1" dirty="0">
                <a:latin typeface="Calibri" pitchFamily="34" charset="0"/>
              </a:rPr>
              <a:t>Survey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pitchFamily="34" charset="0"/>
              </a:rPr>
              <a:t>Survey of graduates of 47 higher education institutions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pitchFamily="34" charset="0"/>
              </a:rPr>
              <a:t>Harmonized survey is conducted by separate universities ca. 1.5 years after graduation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pitchFamily="34" charset="0"/>
              </a:rPr>
              <a:t>Organization and data collection implemented by the International </a:t>
            </a:r>
            <a:r>
              <a:rPr lang="en-US" sz="2400" dirty="0" smtClean="0">
                <a:latin typeface="Calibri" pitchFamily="34" charset="0"/>
              </a:rPr>
              <a:t>Center for </a:t>
            </a:r>
            <a:r>
              <a:rPr lang="en-US" sz="2400" dirty="0">
                <a:latin typeface="Calibri" pitchFamily="34" charset="0"/>
              </a:rPr>
              <a:t>Higher Education </a:t>
            </a:r>
            <a:r>
              <a:rPr lang="en-US" sz="2400" dirty="0" smtClean="0">
                <a:latin typeface="Calibri" pitchFamily="34" charset="0"/>
              </a:rPr>
              <a:t>Research (INCHER)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‘Core’-questionnaire plus ‘optional’ questions</a:t>
            </a:r>
            <a:endParaRPr lang="en-US" sz="2400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Representative sample within each university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Sample of universities </a:t>
            </a:r>
            <a:r>
              <a:rPr lang="en-US" sz="2400" dirty="0" smtClean="0">
                <a:latin typeface="Calibri" pitchFamily="34" charset="0"/>
              </a:rPr>
              <a:t>is not </a:t>
            </a:r>
            <a:r>
              <a:rPr lang="en-US" sz="2400" dirty="0" err="1" smtClean="0">
                <a:latin typeface="Calibri" pitchFamily="34" charset="0"/>
              </a:rPr>
              <a:t>representatitve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for whole of Germany (Bavaria </a:t>
            </a:r>
            <a:r>
              <a:rPr lang="en-US" sz="2400" dirty="0" smtClean="0">
                <a:latin typeface="Calibri" pitchFamily="34" charset="0"/>
              </a:rPr>
              <a:t>and Saxony missing, East under-represented)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Over </a:t>
            </a:r>
            <a:r>
              <a:rPr lang="en-US" sz="2400" dirty="0">
                <a:latin typeface="Calibri" pitchFamily="34" charset="0"/>
              </a:rPr>
              <a:t>30.000 interviews completed with alumni of 2007</a:t>
            </a:r>
          </a:p>
          <a:p>
            <a:pPr marL="0" indent="0">
              <a:lnSpc>
                <a:spcPct val="90000"/>
              </a:lnSpc>
              <a:buNone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13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05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KOAB, regional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distribution</a:t>
            </a:r>
            <a:endParaRPr lang="de-DE" sz="3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85813" y="1214422"/>
            <a:ext cx="3282131" cy="5000641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b="1" dirty="0" smtClean="0">
                <a:latin typeface="Calibri" pitchFamily="34" charset="0"/>
              </a:rPr>
              <a:t>Regional distribution of universities used for </a:t>
            </a:r>
            <a:r>
              <a:rPr lang="en-US" b="1" dirty="0" smtClean="0">
                <a:latin typeface="Calibri" pitchFamily="34" charset="0"/>
              </a:rPr>
              <a:t>this analysis</a:t>
            </a:r>
            <a:endParaRPr lang="en-US" b="1" dirty="0" smtClean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b="1" dirty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smtClean="0">
                <a:latin typeface="Calibri" pitchFamily="34" charset="0"/>
              </a:rPr>
              <a:t>36 universities, </a:t>
            </a:r>
            <a:r>
              <a:rPr lang="en-US" sz="2400" dirty="0" smtClean="0">
                <a:latin typeface="Calibri" pitchFamily="34" charset="0"/>
              </a:rPr>
              <a:t>11,085 </a:t>
            </a:r>
            <a:r>
              <a:rPr lang="en-US" sz="2400" dirty="0" err="1" smtClean="0">
                <a:latin typeface="Calibri" pitchFamily="34" charset="0"/>
              </a:rPr>
              <a:t>oberservations</a:t>
            </a:r>
            <a:endParaRPr lang="en-US" sz="2400" dirty="0" smtClean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latin typeface="Calibri" pitchFamily="34" charset="0"/>
              </a:rPr>
              <a:t>(Because </a:t>
            </a:r>
            <a:r>
              <a:rPr lang="en-US" sz="2000" dirty="0">
                <a:latin typeface="Calibri" pitchFamily="34" charset="0"/>
              </a:rPr>
              <a:t>of optional questions, missing answers, and exclusion of graduates who entered further </a:t>
            </a:r>
            <a:r>
              <a:rPr lang="en-US" sz="2000" dirty="0" smtClean="0">
                <a:latin typeface="Calibri" pitchFamily="34" charset="0"/>
              </a:rPr>
              <a:t>studies or traineeship)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 smtClean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de-DE" sz="24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14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313308"/>
            <a:ext cx="37084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07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Data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sources</a:t>
            </a:r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II: regional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data</a:t>
            </a:r>
            <a:endParaRPr lang="de-DE" sz="3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85813" y="1214422"/>
            <a:ext cx="8178800" cy="5166906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b="1" dirty="0">
                <a:latin typeface="Calibri" pitchFamily="34" charset="0"/>
              </a:rPr>
              <a:t>B. Second data </a:t>
            </a:r>
            <a:r>
              <a:rPr lang="en-US" b="1" dirty="0" smtClean="0">
                <a:latin typeface="Calibri" pitchFamily="34" charset="0"/>
              </a:rPr>
              <a:t>source: regional characteristics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smtClean="0">
                <a:latin typeface="Calibri" pitchFamily="34" charset="0"/>
              </a:rPr>
              <a:t>Regional </a:t>
            </a:r>
            <a:r>
              <a:rPr lang="en-US" sz="2400" dirty="0">
                <a:latin typeface="Calibri" pitchFamily="34" charset="0"/>
              </a:rPr>
              <a:t>data on economic </a:t>
            </a:r>
            <a:r>
              <a:rPr lang="en-US" sz="2400" dirty="0" smtClean="0">
                <a:latin typeface="Calibri" pitchFamily="34" charset="0"/>
              </a:rPr>
              <a:t>development,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400" dirty="0" smtClean="0">
                <a:latin typeface="Calibri" pitchFamily="34" charset="0"/>
              </a:rPr>
              <a:t>used here on level of planning regions/NUTS-2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i="1" dirty="0" smtClean="0">
                <a:latin typeface="Calibri" pitchFamily="34" charset="0"/>
              </a:rPr>
              <a:t>(</a:t>
            </a:r>
            <a:r>
              <a:rPr lang="en-US" sz="2000" i="1" dirty="0">
                <a:latin typeface="Calibri" pitchFamily="34" charset="0"/>
              </a:rPr>
              <a:t>Federal Office of Regional Planning, Building and Urban Development </a:t>
            </a:r>
            <a:r>
              <a:rPr lang="en-US" sz="2000" i="1" dirty="0" smtClean="0">
                <a:latin typeface="Calibri" pitchFamily="34" charset="0"/>
              </a:rPr>
              <a:t>)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i="1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atin typeface="Calibri" pitchFamily="34" charset="0"/>
              </a:rPr>
              <a:t>Information used </a:t>
            </a:r>
            <a:r>
              <a:rPr lang="en-US" sz="2400" dirty="0" smtClean="0">
                <a:latin typeface="Calibri" pitchFamily="34" charset="0"/>
              </a:rPr>
              <a:t>includes:</a:t>
            </a:r>
            <a:endParaRPr lang="en-US" sz="2400" dirty="0">
              <a:latin typeface="Calibri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200" dirty="0">
                <a:latin typeface="Calibri" pitchFamily="34" charset="0"/>
              </a:rPr>
              <a:t>Share of highly qualified employers in regional </a:t>
            </a:r>
            <a:r>
              <a:rPr lang="en-US" sz="2200" dirty="0" smtClean="0">
                <a:latin typeface="Calibri" pitchFamily="34" charset="0"/>
              </a:rPr>
              <a:t>workforce</a:t>
            </a:r>
          </a:p>
          <a:p>
            <a:pPr lvl="1">
              <a:lnSpc>
                <a:spcPct val="90000"/>
              </a:lnSpc>
            </a:pPr>
            <a:r>
              <a:rPr lang="en-US" sz="2200" dirty="0" smtClean="0">
                <a:latin typeface="Calibri" pitchFamily="34" charset="0"/>
              </a:rPr>
              <a:t>Local wage level</a:t>
            </a:r>
            <a:endParaRPr lang="en-US" sz="2200" dirty="0">
              <a:latin typeface="Calibri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200" dirty="0">
                <a:latin typeface="Calibri" pitchFamily="34" charset="0"/>
              </a:rPr>
              <a:t>Unemployment rate</a:t>
            </a:r>
          </a:p>
          <a:p>
            <a:pPr lvl="1">
              <a:lnSpc>
                <a:spcPct val="90000"/>
              </a:lnSpc>
            </a:pPr>
            <a:r>
              <a:rPr lang="en-US" sz="2200" dirty="0">
                <a:latin typeface="Calibri" pitchFamily="34" charset="0"/>
              </a:rPr>
              <a:t>Settlement structure (Metropolis, agglomeration, urbanized area, rural area</a:t>
            </a:r>
            <a:r>
              <a:rPr lang="en-US" sz="2200" dirty="0" smtClean="0">
                <a:latin typeface="Calibri" pitchFamily="34" charset="0"/>
              </a:rPr>
              <a:t>)</a:t>
            </a:r>
          </a:p>
          <a:p>
            <a:pPr lvl="1">
              <a:lnSpc>
                <a:spcPct val="90000"/>
              </a:lnSpc>
            </a:pPr>
            <a:endParaRPr lang="en-US" sz="2200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atin typeface="Calibri" pitchFamily="34" charset="0"/>
              </a:rPr>
              <a:t>Information </a:t>
            </a:r>
            <a:r>
              <a:rPr lang="en-US" sz="2400" dirty="0">
                <a:latin typeface="Calibri" pitchFamily="34" charset="0"/>
              </a:rPr>
              <a:t>on indicators of university region used for the year 2007 (graduation year of university graduates)</a:t>
            </a:r>
          </a:p>
          <a:p>
            <a:pPr>
              <a:lnSpc>
                <a:spcPct val="90000"/>
              </a:lnSpc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15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57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en-US" sz="6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Results</a:t>
            </a:r>
            <a:r>
              <a:rPr lang="en-US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4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86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(</a:t>
            </a:r>
            <a:r>
              <a:rPr lang="de-DE" dirty="0" err="1" smtClean="0"/>
              <a:t>Step</a:t>
            </a:r>
            <a:r>
              <a:rPr lang="de-DE" dirty="0" smtClean="0"/>
              <a:t> 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5813" y="1196752"/>
            <a:ext cx="8178800" cy="5018311"/>
          </a:xfrm>
        </p:spPr>
        <p:txBody>
          <a:bodyPr/>
          <a:lstStyle/>
          <a:p>
            <a:pPr marL="342900" lvl="0" indent="-3429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2284E"/>
              </a:buClr>
              <a:buNone/>
              <a:tabLst>
                <a:tab pos="268288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(Step 1: Likelihood to be employed after 1,5 years)</a:t>
            </a:r>
          </a:p>
          <a:p>
            <a:pPr marL="342900" lvl="0" indent="-3429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2284E"/>
              </a:buClr>
              <a:buNone/>
              <a:tabLst>
                <a:tab pos="268288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Step </a:t>
            </a:r>
            <a:r>
              <a:rPr lang="en-US" sz="2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2: </a:t>
            </a:r>
            <a:r>
              <a:rPr lang="en-US" sz="20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Likelihood to be mobile after graduation (labor mobility) </a:t>
            </a:r>
            <a:r>
              <a:rPr lang="en-US" sz="2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(R</a:t>
            </a:r>
            <a:r>
              <a:rPr lang="en-US" sz="2000" b="1" baseline="30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20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= 0.133)</a:t>
            </a:r>
            <a:r>
              <a:rPr lang="en-US" sz="2000" b="1" baseline="30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2000" b="1" baseline="30000" dirty="0" smtClean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US" sz="2400" dirty="0">
                <a:latin typeface="Calibri" pitchFamily="34" charset="0"/>
              </a:rPr>
              <a:t>58 % of graduates are mobile on regional level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>
                <a:latin typeface="Calibri" pitchFamily="34" charset="0"/>
              </a:rPr>
              <a:t>	(</a:t>
            </a:r>
            <a:r>
              <a:rPr lang="en-US" sz="2000" dirty="0">
                <a:latin typeface="Calibri" pitchFamily="34" charset="0"/>
              </a:rPr>
              <a:t>34 % leave state</a:t>
            </a:r>
            <a:r>
              <a:rPr lang="en-US" sz="2000" i="1" dirty="0">
                <a:latin typeface="Calibri" pitchFamily="34" charset="0"/>
              </a:rPr>
              <a:t>/”</a:t>
            </a:r>
            <a:r>
              <a:rPr lang="en-US" sz="2000" i="1" dirty="0" err="1">
                <a:latin typeface="Calibri" pitchFamily="34" charset="0"/>
              </a:rPr>
              <a:t>Bundesland</a:t>
            </a:r>
            <a:r>
              <a:rPr lang="en-US" sz="2000" i="1" dirty="0">
                <a:latin typeface="Calibri" pitchFamily="34" charset="0"/>
              </a:rPr>
              <a:t>”</a:t>
            </a:r>
            <a:r>
              <a:rPr lang="en-US" sz="2000" dirty="0">
                <a:latin typeface="Calibri" pitchFamily="34" charset="0"/>
              </a:rPr>
              <a:t>)</a:t>
            </a:r>
          </a:p>
          <a:p>
            <a:pPr marL="342900" lvl="0" indent="-3429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2284E"/>
              </a:buClr>
              <a:buNone/>
              <a:tabLst>
                <a:tab pos="268288" algn="l"/>
              </a:tabLst>
            </a:pPr>
            <a:endParaRPr lang="en-US" sz="2400" b="1" baseline="30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2284E"/>
              </a:buClr>
              <a:buNone/>
              <a:tabLst>
                <a:tab pos="26828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Regional labor mobility is more likely:</a:t>
            </a:r>
            <a:endParaRPr 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2284E"/>
              </a:buClr>
              <a:buNone/>
              <a:tabLst>
                <a:tab pos="268288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Regional variables:</a:t>
            </a:r>
            <a:endParaRPr lang="en-US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HEI in a rural or non-metropolitan area</a:t>
            </a:r>
            <a:endParaRPr lang="en-US" sz="18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Low share of high qualified workforce at region of HEI</a:t>
            </a:r>
            <a:endParaRPr lang="en-US" sz="18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Low wage level at region of HEI</a:t>
            </a:r>
            <a:endParaRPr lang="en-US" sz="18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1588" lvl="1" indent="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None/>
              <a:tabLst>
                <a:tab pos="268288" algn="l"/>
              </a:tabLst>
            </a:pPr>
            <a:endParaRPr lang="de-DE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2284E"/>
              </a:buClr>
              <a:buNone/>
              <a:tabLst>
                <a:tab pos="268288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Individual variables:</a:t>
            </a:r>
            <a:endParaRPr lang="en-US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No children</a:t>
            </a:r>
            <a:endParaRPr lang="en-US" sz="18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Prior regional mobility (national or international) </a:t>
            </a:r>
            <a:endParaRPr lang="en-US" sz="18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NO significant correlation with sex and age</a:t>
            </a:r>
            <a:endParaRPr lang="en-US" sz="18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929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5813" y="1196752"/>
            <a:ext cx="8178800" cy="5018311"/>
          </a:xfrm>
        </p:spPr>
        <p:txBody>
          <a:bodyPr/>
          <a:lstStyle/>
          <a:p>
            <a:pPr marL="342900" lvl="0" indent="-3429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2284E"/>
              </a:buClr>
              <a:buNone/>
              <a:tabLst>
                <a:tab pos="268288" algn="l"/>
              </a:tabLst>
            </a:pPr>
            <a:r>
              <a:rPr lang="en-US" sz="24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Study characteristics:</a:t>
            </a: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en-US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Field of study</a:t>
            </a: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en-US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Bachelor </a:t>
            </a:r>
            <a:r>
              <a:rPr lang="en-US" sz="2000" dirty="0" err="1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dgree</a:t>
            </a:r>
            <a:endParaRPr lang="en-US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en-US" sz="2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University of applied science</a:t>
            </a:r>
          </a:p>
          <a:p>
            <a:pPr marL="584200" lvl="1" indent="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None/>
              <a:tabLst>
                <a:tab pos="268288" algn="l"/>
              </a:tabLst>
            </a:pPr>
            <a:endParaRPr lang="en-US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2284E"/>
              </a:buClr>
              <a:buNone/>
              <a:tabLst>
                <a:tab pos="26828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Signaling effect:</a:t>
            </a:r>
            <a:endParaRPr 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Finished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studies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in time</a:t>
            </a:r>
            <a:endParaRPr lang="de-DE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Better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grades</a:t>
            </a:r>
          </a:p>
          <a:p>
            <a:pPr marL="1588" lvl="1" indent="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None/>
              <a:tabLst>
                <a:tab pos="268288" algn="l"/>
              </a:tabLst>
            </a:pPr>
            <a:endParaRPr lang="de-DE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342900" lvl="0" indent="-3429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2284E"/>
              </a:buClr>
              <a:buNone/>
              <a:tabLst>
                <a:tab pos="268288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Social networks 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 Mobility is less likely:</a:t>
            </a:r>
            <a:endParaRPr lang="en-US" sz="24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Selfemployed</a:t>
            </a:r>
            <a:endParaRPr lang="de-DE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Successfull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job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seaarch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via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internship</a:t>
            </a:r>
            <a:endParaRPr lang="de-DE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L="458788" lvl="1" indent="-457200" defTabSz="957263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>
                <a:srgbClr val="CC0066"/>
              </a:buClr>
              <a:buSzPct val="120000"/>
              <a:buFont typeface="Arial" pitchFamily="34" charset="0"/>
              <a:buChar char="•"/>
              <a:tabLst>
                <a:tab pos="268288" algn="l"/>
              </a:tabLst>
            </a:pP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Graduates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who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continue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job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they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had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before</a:t>
            </a:r>
            <a:r>
              <a:rPr lang="de-DE" sz="2000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graduating</a:t>
            </a:r>
            <a:endParaRPr lang="de-DE" sz="2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767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en-US" sz="6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Conclusions</a:t>
            </a:r>
            <a:r>
              <a:rPr lang="en-US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4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4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05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Outline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Why </a:t>
            </a:r>
            <a:r>
              <a:rPr lang="en-US" sz="3200" dirty="0">
                <a:latin typeface="Calibri" pitchFamily="34" charset="0"/>
                <a:ea typeface="Verdana" pitchFamily="34" charset="0"/>
                <a:cs typeface="Verdana" pitchFamily="34" charset="0"/>
              </a:rPr>
              <a:t>studying regional labor mobility of graduates</a:t>
            </a:r>
            <a:r>
              <a:rPr lang="en-US" sz="32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?</a:t>
            </a:r>
            <a:endParaRPr lang="en-US" sz="3200" dirty="0">
              <a:latin typeface="Calibri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32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Extend of graduates’ labor mobility in Germany</a:t>
            </a:r>
          </a:p>
          <a:p>
            <a:r>
              <a:rPr lang="en-US" sz="32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Determinants </a:t>
            </a:r>
            <a:r>
              <a:rPr lang="en-US" sz="3200" dirty="0">
                <a:latin typeface="Calibri" pitchFamily="34" charset="0"/>
                <a:ea typeface="Verdana" pitchFamily="34" charset="0"/>
                <a:cs typeface="Verdana" pitchFamily="34" charset="0"/>
              </a:rPr>
              <a:t>of graduates‘ </a:t>
            </a:r>
            <a:r>
              <a:rPr lang="en-US" sz="32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labor </a:t>
            </a:r>
            <a:r>
              <a:rPr lang="en-US" sz="3200" dirty="0">
                <a:latin typeface="Calibri" pitchFamily="34" charset="0"/>
                <a:ea typeface="Verdana" pitchFamily="34" charset="0"/>
                <a:cs typeface="Verdana" pitchFamily="34" charset="0"/>
              </a:rPr>
              <a:t>mobility</a:t>
            </a:r>
          </a:p>
          <a:p>
            <a:r>
              <a:rPr lang="en-US" sz="32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Data: Graduate </a:t>
            </a:r>
            <a:r>
              <a:rPr lang="en-US" sz="3200" dirty="0">
                <a:latin typeface="Calibri" pitchFamily="34" charset="0"/>
                <a:ea typeface="Verdana" pitchFamily="34" charset="0"/>
                <a:cs typeface="Verdana" pitchFamily="34" charset="0"/>
              </a:rPr>
              <a:t>surveys and regional </a:t>
            </a:r>
            <a:r>
              <a:rPr lang="en-US" sz="32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data</a:t>
            </a:r>
          </a:p>
          <a:p>
            <a:r>
              <a:rPr lang="en-US" sz="32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Empirical </a:t>
            </a:r>
            <a:r>
              <a:rPr lang="en-US" sz="3200" dirty="0">
                <a:latin typeface="Calibri" pitchFamily="34" charset="0"/>
                <a:ea typeface="Verdana" pitchFamily="34" charset="0"/>
                <a:cs typeface="Verdana" pitchFamily="34" charset="0"/>
              </a:rPr>
              <a:t>approach</a:t>
            </a:r>
          </a:p>
          <a:p>
            <a:r>
              <a:rPr lang="en-US" sz="3200" dirty="0" smtClean="0">
                <a:latin typeface="Calibri" pitchFamily="34" charset="0"/>
                <a:ea typeface="Verdana" pitchFamily="34" charset="0"/>
                <a:cs typeface="Verdana" pitchFamily="34" charset="0"/>
              </a:rPr>
              <a:t>Results &amp; Conclusions</a:t>
            </a:r>
            <a:endParaRPr lang="en-US" sz="3200" dirty="0">
              <a:latin typeface="Calibri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F6C412-8BAC-46DF-8547-EC26B8AC4EDB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Conclusions</a:t>
            </a:r>
            <a:endParaRPr lang="de-DE" sz="3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85813" y="1214422"/>
            <a:ext cx="8178800" cy="5000641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400" dirty="0" smtClean="0">
                <a:latin typeface="Calibri" pitchFamily="34" charset="0"/>
              </a:rPr>
              <a:t>Large </a:t>
            </a:r>
            <a:r>
              <a:rPr lang="en-US" sz="2400" dirty="0">
                <a:latin typeface="Calibri" pitchFamily="34" charset="0"/>
              </a:rPr>
              <a:t>fraction of university graduates leave their university region</a:t>
            </a:r>
          </a:p>
          <a:p>
            <a:pPr>
              <a:lnSpc>
                <a:spcPct val="90000"/>
              </a:lnSpc>
            </a:pPr>
            <a:r>
              <a:rPr lang="en-US" sz="2200" dirty="0">
                <a:latin typeface="Calibri" pitchFamily="34" charset="0"/>
              </a:rPr>
              <a:t>58 percent leave the university region when entering </a:t>
            </a:r>
            <a:r>
              <a:rPr lang="en-US" sz="2200" dirty="0" smtClean="0">
                <a:latin typeface="Calibri" pitchFamily="34" charset="0"/>
              </a:rPr>
              <a:t>employment</a:t>
            </a:r>
          </a:p>
          <a:p>
            <a:pPr>
              <a:lnSpc>
                <a:spcPct val="90000"/>
              </a:lnSpc>
            </a:pPr>
            <a:r>
              <a:rPr lang="en-US" sz="2200" dirty="0">
                <a:latin typeface="Calibri" pitchFamily="34" charset="0"/>
              </a:rPr>
              <a:t>Regional characteristics of the university region have a significant impact, but study characteristics and socio-demographic characteristics as well.</a:t>
            </a:r>
          </a:p>
          <a:p>
            <a:pPr>
              <a:lnSpc>
                <a:spcPct val="90000"/>
              </a:lnSpc>
            </a:pPr>
            <a:r>
              <a:rPr lang="en-US" sz="2200" dirty="0" smtClean="0">
                <a:latin typeface="Calibri" pitchFamily="34" charset="0"/>
              </a:rPr>
              <a:t>The more ‘</a:t>
            </a:r>
            <a:r>
              <a:rPr lang="en-US" sz="2200" dirty="0" err="1" smtClean="0">
                <a:latin typeface="Calibri" pitchFamily="34" charset="0"/>
              </a:rPr>
              <a:t>sucessful</a:t>
            </a:r>
            <a:r>
              <a:rPr lang="en-US" sz="2200" dirty="0" smtClean="0">
                <a:latin typeface="Calibri" pitchFamily="34" charset="0"/>
              </a:rPr>
              <a:t>’ graduates are more likely to leave the region</a:t>
            </a:r>
          </a:p>
          <a:p>
            <a:pPr>
              <a:lnSpc>
                <a:spcPct val="90000"/>
              </a:lnSpc>
            </a:pPr>
            <a:r>
              <a:rPr lang="en-US" sz="2200" dirty="0" smtClean="0">
                <a:latin typeface="Calibri" pitchFamily="34" charset="0"/>
                <a:sym typeface="Wingdings" pitchFamily="2" charset="2"/>
              </a:rPr>
              <a:t>Social networks linked with labor market reduce mobility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Calibri" pitchFamily="34" charset="0"/>
              </a:rPr>
              <a:t>Previous </a:t>
            </a:r>
            <a:r>
              <a:rPr lang="en-US" sz="2000" dirty="0">
                <a:latin typeface="Calibri" pitchFamily="34" charset="0"/>
              </a:rPr>
              <a:t>mobility strong indicator for further mobility</a:t>
            </a:r>
            <a:r>
              <a:rPr lang="en-US" sz="2000" dirty="0" smtClean="0">
                <a:latin typeface="Calibri" pitchFamily="34" charset="0"/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en-US" sz="2000" dirty="0" smtClean="0">
              <a:latin typeface="Calibri" pitchFamily="34" charset="0"/>
            </a:endParaRPr>
          </a:p>
          <a:p>
            <a:pPr>
              <a:lnSpc>
                <a:spcPct val="90000"/>
              </a:lnSpc>
              <a:buFont typeface="Wingdings"/>
              <a:buChar char="à"/>
            </a:pPr>
            <a:r>
              <a:rPr lang="en-US" sz="2000" dirty="0">
                <a:latin typeface="Calibri" pitchFamily="34" charset="0"/>
              </a:rPr>
              <a:t>Need to consider questions of regional mobility in questionnaire</a:t>
            </a:r>
          </a:p>
          <a:p>
            <a:pPr>
              <a:lnSpc>
                <a:spcPct val="90000"/>
              </a:lnSpc>
              <a:buFont typeface="Wingdings"/>
              <a:buChar char="à"/>
            </a:pPr>
            <a:r>
              <a:rPr lang="en-US" sz="2000" dirty="0" smtClean="0">
                <a:latin typeface="Calibri" pitchFamily="34" charset="0"/>
                <a:sym typeface="Wingdings" pitchFamily="2" charset="2"/>
              </a:rPr>
              <a:t>Need of complex models</a:t>
            </a:r>
          </a:p>
          <a:p>
            <a:pPr>
              <a:lnSpc>
                <a:spcPct val="90000"/>
              </a:lnSpc>
              <a:buFont typeface="Wingdings"/>
              <a:buChar char="à"/>
            </a:pPr>
            <a:r>
              <a:rPr lang="en-US" sz="2000" dirty="0" smtClean="0">
                <a:latin typeface="Calibri" pitchFamily="34" charset="0"/>
              </a:rPr>
              <a:t>Combination </a:t>
            </a:r>
            <a:r>
              <a:rPr lang="en-US" sz="2000" dirty="0">
                <a:latin typeface="Calibri" pitchFamily="34" charset="0"/>
              </a:rPr>
              <a:t>of data from graduate surveys with regional data (and other data sources</a:t>
            </a:r>
            <a:r>
              <a:rPr lang="en-US" sz="2000" dirty="0" smtClean="0">
                <a:latin typeface="Calibri" pitchFamily="34" charset="0"/>
              </a:rPr>
              <a:t>)</a:t>
            </a:r>
          </a:p>
          <a:p>
            <a:pPr>
              <a:lnSpc>
                <a:spcPct val="90000"/>
              </a:lnSpc>
            </a:pPr>
            <a:endParaRPr lang="en-US" sz="2200" dirty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>
              <a:latin typeface="Calibri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20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09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 bwMode="auto">
          <a:xfrm>
            <a:off x="0" y="642918"/>
            <a:ext cx="8458200" cy="1470025"/>
          </a:xfrm>
          <a:prstGeom prst="rect">
            <a:avLst/>
          </a:prstGeom>
          <a:solidFill>
            <a:srgbClr val="ADCAFF">
              <a:lumMod val="25000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Thank</a:t>
            </a:r>
            <a:r>
              <a:rPr kumimoji="0" lang="de-DE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de-DE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you</a:t>
            </a:r>
            <a:endParaRPr kumimoji="0" lang="de-DE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 bwMode="auto">
          <a:xfrm>
            <a:off x="928662" y="2428868"/>
            <a:ext cx="7786742" cy="10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Information</a:t>
            </a:r>
            <a:r>
              <a:rPr kumimoji="0" lang="de-DE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</a:rPr>
              <a:t> on KOAB Graduate Survey:</a:t>
            </a:r>
            <a:endParaRPr kumimoji="0" lang="de-DE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</a:endParaRPr>
          </a:p>
          <a:p>
            <a:pPr lvl="0" algn="ctr" eaLnBrk="0" hangingPunct="0">
              <a:spcBef>
                <a:spcPct val="20000"/>
              </a:spcBef>
              <a:buClr>
                <a:srgbClr val="CC0000"/>
              </a:buClr>
              <a:defRPr/>
            </a:pPr>
            <a:r>
              <a:rPr lang="de-DE" sz="2400" b="1" dirty="0"/>
              <a:t>http://koab.uni-kassel.de</a:t>
            </a:r>
            <a:endParaRPr lang="de-DE" sz="1600" kern="0" dirty="0" smtClean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144000" lvl="0" indent="-342900" algn="ctr">
              <a:spcAft>
                <a:spcPts val="0"/>
              </a:spcAft>
              <a:buClr>
                <a:srgbClr val="4D4D4D"/>
              </a:buClr>
              <a:defRPr/>
            </a:pPr>
            <a:endParaRPr lang="de-DE" sz="1600" kern="0" dirty="0" smtClean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144000" lvl="0" indent="-342900" algn="ctr">
              <a:spcAft>
                <a:spcPts val="0"/>
              </a:spcAft>
              <a:buClr>
                <a:srgbClr val="4D4D4D"/>
              </a:buClr>
              <a:defRPr/>
            </a:pPr>
            <a:endParaRPr lang="de-DE" sz="1600" kern="0" dirty="0" smtClean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144000" indent="-342900" algn="ctr">
              <a:spcAft>
                <a:spcPts val="0"/>
              </a:spcAft>
              <a:buClr>
                <a:srgbClr val="4D4D4D"/>
              </a:buClr>
              <a:defRPr/>
            </a:pPr>
            <a:endParaRPr lang="de-DE" sz="1600" kern="0" dirty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144000" indent="-342900" algn="ctr">
              <a:spcAft>
                <a:spcPts val="0"/>
              </a:spcAft>
              <a:buClr>
                <a:srgbClr val="4D4D4D"/>
              </a:buClr>
              <a:defRPr/>
            </a:pPr>
            <a:endParaRPr lang="de-DE" sz="1600" kern="0" dirty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144000" lvl="0" indent="-342900" algn="ctr">
              <a:spcAft>
                <a:spcPts val="0"/>
              </a:spcAft>
              <a:buClr>
                <a:srgbClr val="4D4D4D"/>
              </a:buClr>
              <a:defRPr/>
            </a:pPr>
            <a:endParaRPr lang="de-DE" sz="1600" kern="0" dirty="0" smtClean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144000" lvl="0" indent="-342900" algn="ctr">
              <a:spcAft>
                <a:spcPts val="0"/>
              </a:spcAft>
              <a:buClr>
                <a:srgbClr val="4D4D4D"/>
              </a:buClr>
              <a:defRPr/>
            </a:pPr>
            <a:endParaRPr lang="de-DE" sz="1600" kern="0" dirty="0" smtClean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Tx/>
              <a:buNone/>
              <a:tabLst/>
              <a:defRPr/>
            </a:pPr>
            <a:endParaRPr kumimoji="0" lang="de-DE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Sans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Tx/>
              <a:buNone/>
              <a:tabLst/>
              <a:defRPr/>
            </a:pPr>
            <a:endParaRPr kumimoji="0" lang="de-DE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Lucida Sans"/>
              <a:ea typeface="+mn-ea"/>
              <a:cs typeface="+mn-cs"/>
            </a:endParaRP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44027"/>
              </p:ext>
            </p:extLst>
          </p:nvPr>
        </p:nvGraphicFramePr>
        <p:xfrm>
          <a:off x="2478826" y="3861048"/>
          <a:ext cx="3893374" cy="2083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5094"/>
                <a:gridCol w="208280"/>
              </a:tblGrid>
              <a:tr h="2083688">
                <a:tc>
                  <a:txBody>
                    <a:bodyPr/>
                    <a:lstStyle/>
                    <a:p>
                      <a:pPr marL="144000" lvl="0" indent="-342900" algn="ctr">
                        <a:spcAft>
                          <a:spcPts val="0"/>
                        </a:spcAft>
                        <a:buClr>
                          <a:srgbClr val="4D4D4D"/>
                        </a:buClr>
                        <a:defRPr/>
                      </a:pPr>
                      <a:r>
                        <a:rPr lang="de-DE" sz="1800" b="0" kern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Choni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 </a:t>
                      </a:r>
                      <a:r>
                        <a:rPr lang="de-DE" sz="1800" b="0" kern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Flöther</a:t>
                      </a:r>
                      <a:endParaRPr lang="de-DE" sz="1800" b="0" kern="0" dirty="0" smtClean="0">
                        <a:solidFill>
                          <a:srgbClr val="000000"/>
                        </a:solidFill>
                        <a:latin typeface="Calibri" pitchFamily="34" charset="0"/>
                        <a:sym typeface="Wingdings" pitchFamily="2" charset="2"/>
                      </a:endParaRPr>
                    </a:p>
                    <a:p>
                      <a:pPr marL="144000" lvl="0" indent="-342900" algn="ctr">
                        <a:spcAft>
                          <a:spcPts val="0"/>
                        </a:spcAft>
                        <a:buClr>
                          <a:srgbClr val="4D4D4D"/>
                        </a:buClr>
                        <a:defRPr/>
                      </a:pP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Internationale </a:t>
                      </a:r>
                      <a:r>
                        <a:rPr lang="de-DE" sz="1800" b="0" kern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Centre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 </a:t>
                      </a:r>
                      <a:r>
                        <a:rPr lang="de-DE" sz="1800" b="0" kern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for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 Higher Education Research (INCHER)</a:t>
                      </a:r>
                    </a:p>
                    <a:p>
                      <a:pPr marL="144000" indent="-342900" algn="ctr">
                        <a:spcAft>
                          <a:spcPts val="0"/>
                        </a:spcAft>
                        <a:buClr>
                          <a:srgbClr val="4D4D4D"/>
                        </a:buClr>
                        <a:defRPr/>
                      </a:pP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University </a:t>
                      </a:r>
                      <a:r>
                        <a:rPr lang="de-DE" sz="1800" b="0" kern="0" dirty="0" err="1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of</a:t>
                      </a: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 Kassel</a:t>
                      </a:r>
                    </a:p>
                    <a:p>
                      <a:pPr marL="144000" lvl="0" indent="-342900" algn="ctr">
                        <a:spcAft>
                          <a:spcPts val="0"/>
                        </a:spcAft>
                        <a:buClr>
                          <a:srgbClr val="4D4D4D"/>
                        </a:buClr>
                        <a:defRPr/>
                      </a:pP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c.floether@incher.uni-kassel.de</a:t>
                      </a:r>
                    </a:p>
                    <a:p>
                      <a:pPr marL="144000" lvl="0" indent="-342900" algn="ctr">
                        <a:spcAft>
                          <a:spcPts val="0"/>
                        </a:spcAft>
                        <a:buClr>
                          <a:srgbClr val="4D4D4D"/>
                        </a:buClr>
                        <a:defRPr/>
                      </a:pPr>
                      <a:r>
                        <a:rPr lang="de-DE" sz="1800" b="0" kern="0" dirty="0" smtClean="0">
                          <a:solidFill>
                            <a:srgbClr val="000000"/>
                          </a:solidFill>
                          <a:latin typeface="Calibri" pitchFamily="34" charset="0"/>
                          <a:sym typeface="Wingdings" pitchFamily="2" charset="2"/>
                        </a:rPr>
                        <a:t>Tel.: ++49-561-804-2408</a:t>
                      </a:r>
                    </a:p>
                    <a:p>
                      <a:endParaRPr lang="de-DE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de-DE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22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763688" y="160012"/>
            <a:ext cx="655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NUTS-2 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Planning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regions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number-lables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thick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lines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and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NUTS-3 administrative 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districts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(name-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lables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thin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de-DE" b="1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lines</a:t>
            </a:r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de-DE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30323"/>
            <a:ext cx="5688632" cy="5639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020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23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814433"/>
              </p:ext>
            </p:extLst>
          </p:nvPr>
        </p:nvGraphicFramePr>
        <p:xfrm>
          <a:off x="1265018" y="529331"/>
          <a:ext cx="6907385" cy="6212032"/>
        </p:xfrm>
        <a:graphic>
          <a:graphicData uri="http://schemas.openxmlformats.org/drawingml/2006/table">
            <a:tbl>
              <a:tblPr firstRow="1" firstCol="1" bandRow="1"/>
              <a:tblGrid>
                <a:gridCol w="2727741"/>
                <a:gridCol w="1044911"/>
                <a:gridCol w="1044911"/>
                <a:gridCol w="1044911"/>
                <a:gridCol w="1044911"/>
              </a:tblGrid>
              <a:tr h="214625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            Models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(1)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(2)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(3)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(4)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Variables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Coeff.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Marg. Eff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Coeff. 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Marg.Eff.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2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Regional characteristics of university region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rural region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0.661***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0.228***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0.561***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0.198***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urbanized region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0.317***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0.123***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0.250***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0.097***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agglomeration region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0.243***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0.094***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0.161**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0.062**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metropolis 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(Reference)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(Reference)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(Reference)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(Reference)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Regional wage level of employers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-0.001***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-0.001***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-0.001***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-0.001***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71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Share of highly qualified in regional workforce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-0.101***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-0.040***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-0.094***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-0.037***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Share of R&amp;D employees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0.012***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0.005***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0.010***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0.004***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25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Individual characteristics and study specificities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Female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0.061**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0.024**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Children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-0.133**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-0.052**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Self-employed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-0.258***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-0.102***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Degree (1=bachelor)r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0.313***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0.117***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Length of study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-0.015***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-0.006***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Final grade of university degree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0.062***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0.024***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of applied sciences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-0.002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-0.001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Mobility from school to university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0.545***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0.213***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International mobility during studies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0.191***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0.074***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Inverse Mill’s Ratio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-0.557***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-0.217***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-0.831***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-0.324***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Constant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1.206***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0.880**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Field of Study Controls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Observations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10333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10333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Cragg-Uhler R2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0.108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0.174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Log likelihhood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-6602.2593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-6315.5611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Wald Test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X2(18)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X2(27)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625"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861.54***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1434.93***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9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0759" marR="40759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1265016" y="16001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Appendix Table 4: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Regional labor mobility of university graduates</a:t>
            </a:r>
            <a:endParaRPr lang="de-DE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24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265016" y="160012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Appendix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Table 3: Employability of university graduates</a:t>
            </a:r>
            <a:endParaRPr lang="de-DE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739775"/>
              </p:ext>
            </p:extLst>
          </p:nvPr>
        </p:nvGraphicFramePr>
        <p:xfrm>
          <a:off x="1403648" y="529346"/>
          <a:ext cx="6768752" cy="6159340"/>
        </p:xfrm>
        <a:graphic>
          <a:graphicData uri="http://schemas.openxmlformats.org/drawingml/2006/table">
            <a:tbl>
              <a:tblPr firstRow="1" firstCol="1" bandRow="1"/>
              <a:tblGrid>
                <a:gridCol w="3546095"/>
                <a:gridCol w="1767547"/>
                <a:gridCol w="1455110"/>
              </a:tblGrid>
              <a:tr h="185668"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Variables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(Coefficients)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(Marginal effects)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Regional attributes and ind. mobility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metropolis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-0.695***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-0.099***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1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rural region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area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0.156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0.014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agglomeration or urbanized region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(Reference)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(Reference)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Share of highly qual. employers in region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0.004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0.000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Employers in R&amp;D in region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-0.008**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-0.001**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Regional wage level of employers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0.000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0.000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Unemployment rate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-0.001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-0.000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Regional gross value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0.025***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0.002***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Individual Characteristics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Gender (1=female)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-0.185***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-0.018***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Age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0.005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0.001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Children </a:t>
                      </a: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(1=yes, 0=no)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-0.525***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-0.072***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With vocational training prior to study </a:t>
                      </a:r>
                      <a:r>
                        <a:rPr lang="en-U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(1=yes, 0=no)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0.012</a:t>
                      </a:r>
                      <a:endParaRPr lang="de-DE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0.001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Mobility from school to university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0.052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0.005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International mobility during studies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-0.025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-0.002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Study specifities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Degree (1=bachelor)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-0.683***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-0.108***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Final grade of university degree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-0.076**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-0.007**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Length of study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0.004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0.000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of applied science 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0.296***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0.024***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Constant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-0.021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i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Field of study controls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YES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Observations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11085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1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Mac Fadden’s R2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0.165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Log-likelihood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-2380.6373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Wald test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X2(28)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1050"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737.20***</a:t>
                      </a:r>
                      <a:endParaRPr lang="de-DE" sz="1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8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36593" marR="3659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338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Notes: Standard errors in given in parentheses. The asterisks denote to following significance-levels: *** significant at 1%, **significant at 5%, * significant at 10%</a:t>
                      </a:r>
                      <a:endParaRPr lang="de-DE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6593" marR="3659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299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25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83568" y="160012"/>
            <a:ext cx="83529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Appendix </a:t>
            </a:r>
            <a:r>
              <a:rPr lang="en-US" sz="1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Table 2 Regional mobility by (some) covariates and by measurement level of mobility</a:t>
            </a:r>
            <a:endParaRPr lang="de-DE" sz="1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2870625"/>
              </p:ext>
            </p:extLst>
          </p:nvPr>
        </p:nvGraphicFramePr>
        <p:xfrm>
          <a:off x="1403650" y="620696"/>
          <a:ext cx="6696742" cy="6609752"/>
        </p:xfrm>
        <a:graphic>
          <a:graphicData uri="http://schemas.openxmlformats.org/drawingml/2006/table">
            <a:tbl>
              <a:tblPr firstRow="1" firstCol="1" bandRow="1"/>
              <a:tblGrid>
                <a:gridCol w="3698527"/>
                <a:gridCol w="1550901"/>
                <a:gridCol w="1447314"/>
              </a:tblGrid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Mobility to employment (mean)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by planning district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by state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Covariates: Former mobility experience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Mobile prior to study (n=6992)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0.65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0.39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International mobile during study (n=3946)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0.55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0544"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Covariates: Study characteristics 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Languages and cultural studies (n=2029)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Social science (n=994)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Law (n=180)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0.39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Economics (n=2118)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Mathematics and computer science (n=1058)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Natural science (n=768)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0.29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Medicine (n=864)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0.65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0.35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Agriculture, forestry, nutrition science (n=226)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0.77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Engineering (n=1232)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Architecture (n=287)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Arts, music (n=158)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0.39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Other field of study (n=419)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Bachelor degree (n=547)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Diploma or master degree (n=9769)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of applied science </a:t>
                      </a: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(Fachhochschule) (n=1259)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Covariates: Demographics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Female (n=5263)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0.59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0.35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Male (n=5070)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With Children (n=982)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With vocational training prior to study (n=2600)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Selfemployed (n=804)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0.45</a:t>
                      </a:r>
                      <a:endParaRPr lang="de-DE" sz="1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Covariates: Regional attributes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metropolis (n=1658)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urban agglomeration region (n=3810)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urbanized region (n=4850)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0.65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in rural region (n=481)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0.77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de-DE" sz="1000">
                        <a:solidFill>
                          <a:schemeClr val="bg1"/>
                        </a:solidFill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TOTAL (n=10333)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7180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0.34</a:t>
                      </a:r>
                      <a:endParaRPr lang="de-DE" sz="1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9457" marR="4945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8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26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83568" y="160012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Appendix </a:t>
            </a:r>
            <a:r>
              <a:rPr lang="en-US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Table 1 Overview on variables from KOAB graduate survey</a:t>
            </a:r>
            <a:endParaRPr lang="de-DE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497727"/>
              </p:ext>
            </p:extLst>
          </p:nvPr>
        </p:nvGraphicFramePr>
        <p:xfrm>
          <a:off x="1691680" y="620688"/>
          <a:ext cx="6480719" cy="6484620"/>
        </p:xfrm>
        <a:graphic>
          <a:graphicData uri="http://schemas.openxmlformats.org/drawingml/2006/table">
            <a:tbl>
              <a:tblPr firstRow="1" firstCol="1" bandRow="1"/>
              <a:tblGrid>
                <a:gridCol w="3541946"/>
                <a:gridCol w="910826"/>
                <a:gridCol w="813748"/>
                <a:gridCol w="606742"/>
                <a:gridCol w="607457"/>
              </a:tblGrid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Variable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Mean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Std.Dev.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Min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Max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Mobility (n = 10333)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1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Regional mobility from university to employment (by planning district) 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0.494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State Mobility from university to employment 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0.474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Former mobility experience (n = 11085)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Mobility from school to university (1=yes, 0=no)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0.468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International mobility during study (1=yes, 0=no)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0.486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Field of Study (n = 11085)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Languages and cultural Studies 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0.404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Social science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0.298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Law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0.143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Economics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0.398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Mathematics and computer science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0.298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Natural science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0.268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Medicine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0.274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Agriculture, forestry, nutrition science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0.148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Engineering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0.317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Architecture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0.165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Arts, music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0.126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Other field of study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0.196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Other study characteristics (n = 11085)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Bachelor degree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0.237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Diploma or master degree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0.94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0.240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University of applied science </a:t>
                      </a: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(Fachhochschule)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0.317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Final grade of university degree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1.56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0.627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Length of study (number of semester)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10.83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3.598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Demographics (n = 11085)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i="1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Gender (1=female)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0.52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0.499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Age (years)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27.98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3.833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Children (1=yes, 0=no)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0.10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0.303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Vocational training prior to study (1=yes, 0=no)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0.24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0.433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5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Self-employed (1=yes, 0=no)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0.07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0.262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de-DE" sz="100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52400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de-DE" sz="10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0619" marR="5061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565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116632"/>
            <a:ext cx="7427168" cy="706089"/>
          </a:xfrm>
        </p:spPr>
        <p:txBody>
          <a:bodyPr/>
          <a:lstStyle/>
          <a:p>
            <a:pPr eaLnBrk="1" hangingPunct="1"/>
            <a:r>
              <a:rPr lang="de-DE" sz="3400" dirty="0" smtClean="0">
                <a:ea typeface="Verdana" pitchFamily="34" charset="0"/>
                <a:cs typeface="Verdana" pitchFamily="34" charset="0"/>
              </a:rPr>
              <a:t>Ergebnisse (1)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908720"/>
            <a:ext cx="8178800" cy="576064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61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% </a:t>
            </a:r>
            <a:r>
              <a:rPr lang="en-US" dirty="0" smtClean="0">
                <a:latin typeface="Calibri" pitchFamily="34" charset="0"/>
              </a:rPr>
              <a:t>der </a:t>
            </a:r>
            <a:r>
              <a:rPr lang="en-US" dirty="0" err="1" smtClean="0">
                <a:latin typeface="Calibri" pitchFamily="34" charset="0"/>
              </a:rPr>
              <a:t>AbsolventInnen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sind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nach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dem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Studium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 err="1" smtClean="0">
                <a:latin typeface="Calibri" pitchFamily="34" charset="0"/>
              </a:rPr>
              <a:t>mobil</a:t>
            </a:r>
            <a:r>
              <a:rPr lang="en-US" dirty="0" smtClean="0">
                <a:latin typeface="Calibri" pitchFamily="34" charset="0"/>
              </a:rPr>
              <a:t> (</a:t>
            </a:r>
            <a:r>
              <a:rPr lang="en-US" dirty="0" err="1" smtClean="0">
                <a:latin typeface="Calibri" pitchFamily="34" charset="0"/>
              </a:rPr>
              <a:t>Raumordnungsregion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en-US" dirty="0" smtClean="0"/>
              <a:t>38 % </a:t>
            </a:r>
            <a:r>
              <a:rPr lang="en-US" dirty="0" err="1" smtClean="0"/>
              <a:t>verlassen</a:t>
            </a:r>
            <a:r>
              <a:rPr lang="en-US" dirty="0" smtClean="0"/>
              <a:t> das </a:t>
            </a:r>
            <a:r>
              <a:rPr lang="en-US" dirty="0" err="1" smtClean="0"/>
              <a:t>Bundesland</a:t>
            </a:r>
            <a:endParaRPr lang="en-US" dirty="0" smtClean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</a:pPr>
            <a:endParaRPr lang="en-US" b="1" dirty="0" smtClean="0"/>
          </a:p>
          <a:p>
            <a:pPr marL="0" indent="0">
              <a:lnSpc>
                <a:spcPct val="90000"/>
              </a:lnSpc>
            </a:pPr>
            <a:r>
              <a:rPr lang="en-US" b="1" dirty="0" err="1" smtClean="0"/>
              <a:t>Stufe</a:t>
            </a:r>
            <a:r>
              <a:rPr lang="en-US" b="1" dirty="0" smtClean="0"/>
              <a:t> 1: </a:t>
            </a:r>
            <a:r>
              <a:rPr lang="en-US" b="1" dirty="0" err="1" smtClean="0"/>
              <a:t>Wahrscheinlichkeit</a:t>
            </a:r>
            <a:r>
              <a:rPr lang="en-US" b="1" dirty="0" smtClean="0"/>
              <a:t> der </a:t>
            </a:r>
            <a:r>
              <a:rPr lang="en-US" b="1" dirty="0" err="1" smtClean="0"/>
              <a:t>Beschäftigungsaufnahme</a:t>
            </a:r>
            <a:endParaRPr lang="en-US" b="1" dirty="0"/>
          </a:p>
          <a:p>
            <a:pPr marL="457200" indent="-457200">
              <a:lnSpc>
                <a:spcPct val="90000"/>
              </a:lnSpc>
              <a:buAutoNum type="alphaLcParenBoth"/>
            </a:pPr>
            <a:r>
              <a:rPr lang="en-US" sz="2400" dirty="0" err="1" smtClean="0"/>
              <a:t>Gesamt</a:t>
            </a:r>
            <a:r>
              <a:rPr lang="en-US" sz="2400" dirty="0" smtClean="0"/>
              <a:t>, b) Frauen, </a:t>
            </a:r>
            <a:r>
              <a:rPr lang="en-US" sz="2400" dirty="0"/>
              <a:t>c</a:t>
            </a:r>
            <a:r>
              <a:rPr lang="en-US" sz="2400" dirty="0" smtClean="0"/>
              <a:t>) </a:t>
            </a:r>
            <a:r>
              <a:rPr lang="en-US" sz="2400" dirty="0" err="1" smtClean="0"/>
              <a:t>Männer</a:t>
            </a:r>
            <a:r>
              <a:rPr lang="en-US" sz="2400" dirty="0" smtClean="0"/>
              <a:t>) (</a:t>
            </a:r>
            <a:r>
              <a:rPr lang="en-US" sz="2400" dirty="0" err="1" smtClean="0"/>
              <a:t>Gesamt</a:t>
            </a:r>
            <a:r>
              <a:rPr lang="en-US" sz="2400" dirty="0" smtClean="0"/>
              <a:t>: R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/>
              <a:t>= </a:t>
            </a:r>
            <a:r>
              <a:rPr lang="en-US" sz="2400" dirty="0" smtClean="0"/>
              <a:t>0.137)</a:t>
            </a:r>
            <a:r>
              <a:rPr lang="en-US" sz="2400" baseline="30000" dirty="0" smtClean="0"/>
              <a:t> </a:t>
            </a:r>
            <a:r>
              <a:rPr lang="en-US" sz="2400" dirty="0" smtClean="0"/>
              <a:t>:</a:t>
            </a:r>
          </a:p>
          <a:p>
            <a:pPr marL="0" indent="0">
              <a:lnSpc>
                <a:spcPct val="90000"/>
              </a:lnSpc>
            </a:pPr>
            <a:endParaRPr lang="en-US" sz="2400" dirty="0" smtClean="0"/>
          </a:p>
          <a:p>
            <a:pPr marL="0" indent="0">
              <a:lnSpc>
                <a:spcPct val="90000"/>
              </a:lnSpc>
            </a:pPr>
            <a:r>
              <a:rPr lang="en-US" sz="2400" dirty="0" err="1" smtClean="0"/>
              <a:t>Kein</a:t>
            </a:r>
            <a:r>
              <a:rPr lang="en-US" sz="2400" dirty="0" smtClean="0"/>
              <a:t> </a:t>
            </a:r>
            <a:r>
              <a:rPr lang="en-US" sz="2400" dirty="0" err="1" smtClean="0"/>
              <a:t>signifikanter</a:t>
            </a:r>
            <a:r>
              <a:rPr lang="en-US" sz="2400" dirty="0" smtClean="0"/>
              <a:t> </a:t>
            </a:r>
            <a:r>
              <a:rPr lang="en-US" sz="2400" dirty="0" err="1" smtClean="0"/>
              <a:t>Zusammenhang</a:t>
            </a:r>
            <a:r>
              <a:rPr lang="en-US" sz="2400" dirty="0" smtClean="0"/>
              <a:t>:</a:t>
            </a:r>
          </a:p>
          <a:p>
            <a:pPr marL="342900" lvl="1" indent="-342900">
              <a:lnSpc>
                <a:spcPct val="90000"/>
              </a:lnSpc>
              <a:buClr>
                <a:srgbClr val="C2284E"/>
              </a:buClr>
              <a:buSzTx/>
              <a:buFontTx/>
              <a:buChar char="-"/>
            </a:pPr>
            <a:r>
              <a:rPr lang="en-US" sz="2400" dirty="0" err="1" smtClean="0"/>
              <a:t>Signaleffekte</a:t>
            </a:r>
            <a:r>
              <a:rPr lang="en-US" sz="2400" dirty="0" smtClean="0"/>
              <a:t> (</a:t>
            </a:r>
            <a:r>
              <a:rPr lang="en-US" sz="2400" dirty="0" err="1" smtClean="0"/>
              <a:t>internationale</a:t>
            </a:r>
            <a:r>
              <a:rPr lang="en-US" sz="2400" dirty="0" smtClean="0"/>
              <a:t> </a:t>
            </a:r>
            <a:r>
              <a:rPr lang="en-US" sz="2400" dirty="0" err="1" smtClean="0"/>
              <a:t>Mobilität</a:t>
            </a:r>
            <a:r>
              <a:rPr lang="en-US" sz="2400" dirty="0" smtClean="0"/>
              <a:t>,</a:t>
            </a:r>
            <a:r>
              <a:rPr lang="en-US" sz="2400" dirty="0"/>
              <a:t> </a:t>
            </a:r>
            <a:r>
              <a:rPr lang="en-US" sz="2400" dirty="0" err="1"/>
              <a:t>Abschlussnote</a:t>
            </a:r>
            <a:r>
              <a:rPr lang="en-US" sz="2400" dirty="0"/>
              <a:t>, </a:t>
            </a:r>
            <a:r>
              <a:rPr lang="en-US" sz="2400" dirty="0" err="1"/>
              <a:t>Regelstudienzeit</a:t>
            </a:r>
            <a:r>
              <a:rPr lang="en-US" sz="2400" dirty="0" smtClean="0"/>
              <a:t>)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n-US" sz="2400" dirty="0" err="1" smtClean="0"/>
              <a:t>Soziale</a:t>
            </a:r>
            <a:r>
              <a:rPr lang="en-US" sz="2400" dirty="0" smtClean="0"/>
              <a:t> </a:t>
            </a:r>
            <a:r>
              <a:rPr lang="en-US" sz="2400" dirty="0" err="1" smtClean="0"/>
              <a:t>Netze</a:t>
            </a:r>
            <a:r>
              <a:rPr lang="en-US" sz="2400" dirty="0" smtClean="0"/>
              <a:t> ‘</a:t>
            </a:r>
            <a:r>
              <a:rPr lang="en-US" sz="2400" dirty="0" err="1" smtClean="0"/>
              <a:t>privat</a:t>
            </a:r>
            <a:r>
              <a:rPr lang="en-US" sz="2400" dirty="0" smtClean="0"/>
              <a:t>’: </a:t>
            </a:r>
            <a:r>
              <a:rPr lang="en-US" sz="2400" dirty="0" err="1" smtClean="0"/>
              <a:t>Jobsuche</a:t>
            </a:r>
            <a:r>
              <a:rPr lang="en-US" sz="2400" dirty="0" smtClean="0"/>
              <a:t> </a:t>
            </a:r>
            <a:r>
              <a:rPr lang="en-US" sz="2400" dirty="0" err="1" smtClean="0"/>
              <a:t>mittels</a:t>
            </a:r>
            <a:r>
              <a:rPr lang="en-US" sz="2400" dirty="0" smtClean="0"/>
              <a:t> </a:t>
            </a:r>
            <a:r>
              <a:rPr lang="en-US" sz="2400" dirty="0" err="1" smtClean="0"/>
              <a:t>Freunden</a:t>
            </a:r>
            <a:r>
              <a:rPr lang="en-US" sz="2400" dirty="0" smtClean="0"/>
              <a:t>/</a:t>
            </a:r>
            <a:r>
              <a:rPr lang="en-US" sz="2400" dirty="0" err="1" smtClean="0"/>
              <a:t>Verwandeten</a:t>
            </a:r>
            <a:endParaRPr lang="en-US" sz="2400" dirty="0" smtClean="0"/>
          </a:p>
          <a:p>
            <a:pPr marL="0" indent="0">
              <a:lnSpc>
                <a:spcPct val="90000"/>
              </a:lnSpc>
            </a:pPr>
            <a:r>
              <a:rPr lang="en-US" sz="2400" dirty="0" err="1" smtClean="0"/>
              <a:t>Geringer</a:t>
            </a:r>
            <a:r>
              <a:rPr lang="en-US" sz="2400" dirty="0" smtClean="0"/>
              <a:t> </a:t>
            </a:r>
            <a:r>
              <a:rPr lang="en-US" sz="2400" dirty="0" err="1" smtClean="0"/>
              <a:t>Zusammenhang</a:t>
            </a:r>
            <a:r>
              <a:rPr lang="en-US" sz="2400" dirty="0" smtClean="0"/>
              <a:t>: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400" dirty="0" err="1" smtClean="0"/>
              <a:t>Siedlungstyp</a:t>
            </a:r>
            <a:r>
              <a:rPr lang="en-US" sz="2400" dirty="0" smtClean="0"/>
              <a:t> (</a:t>
            </a:r>
            <a:r>
              <a:rPr lang="en-US" sz="2400" dirty="0" err="1" smtClean="0"/>
              <a:t>geringer</a:t>
            </a:r>
            <a:r>
              <a:rPr lang="en-US" sz="2400" dirty="0" smtClean="0"/>
              <a:t> in </a:t>
            </a:r>
            <a:r>
              <a:rPr lang="en-US" sz="2400" dirty="0" err="1" smtClean="0"/>
              <a:t>Metropolen</a:t>
            </a:r>
            <a:r>
              <a:rPr lang="en-US" sz="2400" dirty="0" smtClean="0"/>
              <a:t> (!))</a:t>
            </a:r>
          </a:p>
          <a:p>
            <a:pPr marL="1588" lvl="1" indent="0">
              <a:lnSpc>
                <a:spcPct val="90000"/>
              </a:lnSpc>
              <a:buNone/>
            </a:pPr>
            <a:r>
              <a:rPr lang="en-US" sz="2400" dirty="0" err="1" smtClean="0"/>
              <a:t>Hoher</a:t>
            </a:r>
            <a:r>
              <a:rPr lang="en-US" sz="2400" dirty="0" smtClean="0"/>
              <a:t> </a:t>
            </a:r>
            <a:r>
              <a:rPr lang="en-US" sz="2400" dirty="0" err="1" smtClean="0"/>
              <a:t>Zusammenhang</a:t>
            </a:r>
            <a:r>
              <a:rPr lang="en-US" sz="2400" dirty="0" smtClean="0"/>
              <a:t>: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400" dirty="0" err="1" smtClean="0"/>
              <a:t>Soziale</a:t>
            </a:r>
            <a:r>
              <a:rPr lang="en-US" sz="2400" dirty="0" smtClean="0"/>
              <a:t> </a:t>
            </a:r>
            <a:r>
              <a:rPr lang="en-US" sz="2400" dirty="0" err="1" smtClean="0"/>
              <a:t>Netze</a:t>
            </a:r>
            <a:r>
              <a:rPr lang="en-US" sz="2400" dirty="0" smtClean="0"/>
              <a:t> ‘</a:t>
            </a:r>
            <a:r>
              <a:rPr lang="en-US" sz="2400" dirty="0" err="1" smtClean="0"/>
              <a:t>beruflich</a:t>
            </a:r>
            <a:r>
              <a:rPr lang="en-US" sz="2400" dirty="0" smtClean="0"/>
              <a:t>’: </a:t>
            </a:r>
            <a:r>
              <a:rPr lang="en-US" sz="2400" dirty="0" err="1" smtClean="0"/>
              <a:t>Praktika</a:t>
            </a:r>
            <a:r>
              <a:rPr lang="en-US" sz="2400" dirty="0" smtClean="0"/>
              <a:t> </a:t>
            </a:r>
            <a:r>
              <a:rPr lang="en-US" sz="2400" dirty="0" err="1" smtClean="0"/>
              <a:t>während</a:t>
            </a:r>
            <a:r>
              <a:rPr lang="en-US" sz="2400" dirty="0" smtClean="0"/>
              <a:t> des </a:t>
            </a:r>
            <a:r>
              <a:rPr lang="en-US" sz="2400" dirty="0" err="1" smtClean="0"/>
              <a:t>Studiums</a:t>
            </a:r>
            <a:endParaRPr lang="en-US" sz="2400" dirty="0" smtClean="0"/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400" dirty="0" err="1" smtClean="0"/>
              <a:t>Individuell</a:t>
            </a:r>
            <a:r>
              <a:rPr lang="en-US" sz="2400" dirty="0" smtClean="0"/>
              <a:t>: </a:t>
            </a:r>
            <a:r>
              <a:rPr lang="en-US" sz="2400" dirty="0" err="1" smtClean="0"/>
              <a:t>Geschlecht</a:t>
            </a:r>
            <a:r>
              <a:rPr lang="en-US" sz="2400" dirty="0" smtClean="0"/>
              <a:t> (</a:t>
            </a:r>
            <a:r>
              <a:rPr lang="en-US" sz="2400" dirty="0" err="1" smtClean="0"/>
              <a:t>geringer</a:t>
            </a:r>
            <a:r>
              <a:rPr lang="en-US" sz="2400" dirty="0" smtClean="0"/>
              <a:t> </a:t>
            </a:r>
            <a:r>
              <a:rPr lang="en-US" sz="2400" dirty="0" err="1" smtClean="0"/>
              <a:t>bei</a:t>
            </a:r>
            <a:r>
              <a:rPr lang="en-US" sz="2400" dirty="0" smtClean="0"/>
              <a:t> Frauen), Frauen </a:t>
            </a:r>
            <a:r>
              <a:rPr lang="en-US" sz="2400" dirty="0" err="1" smtClean="0"/>
              <a:t>mit</a:t>
            </a:r>
            <a:r>
              <a:rPr lang="en-US" sz="2400" dirty="0" smtClean="0"/>
              <a:t> Kind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400" dirty="0" err="1" smtClean="0"/>
              <a:t>Studium</a:t>
            </a:r>
            <a:r>
              <a:rPr lang="en-US" sz="2400" dirty="0" smtClean="0"/>
              <a:t>: </a:t>
            </a:r>
            <a:r>
              <a:rPr lang="en-US" sz="2400" dirty="0" err="1" smtClean="0"/>
              <a:t>Abschlussart</a:t>
            </a:r>
            <a:r>
              <a:rPr lang="en-US" sz="2400" dirty="0" smtClean="0"/>
              <a:t> (</a:t>
            </a:r>
            <a:r>
              <a:rPr lang="en-US" sz="2400" dirty="0" err="1" smtClean="0"/>
              <a:t>geringer</a:t>
            </a:r>
            <a:r>
              <a:rPr lang="en-US" sz="2400" dirty="0" smtClean="0"/>
              <a:t> </a:t>
            </a:r>
            <a:r>
              <a:rPr lang="en-US" sz="2400" dirty="0" err="1" smtClean="0"/>
              <a:t>bei</a:t>
            </a:r>
            <a:r>
              <a:rPr lang="en-US" sz="2400" dirty="0" smtClean="0"/>
              <a:t> BA), </a:t>
            </a:r>
            <a:r>
              <a:rPr lang="en-US" sz="2400" dirty="0" err="1" smtClean="0"/>
              <a:t>Fach</a:t>
            </a:r>
            <a:r>
              <a:rPr lang="en-US" sz="2400" dirty="0" smtClean="0"/>
              <a:t> (</a:t>
            </a:r>
            <a:r>
              <a:rPr lang="en-US" sz="2400" dirty="0" err="1" smtClean="0"/>
              <a:t>höher</a:t>
            </a:r>
            <a:r>
              <a:rPr lang="en-US" sz="2400" dirty="0" smtClean="0"/>
              <a:t> </a:t>
            </a:r>
            <a:r>
              <a:rPr lang="en-US" sz="2400" dirty="0" err="1" smtClean="0"/>
              <a:t>bei</a:t>
            </a:r>
            <a:r>
              <a:rPr lang="en-US" sz="2400" dirty="0" smtClean="0"/>
              <a:t> </a:t>
            </a:r>
            <a:r>
              <a:rPr lang="en-US" sz="2400" dirty="0" err="1" smtClean="0"/>
              <a:t>Wiwi</a:t>
            </a:r>
            <a:r>
              <a:rPr lang="en-US" sz="2400" dirty="0" smtClean="0"/>
              <a:t>, </a:t>
            </a:r>
            <a:r>
              <a:rPr lang="en-US" sz="2400" dirty="0" err="1" smtClean="0"/>
              <a:t>Medizin</a:t>
            </a:r>
            <a:r>
              <a:rPr lang="en-US" sz="2400" dirty="0"/>
              <a:t>)</a:t>
            </a:r>
            <a:r>
              <a:rPr lang="en-US" sz="2400" dirty="0" smtClean="0"/>
              <a:t> , </a:t>
            </a:r>
            <a:r>
              <a:rPr lang="en-US" sz="2400" dirty="0" err="1" smtClean="0"/>
              <a:t>Hochschultyp</a:t>
            </a:r>
            <a:r>
              <a:rPr lang="en-US" sz="2400" dirty="0" smtClean="0"/>
              <a:t> (</a:t>
            </a:r>
            <a:r>
              <a:rPr lang="en-US" sz="2400" dirty="0" err="1" smtClean="0"/>
              <a:t>geringer</a:t>
            </a:r>
            <a:r>
              <a:rPr lang="en-US" sz="2400" dirty="0" smtClean="0"/>
              <a:t> </a:t>
            </a:r>
            <a:r>
              <a:rPr lang="en-US" sz="2400" dirty="0" err="1" smtClean="0"/>
              <a:t>bei</a:t>
            </a:r>
            <a:r>
              <a:rPr lang="en-US" sz="2400" dirty="0" smtClean="0"/>
              <a:t> </a:t>
            </a:r>
            <a:r>
              <a:rPr lang="en-US" sz="2400" dirty="0" err="1" smtClean="0"/>
              <a:t>Universitäten</a:t>
            </a:r>
            <a:r>
              <a:rPr lang="en-US" sz="2400" dirty="0" smtClean="0"/>
              <a:t>)</a:t>
            </a:r>
          </a:p>
          <a:p>
            <a:pPr lvl="1">
              <a:lnSpc>
                <a:spcPct val="90000"/>
              </a:lnSpc>
              <a:buFontTx/>
              <a:buChar char="-"/>
            </a:pPr>
            <a:r>
              <a:rPr lang="en-US" sz="2400" dirty="0" smtClean="0"/>
              <a:t>Region: </a:t>
            </a:r>
            <a:r>
              <a:rPr lang="en-US" sz="2400" dirty="0" err="1" smtClean="0"/>
              <a:t>Bruttowertschöpfung</a:t>
            </a:r>
            <a:endParaRPr lang="en-US" sz="2400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0" y="-12700"/>
            <a:ext cx="671513" cy="108426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27</a:t>
            </a:fld>
            <a:endParaRPr lang="de-DE" dirty="0">
              <a:solidFill>
                <a:srgbClr val="00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310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687265" y="764704"/>
            <a:ext cx="7939339" cy="5544616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120000"/>
              </a:lnSpc>
              <a:buClr>
                <a:srgbClr val="CC0000"/>
              </a:buClr>
            </a:pPr>
            <a:r>
              <a:rPr lang="de-DE" sz="8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Wie misst man Wissenstransfer….?</a:t>
            </a:r>
          </a:p>
          <a:p>
            <a:pPr marL="0" lvl="0" indent="0" eaLnBrk="1" hangingPunct="1">
              <a:buClr>
                <a:srgbClr val="CC0000"/>
              </a:buClr>
            </a:pPr>
            <a:r>
              <a:rPr lang="de-DE" sz="7200" dirty="0" smtClean="0">
                <a:solidFill>
                  <a:srgbClr val="CC0000"/>
                </a:solidFill>
                <a:ea typeface="Verdana" pitchFamily="34" charset="0"/>
                <a:cs typeface="Verdana" pitchFamily="34" charset="0"/>
                <a:sym typeface="Wingdings" pitchFamily="2" charset="2"/>
              </a:rPr>
              <a:t>	</a:t>
            </a:r>
            <a:r>
              <a:rPr lang="de-DE" sz="72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  <a:sym typeface="Wingdings" pitchFamily="2" charset="2"/>
              </a:rPr>
              <a:t> </a:t>
            </a:r>
            <a:r>
              <a:rPr lang="de-DE" sz="7200" dirty="0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Wissenstransfer </a:t>
            </a:r>
            <a:r>
              <a:rPr lang="de-DE" sz="7200" dirty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durch </a:t>
            </a:r>
            <a:r>
              <a:rPr lang="de-DE" sz="7200" dirty="0" err="1" smtClean="0">
                <a:solidFill>
                  <a:srgbClr val="000000"/>
                </a:solidFill>
                <a:ea typeface="Verdana" pitchFamily="34" charset="0"/>
                <a:cs typeface="Verdana" pitchFamily="34" charset="0"/>
              </a:rPr>
              <a:t>HochschulabsolventInnen</a:t>
            </a:r>
            <a:endParaRPr lang="de-DE" sz="7200" dirty="0" smtClean="0">
              <a:solidFill>
                <a:srgbClr val="000000"/>
              </a:solidFill>
              <a:ea typeface="Verdana" pitchFamily="34" charset="0"/>
              <a:cs typeface="Verdana" pitchFamily="34" charset="0"/>
            </a:endParaRPr>
          </a:p>
          <a:p>
            <a:pPr lvl="1" eaLnBrk="1" hangingPunct="1">
              <a:lnSpc>
                <a:spcPct val="120000"/>
              </a:lnSpc>
              <a:buClr>
                <a:srgbClr val="CC0000"/>
              </a:buClr>
            </a:pPr>
            <a:r>
              <a:rPr lang="de-DE" sz="8000" dirty="0" smtClean="0">
                <a:solidFill>
                  <a:srgbClr val="000000"/>
                </a:solidFill>
              </a:rPr>
              <a:t>Methodische </a:t>
            </a:r>
            <a:r>
              <a:rPr lang="de-DE" sz="8000" dirty="0">
                <a:solidFill>
                  <a:srgbClr val="000000"/>
                </a:solidFill>
              </a:rPr>
              <a:t>Vorteile von </a:t>
            </a:r>
            <a:r>
              <a:rPr lang="de-DE" sz="8000" dirty="0" smtClean="0">
                <a:solidFill>
                  <a:srgbClr val="000000"/>
                </a:solidFill>
              </a:rPr>
              <a:t>Absolventenstudien</a:t>
            </a:r>
            <a:endParaRPr lang="de-DE" sz="8000" dirty="0" smtClean="0">
              <a:solidFill>
                <a:srgbClr val="000000"/>
              </a:solidFill>
              <a:sym typeface="Wingdings" pitchFamily="2" charset="2"/>
            </a:endParaRPr>
          </a:p>
          <a:p>
            <a:pPr lvl="1" eaLnBrk="1" hangingPunct="1">
              <a:lnSpc>
                <a:spcPct val="120000"/>
              </a:lnSpc>
              <a:buClr>
                <a:srgbClr val="CC0000"/>
              </a:buClr>
            </a:pPr>
            <a:r>
              <a:rPr lang="de-DE" sz="8000" dirty="0">
                <a:solidFill>
                  <a:srgbClr val="000000"/>
                </a:solidFill>
                <a:sym typeface="Wingdings" pitchFamily="2" charset="2"/>
              </a:rPr>
              <a:t>Vielzahl von Studien zur regionalen Mobilität von </a:t>
            </a:r>
            <a:r>
              <a:rPr lang="de-DE" sz="8000" dirty="0" err="1">
                <a:solidFill>
                  <a:srgbClr val="000000"/>
                </a:solidFill>
                <a:sym typeface="Wingdings" pitchFamily="2" charset="2"/>
              </a:rPr>
              <a:t>AbsolventInnen</a:t>
            </a:r>
            <a:r>
              <a:rPr lang="de-DE" sz="8000" dirty="0">
                <a:solidFill>
                  <a:srgbClr val="000000"/>
                </a:solidFill>
                <a:sym typeface="Wingdings" pitchFamily="2" charset="2"/>
              </a:rPr>
              <a:t>, u.a</a:t>
            </a:r>
            <a:r>
              <a:rPr lang="de-DE" sz="8000" dirty="0" smtClean="0">
                <a:solidFill>
                  <a:srgbClr val="000000"/>
                </a:solidFill>
                <a:sym typeface="Wingdings" pitchFamily="2" charset="2"/>
              </a:rPr>
              <a:t>.:</a:t>
            </a:r>
          </a:p>
          <a:p>
            <a:pPr marL="432000" lvl="2" indent="-216000" eaLnBrk="1" hangingPunct="1">
              <a:lnSpc>
                <a:spcPct val="120000"/>
              </a:lnSpc>
              <a:spcBef>
                <a:spcPts val="600"/>
              </a:spcBef>
              <a:buClr>
                <a:srgbClr val="CC0000"/>
              </a:buClr>
              <a:buFont typeface="Courier New" pitchFamily="49" charset="0"/>
              <a:buChar char="o"/>
            </a:pPr>
            <a:r>
              <a:rPr lang="de-DE" sz="7200" dirty="0" smtClean="0">
                <a:solidFill>
                  <a:srgbClr val="000000"/>
                </a:solidFill>
              </a:rPr>
              <a:t>Großbritannien: </a:t>
            </a:r>
            <a:r>
              <a:rPr lang="de-DE" sz="7200" dirty="0" err="1" smtClean="0">
                <a:solidFill>
                  <a:srgbClr val="000000"/>
                </a:solidFill>
              </a:rPr>
              <a:t>Bristow</a:t>
            </a:r>
            <a:r>
              <a:rPr lang="de-DE" sz="7200" dirty="0" smtClean="0">
                <a:solidFill>
                  <a:srgbClr val="000000"/>
                </a:solidFill>
              </a:rPr>
              <a:t> et al. 2011, Hoare/</a:t>
            </a:r>
            <a:r>
              <a:rPr lang="de-DE" sz="7200" dirty="0" err="1" smtClean="0">
                <a:solidFill>
                  <a:srgbClr val="000000"/>
                </a:solidFill>
              </a:rPr>
              <a:t>Corver</a:t>
            </a:r>
            <a:r>
              <a:rPr lang="de-DE" sz="7200" dirty="0" smtClean="0">
                <a:solidFill>
                  <a:srgbClr val="000000"/>
                </a:solidFill>
              </a:rPr>
              <a:t> 2010, </a:t>
            </a:r>
            <a:r>
              <a:rPr lang="de-DE" sz="7200" dirty="0" err="1" smtClean="0">
                <a:solidFill>
                  <a:srgbClr val="000000"/>
                </a:solidFill>
              </a:rPr>
              <a:t>Faggian</a:t>
            </a:r>
            <a:r>
              <a:rPr lang="de-DE" sz="7200" dirty="0" smtClean="0">
                <a:solidFill>
                  <a:srgbClr val="000000"/>
                </a:solidFill>
              </a:rPr>
              <a:t>/McCann 2009, </a:t>
            </a:r>
            <a:r>
              <a:rPr lang="de-DE" sz="7200" dirty="0" err="1" smtClean="0">
                <a:solidFill>
                  <a:srgbClr val="000000"/>
                </a:solidFill>
              </a:rPr>
              <a:t>Faggian</a:t>
            </a:r>
            <a:r>
              <a:rPr lang="de-DE" sz="7200" dirty="0" smtClean="0">
                <a:solidFill>
                  <a:srgbClr val="000000"/>
                </a:solidFill>
              </a:rPr>
              <a:t> et al. 2007;</a:t>
            </a:r>
          </a:p>
          <a:p>
            <a:pPr marL="432000" lvl="2" indent="-216000" eaLnBrk="1" hangingPunct="1">
              <a:lnSpc>
                <a:spcPct val="120000"/>
              </a:lnSpc>
              <a:spcBef>
                <a:spcPts val="600"/>
              </a:spcBef>
              <a:buClr>
                <a:srgbClr val="CC0000"/>
              </a:buClr>
              <a:buFont typeface="Courier New" pitchFamily="49" charset="0"/>
              <a:buChar char="o"/>
            </a:pPr>
            <a:r>
              <a:rPr lang="de-DE" sz="7200" dirty="0" smtClean="0">
                <a:solidFill>
                  <a:srgbClr val="000000"/>
                </a:solidFill>
              </a:rPr>
              <a:t>USA: </a:t>
            </a:r>
            <a:r>
              <a:rPr lang="de-DE" sz="7200" dirty="0" err="1" smtClean="0">
                <a:solidFill>
                  <a:srgbClr val="000000"/>
                </a:solidFill>
              </a:rPr>
              <a:t>Kodrzycki</a:t>
            </a:r>
            <a:r>
              <a:rPr lang="de-DE" sz="7200" dirty="0" smtClean="0">
                <a:solidFill>
                  <a:srgbClr val="000000"/>
                </a:solidFill>
              </a:rPr>
              <a:t> </a:t>
            </a:r>
            <a:r>
              <a:rPr lang="de-DE" sz="7200" dirty="0">
                <a:solidFill>
                  <a:srgbClr val="000000"/>
                </a:solidFill>
              </a:rPr>
              <a:t>2001, </a:t>
            </a:r>
            <a:r>
              <a:rPr lang="de-DE" sz="7200" dirty="0" err="1">
                <a:solidFill>
                  <a:srgbClr val="000000"/>
                </a:solidFill>
              </a:rPr>
              <a:t>Groen</a:t>
            </a:r>
            <a:r>
              <a:rPr lang="de-DE" sz="7200" dirty="0">
                <a:solidFill>
                  <a:srgbClr val="000000"/>
                </a:solidFill>
              </a:rPr>
              <a:t> 2004 </a:t>
            </a:r>
            <a:r>
              <a:rPr lang="de-DE" sz="7200" dirty="0" smtClean="0">
                <a:solidFill>
                  <a:srgbClr val="000000"/>
                </a:solidFill>
              </a:rPr>
              <a:t>;</a:t>
            </a:r>
          </a:p>
          <a:p>
            <a:pPr marL="432000" lvl="2" indent="-216000" eaLnBrk="1" hangingPunct="1">
              <a:lnSpc>
                <a:spcPct val="120000"/>
              </a:lnSpc>
              <a:spcBef>
                <a:spcPts val="600"/>
              </a:spcBef>
              <a:buClr>
                <a:srgbClr val="CC0000"/>
              </a:buClr>
              <a:buFont typeface="Courier New" pitchFamily="49" charset="0"/>
              <a:buChar char="o"/>
            </a:pPr>
            <a:r>
              <a:rPr lang="de-DE" sz="7200" dirty="0" smtClean="0">
                <a:solidFill>
                  <a:srgbClr val="000000"/>
                </a:solidFill>
              </a:rPr>
              <a:t>Niederlande: </a:t>
            </a:r>
            <a:r>
              <a:rPr lang="de-DE" sz="7200" dirty="0" err="1" smtClean="0">
                <a:solidFill>
                  <a:srgbClr val="000000"/>
                </a:solidFill>
              </a:rPr>
              <a:t>Venhorst</a:t>
            </a:r>
            <a:r>
              <a:rPr lang="de-DE" sz="7200" dirty="0" smtClean="0">
                <a:solidFill>
                  <a:srgbClr val="000000"/>
                </a:solidFill>
              </a:rPr>
              <a:t> </a:t>
            </a:r>
            <a:r>
              <a:rPr lang="de-DE" sz="7200" dirty="0">
                <a:solidFill>
                  <a:srgbClr val="000000"/>
                </a:solidFill>
              </a:rPr>
              <a:t>et al. 2010 </a:t>
            </a:r>
            <a:r>
              <a:rPr lang="de-DE" sz="7200" dirty="0" smtClean="0">
                <a:solidFill>
                  <a:srgbClr val="000000"/>
                </a:solidFill>
              </a:rPr>
              <a:t>;</a:t>
            </a:r>
          </a:p>
          <a:p>
            <a:pPr marL="432000" lvl="2" indent="-216000" eaLnBrk="1" hangingPunct="1">
              <a:lnSpc>
                <a:spcPct val="120000"/>
              </a:lnSpc>
              <a:spcBef>
                <a:spcPts val="600"/>
              </a:spcBef>
              <a:buClr>
                <a:srgbClr val="CC0000"/>
              </a:buClr>
              <a:buFont typeface="Courier New" pitchFamily="49" charset="0"/>
              <a:buChar char="o"/>
            </a:pPr>
            <a:r>
              <a:rPr lang="de-DE" sz="7200" dirty="0" smtClean="0">
                <a:solidFill>
                  <a:srgbClr val="000000"/>
                </a:solidFill>
              </a:rPr>
              <a:t>Österreich: </a:t>
            </a:r>
            <a:r>
              <a:rPr lang="de-DE" sz="7200" dirty="0" err="1" smtClean="0">
                <a:solidFill>
                  <a:srgbClr val="000000"/>
                </a:solidFill>
              </a:rPr>
              <a:t>Flöther</a:t>
            </a:r>
            <a:r>
              <a:rPr lang="de-DE" sz="7200" dirty="0" smtClean="0">
                <a:solidFill>
                  <a:srgbClr val="000000"/>
                </a:solidFill>
              </a:rPr>
              <a:t> </a:t>
            </a:r>
            <a:r>
              <a:rPr lang="de-DE" sz="7200" dirty="0">
                <a:solidFill>
                  <a:srgbClr val="000000"/>
                </a:solidFill>
              </a:rPr>
              <a:t>2011, Guggenberger </a:t>
            </a:r>
            <a:r>
              <a:rPr lang="de-DE" sz="7200" dirty="0" smtClean="0">
                <a:solidFill>
                  <a:srgbClr val="000000"/>
                </a:solidFill>
              </a:rPr>
              <a:t>2008;</a:t>
            </a:r>
          </a:p>
          <a:p>
            <a:pPr marL="432000" lvl="2" indent="-216000" eaLnBrk="1" hangingPunct="1">
              <a:lnSpc>
                <a:spcPct val="120000"/>
              </a:lnSpc>
              <a:spcBef>
                <a:spcPts val="600"/>
              </a:spcBef>
              <a:buClr>
                <a:srgbClr val="CC0000"/>
              </a:buClr>
              <a:buFont typeface="Courier New" pitchFamily="49" charset="0"/>
              <a:buChar char="o"/>
            </a:pPr>
            <a:r>
              <a:rPr lang="de-DE" sz="7200" dirty="0" smtClean="0">
                <a:solidFill>
                  <a:srgbClr val="000000"/>
                </a:solidFill>
              </a:rPr>
              <a:t>Deutschland: </a:t>
            </a:r>
            <a:r>
              <a:rPr lang="de-DE" sz="7200" dirty="0" err="1" smtClean="0">
                <a:solidFill>
                  <a:srgbClr val="000000"/>
                </a:solidFill>
              </a:rPr>
              <a:t>Flöther</a:t>
            </a:r>
            <a:r>
              <a:rPr lang="de-DE" sz="7200" dirty="0" smtClean="0">
                <a:solidFill>
                  <a:srgbClr val="000000"/>
                </a:solidFill>
              </a:rPr>
              <a:t> 2012, Fabian/Minks 2008, Mohr 2002;</a:t>
            </a:r>
          </a:p>
          <a:p>
            <a:pPr marL="432000" lvl="2" indent="-216000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CC0000"/>
              </a:buClr>
              <a:buFont typeface="Courier New" pitchFamily="49" charset="0"/>
              <a:buChar char="o"/>
            </a:pPr>
            <a:r>
              <a:rPr lang="de-DE" sz="7200" dirty="0" smtClean="0">
                <a:solidFill>
                  <a:srgbClr val="000000"/>
                </a:solidFill>
              </a:rPr>
              <a:t>Bayern: Falk/Kratz 2009; Sachsen: Lenz </a:t>
            </a:r>
            <a:r>
              <a:rPr lang="de-DE" sz="7200" dirty="0">
                <a:solidFill>
                  <a:srgbClr val="000000"/>
                </a:solidFill>
              </a:rPr>
              <a:t>et al. 2010 </a:t>
            </a:r>
            <a:r>
              <a:rPr lang="de-DE" sz="7200" dirty="0" smtClean="0">
                <a:solidFill>
                  <a:srgbClr val="000000"/>
                </a:solidFill>
              </a:rPr>
              <a:t>.; Saarland: Hell et al. 2011</a:t>
            </a:r>
            <a:endParaRPr lang="de-DE" sz="7200" dirty="0">
              <a:solidFill>
                <a:srgbClr val="000000"/>
              </a:solidFill>
            </a:endParaRPr>
          </a:p>
          <a:p>
            <a:pPr lvl="1" eaLnBrk="1" hangingPunct="1">
              <a:lnSpc>
                <a:spcPct val="120000"/>
              </a:lnSpc>
              <a:buClr>
                <a:srgbClr val="CC0000"/>
              </a:buClr>
            </a:pPr>
            <a:r>
              <a:rPr lang="de-DE" sz="8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Effekte von </a:t>
            </a:r>
            <a:r>
              <a:rPr lang="de-DE" sz="8000" dirty="0" err="1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HochschulabsolventInnen</a:t>
            </a:r>
            <a:r>
              <a:rPr lang="de-DE" sz="8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 auf regionalen Arbeitsmarkt (Schlump/Brunner 2010)</a:t>
            </a:r>
          </a:p>
          <a:p>
            <a:pPr eaLnBrk="1" hangingPunct="1">
              <a:buFont typeface="Wingdings" pitchFamily="2" charset="2"/>
              <a:buNone/>
            </a:pPr>
            <a:endParaRPr lang="de-DE" sz="2000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269776"/>
            <a:ext cx="7355160" cy="422920"/>
          </a:xfrm>
        </p:spPr>
        <p:txBody>
          <a:bodyPr>
            <a:noAutofit/>
          </a:bodyPr>
          <a:lstStyle/>
          <a:p>
            <a:pPr eaLnBrk="1" hangingPunct="1"/>
            <a:r>
              <a:rPr lang="de-DE" sz="2800" dirty="0" smtClean="0">
                <a:ea typeface="Verdana" pitchFamily="34" charset="0"/>
                <a:cs typeface="Verdana" pitchFamily="34" charset="0"/>
              </a:rPr>
              <a:t>Potential von Absolventenstudien</a:t>
            </a:r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4294967295"/>
          </p:nvPr>
        </p:nvSpPr>
        <p:spPr>
          <a:xfrm>
            <a:off x="0" y="0"/>
            <a:ext cx="671513" cy="1071563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  <a:cs typeface="Arial" charset="0"/>
              </a:defRPr>
            </a:lvl9pPr>
          </a:lstStyle>
          <a:p>
            <a:pPr eaLnBrk="1" hangingPunct="1"/>
            <a:fld id="{A54BCE4A-5787-4761-8F3F-58929271BDA4}" type="slidenum">
              <a:rPr lang="de-DE">
                <a:latin typeface="Verdana" pitchFamily="34" charset="0"/>
              </a:rPr>
              <a:pPr eaLnBrk="1" hangingPunct="1"/>
              <a:t>28</a:t>
            </a:fld>
            <a:endParaRPr lang="de-DE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24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Why studying regional labor mobility of graduates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1214422"/>
            <a:ext cx="8178800" cy="5000641"/>
          </a:xfrm>
        </p:spPr>
        <p:txBody>
          <a:bodyPr/>
          <a:lstStyle/>
          <a:p>
            <a:pPr lvl="0" eaLnBrk="1" hangingPunct="1">
              <a:buClr>
                <a:srgbClr val="CC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Local demand created directly by HEI</a:t>
            </a:r>
            <a:endParaRPr lang="en-US" sz="2400" dirty="0" smtClean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lvl="0" eaLnBrk="1" hangingPunct="1">
              <a:buClr>
                <a:srgbClr val="CC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Today: Universities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are increasingly seen as economic 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actors</a:t>
            </a:r>
          </a:p>
          <a:p>
            <a:pPr lvl="1" eaLnBrk="1" hangingPunct="1">
              <a:buClr>
                <a:srgbClr val="CC0000"/>
              </a:buClr>
            </a:pP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Educating and qualifying graduates for the regional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workforce</a:t>
            </a:r>
          </a:p>
          <a:p>
            <a:pPr lvl="1" eaLnBrk="1" hangingPunct="1">
              <a:buClr>
                <a:srgbClr val="CC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Knowledge 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transfer to the private sector</a:t>
            </a:r>
          </a:p>
          <a:p>
            <a:pPr lvl="0" eaLnBrk="1" hangingPunct="1">
              <a:buClr>
                <a:srgbClr val="CC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Regions are thought to benefit from local higher education institutions</a:t>
            </a:r>
          </a:p>
          <a:p>
            <a:pPr lvl="1" eaLnBrk="1" hangingPunct="1">
              <a:buClr>
                <a:srgbClr val="CC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Absorption 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of human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capital,  Externalities 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from knowledge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flows</a:t>
            </a:r>
          </a:p>
          <a:p>
            <a:pPr eaLnBrk="1" hangingPunct="1">
              <a:buClr>
                <a:srgbClr val="CC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Perspectives for graduates: extend of supply on local labor market</a:t>
            </a:r>
          </a:p>
          <a:p>
            <a:pPr lvl="0" eaLnBrk="1" hangingPunct="1">
              <a:buClr>
                <a:srgbClr val="CC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However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, regions only benefit from educating highly qualified employers, if graduates stay in the region!</a:t>
            </a:r>
          </a:p>
          <a:p>
            <a:pPr lvl="1" eaLnBrk="1" hangingPunct="1">
              <a:buClr>
                <a:srgbClr val="CC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Thus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, it is crucial to understand what determinants let alumni remain in university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region -- &gt; measurement by graduate surveys</a:t>
            </a:r>
            <a:endParaRPr lang="en-US" sz="1800" dirty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lvl="1" eaLnBrk="1" hangingPunct="1">
              <a:buClr>
                <a:srgbClr val="CC0000"/>
              </a:buClr>
            </a:pP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Absorptive capacity of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region</a:t>
            </a:r>
            <a:endParaRPr lang="de-DE" sz="2200" dirty="0" smtClean="0">
              <a:sym typeface="Wingdings" pitchFamily="2" charset="2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de-DE" sz="1800" dirty="0" smtClean="0">
              <a:sym typeface="Wingdings" pitchFamily="2" charset="2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de-DE" sz="1800" dirty="0" smtClean="0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0"/>
          </p:nvPr>
        </p:nvSpPr>
        <p:spPr>
          <a:xfrm>
            <a:off x="-12700" y="0"/>
            <a:ext cx="671513" cy="1071563"/>
          </a:xfrm>
        </p:spPr>
        <p:txBody>
          <a:bodyPr/>
          <a:lstStyle/>
          <a:p>
            <a:pPr>
              <a:defRPr/>
            </a:pPr>
            <a:fld id="{77350B3C-0C64-4B6B-B0BB-07998910A705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3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Absorptive </a:t>
            </a:r>
            <a:r>
              <a:rPr lang="de-DE" dirty="0" err="1" smtClean="0"/>
              <a:t>capacity</a:t>
            </a:r>
            <a:r>
              <a:rPr lang="de-DE" dirty="0" smtClean="0"/>
              <a:t>: </a:t>
            </a:r>
            <a:r>
              <a:rPr lang="de-DE" dirty="0" err="1" smtClean="0"/>
              <a:t>migration</a:t>
            </a:r>
            <a:r>
              <a:rPr lang="de-DE" dirty="0" smtClean="0"/>
              <a:t> </a:t>
            </a:r>
            <a:r>
              <a:rPr lang="de-DE" dirty="0" err="1" smtClean="0"/>
              <a:t>balance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8208912" cy="4963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755576" y="6314081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Source: KOAB Graduate Survey 2007, 2008, 2009, INCHER-Kassel </a:t>
            </a:r>
            <a:endParaRPr lang="de-DE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47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Differences</a:t>
            </a:r>
            <a:r>
              <a:rPr lang="de-DE" dirty="0" smtClean="0"/>
              <a:t> in </a:t>
            </a:r>
            <a:r>
              <a:rPr lang="de-DE" dirty="0" err="1" smtClean="0"/>
              <a:t>migration</a:t>
            </a:r>
            <a:r>
              <a:rPr lang="de-DE" dirty="0" smtClean="0"/>
              <a:t> </a:t>
            </a:r>
            <a:r>
              <a:rPr lang="de-DE" dirty="0" err="1" smtClean="0"/>
              <a:t>balances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27303"/>
            <a:ext cx="8231181" cy="4976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755576" y="6314081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Source: KOAB Graduate Survey 2007, 2008, 2009, INCHER-Kassel </a:t>
            </a:r>
            <a:endParaRPr lang="de-DE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49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858000"/>
          </a:xfrm>
        </p:spPr>
        <p:txBody>
          <a:bodyPr/>
          <a:lstStyle/>
          <a:p>
            <a:r>
              <a:rPr lang="en-US" sz="6000" dirty="0">
                <a:latin typeface="Verdana" pitchFamily="34" charset="0"/>
                <a:ea typeface="Verdana" pitchFamily="34" charset="0"/>
                <a:cs typeface="Verdana" pitchFamily="34" charset="0"/>
              </a:rPr>
              <a:t>Determinants of graduates‘ </a:t>
            </a:r>
            <a:r>
              <a:rPr lang="en-US" sz="6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labour</a:t>
            </a:r>
            <a:r>
              <a:rPr lang="en-US" sz="6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mobility</a:t>
            </a:r>
            <a:br>
              <a:rPr lang="en-US" sz="6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6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Determinants</a:t>
            </a:r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</a:t>
            </a:r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graduates</a:t>
            </a:r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‘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labor</a:t>
            </a:r>
            <a:r>
              <a:rPr lang="de-DE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3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mobility</a:t>
            </a:r>
            <a:endParaRPr lang="de-DE" sz="3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85813" y="1214422"/>
            <a:ext cx="8178800" cy="5000641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</a:rPr>
              <a:t>Labor </a:t>
            </a:r>
            <a:r>
              <a:rPr lang="en-US" dirty="0">
                <a:latin typeface="Calibri" pitchFamily="34" charset="0"/>
              </a:rPr>
              <a:t>mobility may partly depend on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1</a:t>
            </a:r>
            <a:r>
              <a:rPr lang="en-US" dirty="0">
                <a:latin typeface="Calibri" pitchFamily="34" charset="0"/>
              </a:rPr>
              <a:t>. </a:t>
            </a:r>
            <a:r>
              <a:rPr lang="en-US" dirty="0" smtClean="0">
                <a:latin typeface="Calibri" pitchFamily="34" charset="0"/>
              </a:rPr>
              <a:t>Regional </a:t>
            </a:r>
            <a:r>
              <a:rPr lang="en-US" dirty="0">
                <a:latin typeface="Calibri" pitchFamily="34" charset="0"/>
              </a:rPr>
              <a:t>attributes of university </a:t>
            </a:r>
            <a:r>
              <a:rPr lang="en-US" dirty="0" smtClean="0">
                <a:latin typeface="Calibri" pitchFamily="34" charset="0"/>
              </a:rPr>
              <a:t>region</a:t>
            </a:r>
            <a:endParaRPr lang="en-US" dirty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dirty="0">
                <a:latin typeface="Calibri" pitchFamily="34" charset="0"/>
              </a:rPr>
              <a:t>	2. </a:t>
            </a:r>
            <a:r>
              <a:rPr lang="en-US" dirty="0">
                <a:latin typeface="Calibri" pitchFamily="34" charset="0"/>
              </a:rPr>
              <a:t>S</a:t>
            </a:r>
            <a:r>
              <a:rPr lang="en-US" dirty="0" smtClean="0">
                <a:latin typeface="Calibri" pitchFamily="34" charset="0"/>
              </a:rPr>
              <a:t>tudy </a:t>
            </a:r>
            <a:r>
              <a:rPr lang="en-US" dirty="0" smtClean="0">
                <a:latin typeface="Calibri" pitchFamily="34" charset="0"/>
              </a:rPr>
              <a:t>characteristics</a:t>
            </a:r>
            <a:endParaRPr lang="en-US" dirty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</a:rPr>
              <a:t>	3</a:t>
            </a:r>
            <a:r>
              <a:rPr lang="en-US" dirty="0">
                <a:latin typeface="Calibri" pitchFamily="34" charset="0"/>
              </a:rPr>
              <a:t>. </a:t>
            </a:r>
            <a:r>
              <a:rPr lang="en-US" dirty="0" err="1">
                <a:latin typeface="Calibri" pitchFamily="34" charset="0"/>
              </a:rPr>
              <a:t>S</a:t>
            </a:r>
            <a:r>
              <a:rPr lang="en-US" dirty="0" err="1" smtClean="0">
                <a:latin typeface="Calibri" pitchFamily="34" charset="0"/>
              </a:rPr>
              <a:t>ociodemographic</a:t>
            </a:r>
            <a:r>
              <a:rPr lang="en-US" dirty="0" smtClean="0">
                <a:latin typeface="Calibri" pitchFamily="34" charset="0"/>
              </a:rPr>
              <a:t> characteristics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4. Attitude towards mobility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dirty="0">
                <a:latin typeface="Calibri" pitchFamily="34" charset="0"/>
              </a:rPr>
              <a:t>	</a:t>
            </a:r>
            <a:r>
              <a:rPr lang="en-US" dirty="0" smtClean="0">
                <a:latin typeface="Calibri" pitchFamily="34" charset="0"/>
              </a:rPr>
              <a:t>5. Social networks</a:t>
            </a:r>
            <a:endParaRPr lang="en-US" dirty="0">
              <a:latin typeface="Calibri" pitchFamily="34" charset="0"/>
            </a:endParaRPr>
          </a:p>
          <a:p>
            <a:pPr>
              <a:lnSpc>
                <a:spcPct val="90000"/>
              </a:lnSpc>
            </a:pPr>
            <a:endParaRPr lang="en-US" dirty="0">
              <a:latin typeface="Calibri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dirty="0" smtClean="0">
                <a:latin typeface="Calibri" pitchFamily="34" charset="0"/>
                <a:sym typeface="Wingdings" pitchFamily="2" charset="2"/>
              </a:rPr>
              <a:t> </a:t>
            </a:r>
            <a:r>
              <a:rPr lang="en-US" dirty="0" smtClean="0">
                <a:latin typeface="Calibri" pitchFamily="34" charset="0"/>
              </a:rPr>
              <a:t>although </a:t>
            </a:r>
            <a:r>
              <a:rPr lang="en-US" dirty="0">
                <a:latin typeface="Calibri" pitchFamily="34" charset="0"/>
              </a:rPr>
              <a:t>there is previous analysis on determinants 1. – </a:t>
            </a:r>
            <a:r>
              <a:rPr lang="en-US" dirty="0" smtClean="0">
                <a:latin typeface="Calibri" pitchFamily="34" charset="0"/>
              </a:rPr>
              <a:t>4. </a:t>
            </a:r>
            <a:r>
              <a:rPr lang="en-US" dirty="0">
                <a:latin typeface="Calibri" pitchFamily="34" charset="0"/>
              </a:rPr>
              <a:t>these have </a:t>
            </a:r>
            <a:r>
              <a:rPr lang="en-US" dirty="0" smtClean="0">
                <a:latin typeface="Calibri" pitchFamily="34" charset="0"/>
              </a:rPr>
              <a:t>hardly </a:t>
            </a:r>
            <a:r>
              <a:rPr lang="en-US" dirty="0">
                <a:latin typeface="Calibri" pitchFamily="34" charset="0"/>
              </a:rPr>
              <a:t>been tested jointly in a full model </a:t>
            </a:r>
            <a:endParaRPr lang="de-DE" dirty="0" smtClean="0"/>
          </a:p>
          <a:p>
            <a:pPr>
              <a:lnSpc>
                <a:spcPct val="90000"/>
              </a:lnSpc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DCF9E2-C155-4450-99C2-0B55B6C84482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7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Regional attributes of the university region</a:t>
            </a: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1214422"/>
            <a:ext cx="8178800" cy="5000641"/>
          </a:xfrm>
        </p:spPr>
        <p:txBody>
          <a:bodyPr/>
          <a:lstStyle/>
          <a:p>
            <a:pPr lvl="0" eaLnBrk="1" hangingPunct="1">
              <a:buClr>
                <a:srgbClr val="CC0000"/>
              </a:buClr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Net flows of graduates varies across regions</a:t>
            </a:r>
          </a:p>
          <a:p>
            <a:pPr lvl="1" eaLnBrk="1" hangingPunct="1">
              <a:buClr>
                <a:srgbClr val="CC0000"/>
              </a:buClr>
            </a:pP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Metropolitan areas attract greater share of graduates (e.g. Hoare and </a:t>
            </a:r>
            <a:r>
              <a:rPr lang="en-US" sz="1800" dirty="0" err="1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Corver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, 2010)</a:t>
            </a:r>
          </a:p>
          <a:p>
            <a:pPr lvl="1" eaLnBrk="1" hangingPunct="1">
              <a:buClr>
                <a:srgbClr val="CC0000"/>
              </a:buClr>
            </a:pP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Regional economic indicators may affect extent of outflow (e.g. Hansen et al. 2003)</a:t>
            </a:r>
          </a:p>
          <a:p>
            <a:pPr lvl="1" eaLnBrk="1" hangingPunct="1">
              <a:buClr>
                <a:srgbClr val="CC0000"/>
              </a:buClr>
            </a:pP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Level of income and employment trend may affect extent of outflow (e.g. </a:t>
            </a:r>
            <a:r>
              <a:rPr lang="en-US" sz="1800" dirty="0" err="1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Buch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 et al. 2010)</a:t>
            </a:r>
          </a:p>
          <a:p>
            <a:pPr lvl="0" eaLnBrk="1" hangingPunct="1">
              <a:buClr>
                <a:srgbClr val="CC0000"/>
              </a:buClr>
            </a:pP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Mobility </a:t>
            </a:r>
            <a:r>
              <a:rPr lang="en-US" sz="24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of graduates is hypothesized to depend on regional </a:t>
            </a:r>
            <a:r>
              <a:rPr lang="en-US" sz="24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factors</a:t>
            </a:r>
            <a:endParaRPr lang="de-DE" sz="2200" dirty="0" smtClean="0">
              <a:sym typeface="Wingdings" pitchFamily="2" charset="2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de-DE" sz="1800" dirty="0" smtClean="0">
              <a:sym typeface="Wingdings" pitchFamily="2" charset="2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de-DE" sz="1800" dirty="0" smtClean="0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0"/>
          </p:nvPr>
        </p:nvSpPr>
        <p:spPr>
          <a:xfrm>
            <a:off x="-12700" y="0"/>
            <a:ext cx="671513" cy="1071563"/>
          </a:xfrm>
        </p:spPr>
        <p:txBody>
          <a:bodyPr/>
          <a:lstStyle/>
          <a:p>
            <a:pPr>
              <a:defRPr/>
            </a:pPr>
            <a:fld id="{77350B3C-0C64-4B6B-B0BB-07998910A705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8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8" name="Gruppieren 17"/>
          <p:cNvGrpSpPr/>
          <p:nvPr/>
        </p:nvGrpSpPr>
        <p:grpSpPr>
          <a:xfrm>
            <a:off x="1547664" y="4997707"/>
            <a:ext cx="6119812" cy="400050"/>
            <a:chOff x="468313" y="5229225"/>
            <a:chExt cx="6119812" cy="400050"/>
          </a:xfrm>
        </p:grpSpPr>
        <p:sp>
          <p:nvSpPr>
            <p:cNvPr id="19" name="Textfeld 18"/>
            <p:cNvSpPr txBox="1"/>
            <p:nvPr/>
          </p:nvSpPr>
          <p:spPr>
            <a:xfrm>
              <a:off x="468313" y="5229225"/>
              <a:ext cx="2303462" cy="40005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Regional </a:t>
              </a:r>
              <a:r>
                <a:rPr kumimoji="0" lang="de-DE" sz="20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attributes</a:t>
              </a:r>
              <a:endPara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4284663" y="5229225"/>
              <a:ext cx="2303462" cy="40005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Labor </a:t>
              </a:r>
              <a:r>
                <a:rPr kumimoji="0" lang="de-DE" sz="20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mobility</a:t>
              </a:r>
              <a:endPara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21" name="Gerade Verbindung mit Pfeil 20"/>
            <p:cNvCxnSpPr>
              <a:stCxn id="19" idx="3"/>
              <a:endCxn id="20" idx="1"/>
            </p:cNvCxnSpPr>
            <p:nvPr/>
          </p:nvCxnSpPr>
          <p:spPr>
            <a:xfrm>
              <a:off x="2771775" y="5429250"/>
              <a:ext cx="1512888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24841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Study characteristics</a:t>
            </a: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1214422"/>
            <a:ext cx="8178800" cy="5000641"/>
          </a:xfrm>
        </p:spPr>
        <p:txBody>
          <a:bodyPr/>
          <a:lstStyle/>
          <a:p>
            <a:pPr lvl="0" eaLnBrk="1" hangingPunct="1">
              <a:buClr>
                <a:srgbClr val="CC0000"/>
              </a:buClr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Field of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study</a:t>
            </a:r>
            <a:endParaRPr lang="en-US" dirty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895350" lvl="1" indent="-457200" eaLnBrk="1" hangingPunct="1">
              <a:buClr>
                <a:srgbClr val="CC0000"/>
              </a:buClr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Graduates 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in some field need strong regional customer base or 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networks 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(i.e. medical graduates or lawyers that start an own firm) </a:t>
            </a:r>
          </a:p>
          <a:p>
            <a:pPr marL="895350" lvl="1" indent="-457200" eaLnBrk="1" hangingPunct="1">
              <a:buClr>
                <a:srgbClr val="CC0000"/>
              </a:buClr>
            </a:pP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High 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demand of graduates in certain fields (as engineering or 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	computer 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scientists) </a:t>
            </a:r>
          </a:p>
          <a:p>
            <a:pPr lvl="0" eaLnBrk="1" hangingPunct="1">
              <a:buClr>
                <a:srgbClr val="CC0000"/>
              </a:buClr>
            </a:pPr>
            <a:r>
              <a:rPr lang="en-US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Study success 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may 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indirectly affect mobility as “bad grades“ may be related to worse employment chances and the necessity to broaden 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the area of employment search</a:t>
            </a:r>
          </a:p>
          <a:p>
            <a:pPr lvl="0" eaLnBrk="1" hangingPunct="1">
              <a:buClr>
                <a:srgbClr val="CC0000"/>
              </a:buClr>
            </a:pPr>
            <a:r>
              <a:rPr lang="en-US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Type of higher education institution </a:t>
            </a:r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  <a:sym typeface="Wingdings" pitchFamily="2" charset="2"/>
              </a:rPr>
              <a:t>– university of applied science with a stronger regional focus</a:t>
            </a:r>
          </a:p>
          <a:p>
            <a:pPr lvl="0" eaLnBrk="1" hangingPunct="1">
              <a:buClr>
                <a:srgbClr val="CC0000"/>
              </a:buClr>
            </a:pPr>
            <a:endParaRPr lang="en-US" sz="2000" dirty="0">
              <a:solidFill>
                <a:srgbClr val="000000"/>
              </a:solidFill>
              <a:latin typeface="Calibri" pitchFamily="34" charset="0"/>
              <a:sym typeface="Wingdings" pitchFamily="2" charset="2"/>
            </a:endParaRPr>
          </a:p>
          <a:p>
            <a:pPr marL="0" lvl="0" indent="0" eaLnBrk="1" hangingPunct="1">
              <a:buClr>
                <a:srgbClr val="CC0000"/>
              </a:buClr>
              <a:buNone/>
            </a:pPr>
            <a:endParaRPr lang="de-DE" sz="2200" dirty="0" smtClean="0">
              <a:sym typeface="Wingdings" pitchFamily="2" charset="2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de-DE" sz="1800" dirty="0" smtClean="0">
              <a:sym typeface="Wingdings" pitchFamily="2" charset="2"/>
            </a:endParaRPr>
          </a:p>
          <a:p>
            <a:pPr eaLnBrk="1" hangingPunct="1">
              <a:lnSpc>
                <a:spcPct val="100000"/>
              </a:lnSpc>
              <a:buFont typeface="Wingdings" pitchFamily="2" charset="2"/>
              <a:buNone/>
            </a:pPr>
            <a:endParaRPr lang="de-DE" sz="1800" dirty="0" smtClean="0"/>
          </a:p>
        </p:txBody>
      </p:sp>
      <p:sp>
        <p:nvSpPr>
          <p:cNvPr id="8" name="Foliennummernplatzhalter 6"/>
          <p:cNvSpPr>
            <a:spLocks noGrp="1"/>
          </p:cNvSpPr>
          <p:nvPr>
            <p:ph type="sldNum" sz="quarter" idx="10"/>
          </p:nvPr>
        </p:nvSpPr>
        <p:spPr>
          <a:xfrm>
            <a:off x="-12700" y="0"/>
            <a:ext cx="671513" cy="1071563"/>
          </a:xfrm>
        </p:spPr>
        <p:txBody>
          <a:bodyPr/>
          <a:lstStyle/>
          <a:p>
            <a:pPr>
              <a:defRPr/>
            </a:pPr>
            <a:fld id="{77350B3C-0C64-4B6B-B0BB-07998910A705}" type="slidenum"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pPr>
                <a:defRPr/>
              </a:pPr>
              <a:t>9</a:t>
            </a:fld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5" name="Gruppieren 14"/>
          <p:cNvGrpSpPr/>
          <p:nvPr/>
        </p:nvGrpSpPr>
        <p:grpSpPr>
          <a:xfrm>
            <a:off x="1403648" y="5301257"/>
            <a:ext cx="6107980" cy="1008063"/>
            <a:chOff x="480145" y="5229225"/>
            <a:chExt cx="6107980" cy="1008063"/>
          </a:xfrm>
        </p:grpSpPr>
        <p:sp>
          <p:nvSpPr>
            <p:cNvPr id="16" name="Textfeld 15"/>
            <p:cNvSpPr txBox="1"/>
            <p:nvPr/>
          </p:nvSpPr>
          <p:spPr>
            <a:xfrm>
              <a:off x="480145" y="5229225"/>
              <a:ext cx="2303462" cy="40005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Regional </a:t>
              </a:r>
              <a:r>
                <a:rPr kumimoji="0" lang="de-DE" sz="20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attributes</a:t>
              </a:r>
              <a:endPara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80145" y="5837238"/>
              <a:ext cx="3240087" cy="40005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2000" i="1" kern="0" dirty="0" smtClean="0">
                  <a:solidFill>
                    <a:sysClr val="windowText" lastClr="000000"/>
                  </a:solidFill>
                  <a:latin typeface="Calibri"/>
                </a:rPr>
                <a:t>Study </a:t>
              </a:r>
              <a:r>
                <a:rPr lang="de-DE" sz="2000" i="1" kern="0" dirty="0" err="1" smtClean="0">
                  <a:solidFill>
                    <a:sysClr val="windowText" lastClr="000000"/>
                  </a:solidFill>
                  <a:latin typeface="Calibri"/>
                </a:rPr>
                <a:t>characteristics</a:t>
              </a:r>
              <a:endPara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4284663" y="5229225"/>
              <a:ext cx="2303462" cy="40005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Labor </a:t>
              </a:r>
              <a:r>
                <a:rPr kumimoji="0" lang="de-DE" sz="20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mobility</a:t>
              </a:r>
              <a:endParaRPr kumimoji="0" lang="de-DE" sz="20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23" name="Gerade Verbindung mit Pfeil 22"/>
            <p:cNvCxnSpPr/>
            <p:nvPr/>
          </p:nvCxnSpPr>
          <p:spPr>
            <a:xfrm>
              <a:off x="2783607" y="5429250"/>
              <a:ext cx="1512888" cy="1588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  <p:cxnSp>
          <p:nvCxnSpPr>
            <p:cNvPr id="24" name="Gerade Verbindung mit Pfeil 23"/>
            <p:cNvCxnSpPr>
              <a:stCxn id="17" idx="3"/>
              <a:endCxn id="22" idx="1"/>
            </p:cNvCxnSpPr>
            <p:nvPr/>
          </p:nvCxnSpPr>
          <p:spPr>
            <a:xfrm flipV="1">
              <a:off x="3720232" y="5429250"/>
              <a:ext cx="564431" cy="608013"/>
            </a:xfrm>
            <a:prstGeom prst="straightConnector1">
              <a:avLst/>
            </a:prstGeom>
            <a:noFill/>
            <a:ln w="12700" cap="flat" cmpd="sng" algn="ctr">
              <a:solidFill>
                <a:srgbClr val="1F497D"/>
              </a:solidFill>
              <a:prstDash val="soli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9814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heers_June2004">
  <a:themeElements>
    <a:clrScheme name="Cheers_June2004 3">
      <a:dk1>
        <a:srgbClr val="333333"/>
      </a:dk1>
      <a:lt1>
        <a:srgbClr val="FFFFFF"/>
      </a:lt1>
      <a:dk2>
        <a:srgbClr val="000000"/>
      </a:dk2>
      <a:lt2>
        <a:srgbClr val="FFFFFF"/>
      </a:lt2>
      <a:accent1>
        <a:srgbClr val="3399FF"/>
      </a:accent1>
      <a:accent2>
        <a:srgbClr val="CC0000"/>
      </a:accent2>
      <a:accent3>
        <a:srgbClr val="AAAAAA"/>
      </a:accent3>
      <a:accent4>
        <a:srgbClr val="DADADA"/>
      </a:accent4>
      <a:accent5>
        <a:srgbClr val="ADCAFF"/>
      </a:accent5>
      <a:accent6>
        <a:srgbClr val="B90000"/>
      </a:accent6>
      <a:hlink>
        <a:srgbClr val="666699"/>
      </a:hlink>
      <a:folHlink>
        <a:srgbClr val="6600CC"/>
      </a:folHlink>
    </a:clrScheme>
    <a:fontScheme name="Cheers_June2004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Cheers_June2004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ers_June2004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ers_June2004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KOAB2011_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k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upp_master_081020">
  <a:themeElements>
    <a:clrScheme name="upp_master_08102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lnDef>
  </a:objectDefaults>
  <a:extraClrSchemeLst>
    <a:extraClrScheme>
      <a:clrScheme name="upp_master_08102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upp_master_081020">
  <a:themeElements>
    <a:clrScheme name="upp_master_08102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</a:defRPr>
        </a:defPPr>
      </a:lstStyle>
    </a:lnDef>
  </a:objectDefaults>
  <a:extraClrSchemeLst>
    <a:extraClrScheme>
      <a:clrScheme name="upp_master_08102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pp_master_08102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pp_master_08102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2154</Words>
  <Application>Microsoft Office PowerPoint</Application>
  <PresentationFormat>Bildschirmpräsentation (4:3)</PresentationFormat>
  <Paragraphs>690</Paragraphs>
  <Slides>28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28</vt:i4>
      </vt:variant>
    </vt:vector>
  </HeadingPairs>
  <TitlesOfParts>
    <vt:vector size="33" baseType="lpstr">
      <vt:lpstr>Benutzerdefiniertes Design</vt:lpstr>
      <vt:lpstr>Cheers_June2004</vt:lpstr>
      <vt:lpstr>KOAB2011_1</vt:lpstr>
      <vt:lpstr>3_upp_master_081020</vt:lpstr>
      <vt:lpstr>2_upp_master_081020</vt:lpstr>
      <vt:lpstr>Regional Labor Mobility of German University Graduates</vt:lpstr>
      <vt:lpstr>Outline</vt:lpstr>
      <vt:lpstr>Why studying regional labor mobility of graduates?</vt:lpstr>
      <vt:lpstr>Absorptive capacity: migration balance?</vt:lpstr>
      <vt:lpstr>Differences in migration balances</vt:lpstr>
      <vt:lpstr>Determinants of graduates‘ labour mobility </vt:lpstr>
      <vt:lpstr>Determinants of graduates‘ labor mobility</vt:lpstr>
      <vt:lpstr>Regional attributes of the university region</vt:lpstr>
      <vt:lpstr>Study characteristics</vt:lpstr>
      <vt:lpstr>Socio-demographic characteristics &amp; Attitude towards mobility</vt:lpstr>
      <vt:lpstr>Empirical approach: Heckman-selection</vt:lpstr>
      <vt:lpstr>Data Graduate surveys and regional data </vt:lpstr>
      <vt:lpstr>Data source I: Graduate survey</vt:lpstr>
      <vt:lpstr>KOAB, regional distribution</vt:lpstr>
      <vt:lpstr>Data sources II: regional data</vt:lpstr>
      <vt:lpstr>Results </vt:lpstr>
      <vt:lpstr>Results (Step 2)</vt:lpstr>
      <vt:lpstr>Results (2)</vt:lpstr>
      <vt:lpstr>Conclusions </vt:lpstr>
      <vt:lpstr>Conclusions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Ergebnisse (1)</vt:lpstr>
      <vt:lpstr>Potential von Absolventenstudien</vt:lpstr>
    </vt:vector>
  </TitlesOfParts>
  <Company>Uni Kassel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Bla</dc:title>
  <dc:creator>Schpusi</dc:creator>
  <cp:lastModifiedBy>Choni Flöther</cp:lastModifiedBy>
  <cp:revision>278</cp:revision>
  <dcterms:created xsi:type="dcterms:W3CDTF">2009-03-08T15:58:35Z</dcterms:created>
  <dcterms:modified xsi:type="dcterms:W3CDTF">2012-10-22T05:54:39Z</dcterms:modified>
</cp:coreProperties>
</file>