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9" r:id="rId2"/>
    <p:sldId id="260" r:id="rId3"/>
    <p:sldId id="268" r:id="rId4"/>
    <p:sldId id="269" r:id="rId5"/>
    <p:sldId id="272" r:id="rId6"/>
    <p:sldId id="271" r:id="rId7"/>
    <p:sldId id="261" r:id="rId8"/>
    <p:sldId id="278" r:id="rId9"/>
    <p:sldId id="270" r:id="rId10"/>
    <p:sldId id="277" r:id="rId11"/>
    <p:sldId id="273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7193D-CFF2-42B9-8AA3-49F8CA9C333C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A1B9E-4D87-466B-8D9A-0C3D79ECD4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535B16-85CB-41EA-861A-651FF1652F49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41891-BADD-498F-B508-5E88E499030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2A97A2-1907-45AB-AA4A-DC5F901133E5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43B416-560B-42B6-885D-BFC1D494A83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Mainstreaming Tracer Study in Higher Education Policy </a:t>
            </a:r>
            <a:r>
              <a:rPr lang="en-US" b="1" dirty="0" smtClean="0"/>
              <a:t>and </a:t>
            </a:r>
            <a:r>
              <a:rPr lang="en-US" b="1" dirty="0"/>
              <a:t>Planning in </a:t>
            </a:r>
            <a:r>
              <a:rPr lang="en-US" b="1" dirty="0" smtClean="0"/>
              <a:t>Indonesia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410200"/>
            <a:ext cx="7010400" cy="1143000"/>
          </a:xfrm>
        </p:spPr>
        <p:txBody>
          <a:bodyPr>
            <a:noAutofit/>
          </a:bodyPr>
          <a:lstStyle/>
          <a:p>
            <a:pPr algn="r"/>
            <a:r>
              <a:rPr lang="en-US" sz="2000" dirty="0" err="1" smtClean="0"/>
              <a:t>Dharnita</a:t>
            </a:r>
            <a:r>
              <a:rPr lang="en-US" sz="2000" dirty="0" smtClean="0"/>
              <a:t> Chandra, </a:t>
            </a:r>
            <a:r>
              <a:rPr lang="en-US" sz="2000" dirty="0" err="1" smtClean="0"/>
              <a:t>Ied</a:t>
            </a:r>
            <a:r>
              <a:rPr lang="en-US" sz="2000" dirty="0" smtClean="0"/>
              <a:t> Veda </a:t>
            </a:r>
            <a:r>
              <a:rPr lang="en-US" sz="2000" dirty="0" err="1" smtClean="0"/>
              <a:t>Sitepu</a:t>
            </a:r>
            <a:r>
              <a:rPr lang="en-US" sz="2000" dirty="0" smtClean="0"/>
              <a:t>, </a:t>
            </a:r>
            <a:r>
              <a:rPr lang="en-US" sz="2000" dirty="0" err="1" smtClean="0"/>
              <a:t>Dwiwahju</a:t>
            </a:r>
            <a:r>
              <a:rPr lang="en-US" sz="2000" dirty="0" smtClean="0"/>
              <a:t> </a:t>
            </a:r>
            <a:r>
              <a:rPr lang="en-US" sz="2000" dirty="0" err="1" smtClean="0"/>
              <a:t>Sasongko</a:t>
            </a:r>
            <a:endParaRPr lang="en-US" sz="2000" dirty="0" smtClean="0"/>
          </a:p>
          <a:p>
            <a:pPr algn="r"/>
            <a:r>
              <a:rPr lang="en-US" sz="2000" dirty="0" smtClean="0"/>
              <a:t>Directorate of Learning and Student Affairs, </a:t>
            </a:r>
          </a:p>
          <a:p>
            <a:pPr algn="r"/>
            <a:r>
              <a:rPr lang="en-US" sz="2000" dirty="0" smtClean="0"/>
              <a:t>Directorate General of Higher Education, MOEC, Indonesia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990600"/>
            <a:ext cx="8991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Education </a:t>
            </a:r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and Work </a:t>
            </a:r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Information System in district, provincial and national levels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24600" y="6488668"/>
            <a:ext cx="262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http;//</a:t>
            </a:r>
            <a:r>
              <a:rPr lang="en-US" dirty="0" err="1" smtClean="0"/>
              <a:t>Sindiker.dikti.go.id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99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8001000" cy="519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 rot="21175703">
            <a:off x="4368708" y="5489629"/>
            <a:ext cx="38061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</a:t>
            </a:r>
            <a:r>
              <a:rPr lang="en-US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racer study team</a:t>
            </a:r>
            <a:endParaRPr lang="en-US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0352" y="2057400"/>
            <a:ext cx="7772400" cy="2209800"/>
          </a:xfrm>
        </p:spPr>
        <p:txBody>
          <a:bodyPr>
            <a:noAutofit/>
          </a:bodyPr>
          <a:lstStyle/>
          <a:p>
            <a:pPr algn="ctr"/>
            <a:r>
              <a:rPr lang="en-US" sz="19900" dirty="0" smtClean="0">
                <a:latin typeface="Chiller" pitchFamily="82" charset="0"/>
              </a:rPr>
              <a:t>Thank you</a:t>
            </a:r>
            <a:endParaRPr lang="en-US" sz="19900" dirty="0">
              <a:latin typeface="Chiller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105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More than 3000 state and private universities </a:t>
            </a:r>
          </a:p>
          <a:p>
            <a:r>
              <a:rPr lang="en-US" sz="2800" dirty="0" smtClean="0"/>
              <a:t>+/- 17000 study programs</a:t>
            </a:r>
          </a:p>
          <a:p>
            <a:r>
              <a:rPr lang="en-US" sz="2800" i="1" dirty="0" smtClean="0"/>
              <a:t>Institutions have no sufficient feedbacks from the graduates to improve the quality of education</a:t>
            </a:r>
          </a:p>
          <a:p>
            <a:r>
              <a:rPr lang="en-US" sz="2800" i="1" dirty="0" smtClean="0"/>
              <a:t>Tracer study was formally introduced in Indonesia  in 1996 </a:t>
            </a:r>
            <a:r>
              <a:rPr lang="en-US" sz="2800" i="1" dirty="0" smtClean="0"/>
              <a:t>as requirement for </a:t>
            </a:r>
            <a:r>
              <a:rPr lang="en-US" sz="2800" i="1" dirty="0" smtClean="0"/>
              <a:t>accreditation by BAN-PT (</a:t>
            </a:r>
            <a:r>
              <a:rPr lang="en-US" sz="2800" i="1" dirty="0" err="1" smtClean="0"/>
              <a:t>Badan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Akreditasi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Nasional</a:t>
            </a:r>
            <a:r>
              <a:rPr lang="en-US" sz="2800" i="1" dirty="0" smtClean="0"/>
              <a:t> – </a:t>
            </a:r>
            <a:r>
              <a:rPr lang="en-US" sz="2800" i="1" dirty="0" err="1" smtClean="0"/>
              <a:t>Perguruan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Tinggi</a:t>
            </a:r>
            <a:r>
              <a:rPr lang="en-US" sz="2800" i="1" dirty="0" smtClean="0"/>
              <a:t> or National Accreditation Agency for Higher Education)</a:t>
            </a:r>
          </a:p>
          <a:p>
            <a:r>
              <a:rPr lang="en-US" sz="2800" i="1" dirty="0" smtClean="0"/>
              <a:t>Focus of BAN-PT’s  tracer study:  more to employer surveys.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114" descr="Ofpeo0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295400"/>
            <a:ext cx="2590800" cy="2743200"/>
          </a:xfrm>
          <a:prstGeom prst="rect">
            <a:avLst/>
          </a:prstGeom>
          <a:noFill/>
        </p:spPr>
      </p:pic>
      <p:sp>
        <p:nvSpPr>
          <p:cNvPr id="212" name="Explosion 2 211"/>
          <p:cNvSpPr/>
          <p:nvPr/>
        </p:nvSpPr>
        <p:spPr>
          <a:xfrm>
            <a:off x="6477000" y="4267200"/>
            <a:ext cx="2438400" cy="2286000"/>
          </a:xfrm>
          <a:prstGeom prst="irregularSeal2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1" name="Rectangle 65"/>
          <p:cNvSpPr>
            <a:spLocks noChangeArrowheads="1"/>
          </p:cNvSpPr>
          <p:nvPr/>
        </p:nvSpPr>
        <p:spPr bwMode="auto">
          <a:xfrm>
            <a:off x="273050" y="2514600"/>
            <a:ext cx="5867400" cy="1981200"/>
          </a:xfrm>
          <a:prstGeom prst="rect">
            <a:avLst/>
          </a:prstGeom>
          <a:gradFill rotWithShape="1">
            <a:gsLst>
              <a:gs pos="0">
                <a:srgbClr val="CC0066"/>
              </a:gs>
              <a:gs pos="100000">
                <a:srgbClr val="E6DAB8"/>
              </a:gs>
            </a:gsLst>
            <a:lin ang="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4496360" y="269677"/>
            <a:ext cx="1371600" cy="1179991"/>
            <a:chOff x="2979" y="943"/>
            <a:chExt cx="816" cy="243"/>
          </a:xfrm>
        </p:grpSpPr>
        <p:sp>
          <p:nvSpPr>
            <p:cNvPr id="9298" name="AutoShape 82"/>
            <p:cNvSpPr>
              <a:spLocks noChangeArrowheads="1"/>
            </p:cNvSpPr>
            <p:nvPr/>
          </p:nvSpPr>
          <p:spPr bwMode="auto">
            <a:xfrm>
              <a:off x="3251" y="1029"/>
              <a:ext cx="317" cy="157"/>
            </a:xfrm>
            <a:prstGeom prst="downArrow">
              <a:avLst>
                <a:gd name="adj1" fmla="val 46343"/>
                <a:gd name="adj2" fmla="val 69023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9299" name="Text Box 83"/>
            <p:cNvSpPr txBox="1">
              <a:spLocks noChangeArrowheads="1"/>
            </p:cNvSpPr>
            <p:nvPr/>
          </p:nvSpPr>
          <p:spPr bwMode="auto">
            <a:xfrm>
              <a:off x="2979" y="943"/>
              <a:ext cx="816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000" b="1" dirty="0" smtClean="0">
                  <a:latin typeface="Comic Sans MS" pitchFamily="66" charset="0"/>
                </a:rPr>
                <a:t>output</a:t>
              </a:r>
              <a:endParaRPr lang="en-US" sz="2000" b="1" dirty="0">
                <a:latin typeface="Comic Sans MS" pitchFamily="66" charset="0"/>
              </a:endParaRPr>
            </a:p>
          </p:txBody>
        </p:sp>
      </p:grpSp>
      <p:grpSp>
        <p:nvGrpSpPr>
          <p:cNvPr id="3" name="Group 104"/>
          <p:cNvGrpSpPr>
            <a:grpSpLocks/>
          </p:cNvGrpSpPr>
          <p:nvPr/>
        </p:nvGrpSpPr>
        <p:grpSpPr bwMode="auto">
          <a:xfrm>
            <a:off x="533400" y="2824163"/>
            <a:ext cx="887413" cy="1519237"/>
            <a:chOff x="1267" y="420"/>
            <a:chExt cx="559" cy="957"/>
          </a:xfrm>
        </p:grpSpPr>
        <p:sp>
          <p:nvSpPr>
            <p:cNvPr id="9321" name="Text Box 105"/>
            <p:cNvSpPr txBox="1">
              <a:spLocks noChangeArrowheads="1"/>
            </p:cNvSpPr>
            <p:nvPr/>
          </p:nvSpPr>
          <p:spPr bwMode="auto">
            <a:xfrm>
              <a:off x="1267" y="1089"/>
              <a:ext cx="5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>
                  <a:latin typeface="Comic Sans MS" pitchFamily="66" charset="0"/>
                  <a:cs typeface="Arial" charset="0"/>
                </a:rPr>
                <a:t>Incoming</a:t>
              </a:r>
            </a:p>
            <a:p>
              <a:pPr algn="ctr"/>
              <a:r>
                <a:rPr lang="en-US" sz="1200" b="1">
                  <a:latin typeface="Comic Sans MS" pitchFamily="66" charset="0"/>
                  <a:cs typeface="Arial" charset="0"/>
                </a:rPr>
                <a:t>Students</a:t>
              </a:r>
            </a:p>
          </p:txBody>
        </p:sp>
        <p:pic>
          <p:nvPicPr>
            <p:cNvPr id="9322" name="Picture 106" descr="incomi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20" y="420"/>
              <a:ext cx="506" cy="691"/>
            </a:xfrm>
            <a:prstGeom prst="rect">
              <a:avLst/>
            </a:prstGeom>
            <a:noFill/>
          </p:spPr>
        </p:pic>
      </p:grpSp>
      <p:grpSp>
        <p:nvGrpSpPr>
          <p:cNvPr id="4" name="Group 107"/>
          <p:cNvGrpSpPr>
            <a:grpSpLocks/>
          </p:cNvGrpSpPr>
          <p:nvPr/>
        </p:nvGrpSpPr>
        <p:grpSpPr bwMode="auto">
          <a:xfrm>
            <a:off x="4876800" y="2825750"/>
            <a:ext cx="984250" cy="1441450"/>
            <a:chOff x="3489" y="371"/>
            <a:chExt cx="620" cy="908"/>
          </a:xfrm>
        </p:grpSpPr>
        <p:pic>
          <p:nvPicPr>
            <p:cNvPr id="9324" name="Picture 1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89" y="371"/>
              <a:ext cx="608" cy="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325" name="Text Box 109"/>
            <p:cNvSpPr txBox="1">
              <a:spLocks noChangeArrowheads="1"/>
            </p:cNvSpPr>
            <p:nvPr/>
          </p:nvSpPr>
          <p:spPr bwMode="auto">
            <a:xfrm>
              <a:off x="3524" y="1106"/>
              <a:ext cx="58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b="1" dirty="0">
                  <a:latin typeface="Comic Sans MS" pitchFamily="66" charset="0"/>
                  <a:cs typeface="Arial" charset="0"/>
                </a:rPr>
                <a:t>Graduates</a:t>
              </a:r>
            </a:p>
          </p:txBody>
        </p:sp>
      </p:grpSp>
      <p:grpSp>
        <p:nvGrpSpPr>
          <p:cNvPr id="5" name="Group 110"/>
          <p:cNvGrpSpPr>
            <a:grpSpLocks/>
          </p:cNvGrpSpPr>
          <p:nvPr/>
        </p:nvGrpSpPr>
        <p:grpSpPr bwMode="auto">
          <a:xfrm>
            <a:off x="1724024" y="2590800"/>
            <a:ext cx="3076575" cy="1711325"/>
            <a:chOff x="1086" y="1776"/>
            <a:chExt cx="1720" cy="1078"/>
          </a:xfrm>
        </p:grpSpPr>
        <p:grpSp>
          <p:nvGrpSpPr>
            <p:cNvPr id="6" name="Group 111"/>
            <p:cNvGrpSpPr>
              <a:grpSpLocks/>
            </p:cNvGrpSpPr>
            <p:nvPr/>
          </p:nvGrpSpPr>
          <p:grpSpPr bwMode="auto">
            <a:xfrm>
              <a:off x="1278" y="1776"/>
              <a:ext cx="1353" cy="1078"/>
              <a:chOff x="1297" y="1800"/>
              <a:chExt cx="1353" cy="1078"/>
            </a:xfrm>
          </p:grpSpPr>
          <p:sp>
            <p:nvSpPr>
              <p:cNvPr id="9328" name="Text Box 112"/>
              <p:cNvSpPr txBox="1">
                <a:spLocks noChangeArrowheads="1"/>
              </p:cNvSpPr>
              <p:nvPr/>
            </p:nvSpPr>
            <p:spPr bwMode="auto">
              <a:xfrm>
                <a:off x="1297" y="2705"/>
                <a:ext cx="135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200" b="1">
                    <a:latin typeface="Comic Sans MS" pitchFamily="66" charset="0"/>
                    <a:cs typeface="Arial" charset="0"/>
                  </a:rPr>
                  <a:t>Teaching-Learning Procces</a:t>
                </a:r>
              </a:p>
            </p:txBody>
          </p:sp>
          <p:grpSp>
            <p:nvGrpSpPr>
              <p:cNvPr id="7" name="Group 113"/>
              <p:cNvGrpSpPr>
                <a:grpSpLocks/>
              </p:cNvGrpSpPr>
              <p:nvPr/>
            </p:nvGrpSpPr>
            <p:grpSpPr bwMode="auto">
              <a:xfrm>
                <a:off x="1454" y="1800"/>
                <a:ext cx="1013" cy="896"/>
                <a:chOff x="1339" y="1800"/>
                <a:chExt cx="1013" cy="896"/>
              </a:xfrm>
            </p:grpSpPr>
            <p:sp>
              <p:nvSpPr>
                <p:cNvPr id="9330" name="Rectangle 114"/>
                <p:cNvSpPr>
                  <a:spLocks noChangeArrowheads="1"/>
                </p:cNvSpPr>
                <p:nvPr/>
              </p:nvSpPr>
              <p:spPr bwMode="auto">
                <a:xfrm>
                  <a:off x="1339" y="1800"/>
                  <a:ext cx="1013" cy="896"/>
                </a:xfrm>
                <a:prstGeom prst="rect">
                  <a:avLst/>
                </a:prstGeom>
                <a:solidFill>
                  <a:srgbClr val="FF9900"/>
                </a:solidFill>
                <a:ln w="19050">
                  <a:solidFill>
                    <a:srgbClr val="CC66FF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8" name="Group 115"/>
                <p:cNvGrpSpPr>
                  <a:grpSpLocks/>
                </p:cNvGrpSpPr>
                <p:nvPr/>
              </p:nvGrpSpPr>
              <p:grpSpPr bwMode="auto">
                <a:xfrm flipH="1">
                  <a:off x="1424" y="1872"/>
                  <a:ext cx="336" cy="432"/>
                  <a:chOff x="958" y="2457"/>
                  <a:chExt cx="488" cy="588"/>
                </a:xfrm>
              </p:grpSpPr>
              <p:sp>
                <p:nvSpPr>
                  <p:cNvPr id="9332" name="Freeform 116"/>
                  <p:cNvSpPr>
                    <a:spLocks/>
                  </p:cNvSpPr>
                  <p:nvPr/>
                </p:nvSpPr>
                <p:spPr bwMode="auto">
                  <a:xfrm>
                    <a:off x="1212" y="2551"/>
                    <a:ext cx="123" cy="52"/>
                  </a:xfrm>
                  <a:custGeom>
                    <a:avLst/>
                    <a:gdLst/>
                    <a:ahLst/>
                    <a:cxnLst>
                      <a:cxn ang="0">
                        <a:pos x="87" y="125"/>
                      </a:cxn>
                      <a:cxn ang="0">
                        <a:pos x="142" y="60"/>
                      </a:cxn>
                      <a:cxn ang="0">
                        <a:pos x="506" y="244"/>
                      </a:cxn>
                      <a:cxn ang="0">
                        <a:pos x="676" y="0"/>
                      </a:cxn>
                      <a:cxn ang="0">
                        <a:pos x="1299" y="423"/>
                      </a:cxn>
                      <a:cxn ang="0">
                        <a:pos x="1924" y="423"/>
                      </a:cxn>
                      <a:cxn ang="0">
                        <a:pos x="2215" y="618"/>
                      </a:cxn>
                      <a:cxn ang="0">
                        <a:pos x="567" y="847"/>
                      </a:cxn>
                      <a:cxn ang="0">
                        <a:pos x="469" y="939"/>
                      </a:cxn>
                      <a:cxn ang="0">
                        <a:pos x="308" y="661"/>
                      </a:cxn>
                      <a:cxn ang="0">
                        <a:pos x="335" y="558"/>
                      </a:cxn>
                      <a:cxn ang="0">
                        <a:pos x="0" y="289"/>
                      </a:cxn>
                      <a:cxn ang="0">
                        <a:pos x="87" y="125"/>
                      </a:cxn>
                    </a:cxnLst>
                    <a:rect l="0" t="0" r="r" b="b"/>
                    <a:pathLst>
                      <a:path w="2215" h="939">
                        <a:moveTo>
                          <a:pt x="87" y="125"/>
                        </a:moveTo>
                        <a:lnTo>
                          <a:pt x="142" y="60"/>
                        </a:lnTo>
                        <a:lnTo>
                          <a:pt x="506" y="244"/>
                        </a:lnTo>
                        <a:lnTo>
                          <a:pt x="676" y="0"/>
                        </a:lnTo>
                        <a:lnTo>
                          <a:pt x="1299" y="423"/>
                        </a:lnTo>
                        <a:lnTo>
                          <a:pt x="1924" y="423"/>
                        </a:lnTo>
                        <a:lnTo>
                          <a:pt x="2215" y="618"/>
                        </a:lnTo>
                        <a:lnTo>
                          <a:pt x="567" y="847"/>
                        </a:lnTo>
                        <a:lnTo>
                          <a:pt x="469" y="939"/>
                        </a:lnTo>
                        <a:lnTo>
                          <a:pt x="308" y="661"/>
                        </a:lnTo>
                        <a:lnTo>
                          <a:pt x="335" y="558"/>
                        </a:lnTo>
                        <a:lnTo>
                          <a:pt x="0" y="289"/>
                        </a:lnTo>
                        <a:lnTo>
                          <a:pt x="87" y="12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3" name="Freeform 117"/>
                  <p:cNvSpPr>
                    <a:spLocks/>
                  </p:cNvSpPr>
                  <p:nvPr/>
                </p:nvSpPr>
                <p:spPr bwMode="auto">
                  <a:xfrm>
                    <a:off x="1262" y="2610"/>
                    <a:ext cx="183" cy="2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3098" y="0"/>
                      </a:cxn>
                      <a:cxn ang="0">
                        <a:pos x="3291" y="123"/>
                      </a:cxn>
                      <a:cxn ang="0">
                        <a:pos x="3291" y="4227"/>
                      </a:cxn>
                      <a:cxn ang="0">
                        <a:pos x="3059" y="4227"/>
                      </a:cxn>
                      <a:cxn ang="0">
                        <a:pos x="3059" y="4611"/>
                      </a:cxn>
                      <a:cxn ang="0">
                        <a:pos x="1458" y="4611"/>
                      </a:cxn>
                      <a:cxn ang="0">
                        <a:pos x="1458" y="2809"/>
                      </a:cxn>
                      <a:cxn ang="0">
                        <a:pos x="1160" y="1924"/>
                      </a:cxn>
                      <a:cxn ang="0">
                        <a:pos x="1440" y="1924"/>
                      </a:cxn>
                      <a:cxn ang="0">
                        <a:pos x="1655" y="2507"/>
                      </a:cxn>
                      <a:cxn ang="0">
                        <a:pos x="1655" y="1343"/>
                      </a:cxn>
                      <a:cxn ang="0">
                        <a:pos x="41" y="934"/>
                      </a:cxn>
                      <a:cxn ang="0">
                        <a:pos x="0" y="40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3291" h="4611">
                        <a:moveTo>
                          <a:pt x="0" y="0"/>
                        </a:moveTo>
                        <a:lnTo>
                          <a:pt x="3098" y="0"/>
                        </a:lnTo>
                        <a:lnTo>
                          <a:pt x="3291" y="123"/>
                        </a:lnTo>
                        <a:lnTo>
                          <a:pt x="3291" y="4227"/>
                        </a:lnTo>
                        <a:lnTo>
                          <a:pt x="3059" y="4227"/>
                        </a:lnTo>
                        <a:lnTo>
                          <a:pt x="3059" y="4611"/>
                        </a:lnTo>
                        <a:lnTo>
                          <a:pt x="1458" y="4611"/>
                        </a:lnTo>
                        <a:lnTo>
                          <a:pt x="1458" y="2809"/>
                        </a:lnTo>
                        <a:lnTo>
                          <a:pt x="1160" y="1924"/>
                        </a:lnTo>
                        <a:lnTo>
                          <a:pt x="1440" y="1924"/>
                        </a:lnTo>
                        <a:lnTo>
                          <a:pt x="1655" y="2507"/>
                        </a:lnTo>
                        <a:lnTo>
                          <a:pt x="1655" y="1343"/>
                        </a:lnTo>
                        <a:lnTo>
                          <a:pt x="41" y="934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4" name="Freeform 118"/>
                  <p:cNvSpPr>
                    <a:spLocks/>
                  </p:cNvSpPr>
                  <p:nvPr/>
                </p:nvSpPr>
                <p:spPr bwMode="auto">
                  <a:xfrm>
                    <a:off x="1242" y="2692"/>
                    <a:ext cx="59" cy="45"/>
                  </a:xfrm>
                  <a:custGeom>
                    <a:avLst/>
                    <a:gdLst/>
                    <a:ahLst/>
                    <a:cxnLst>
                      <a:cxn ang="0">
                        <a:pos x="0" y="309"/>
                      </a:cxn>
                      <a:cxn ang="0">
                        <a:pos x="415" y="0"/>
                      </a:cxn>
                      <a:cxn ang="0">
                        <a:pos x="831" y="0"/>
                      </a:cxn>
                      <a:cxn ang="0">
                        <a:pos x="1065" y="281"/>
                      </a:cxn>
                      <a:cxn ang="0">
                        <a:pos x="572" y="482"/>
                      </a:cxn>
                      <a:cxn ang="0">
                        <a:pos x="237" y="812"/>
                      </a:cxn>
                      <a:cxn ang="0">
                        <a:pos x="0" y="309"/>
                      </a:cxn>
                    </a:cxnLst>
                    <a:rect l="0" t="0" r="r" b="b"/>
                    <a:pathLst>
                      <a:path w="1065" h="812">
                        <a:moveTo>
                          <a:pt x="0" y="309"/>
                        </a:moveTo>
                        <a:lnTo>
                          <a:pt x="415" y="0"/>
                        </a:lnTo>
                        <a:lnTo>
                          <a:pt x="831" y="0"/>
                        </a:lnTo>
                        <a:lnTo>
                          <a:pt x="1065" y="281"/>
                        </a:lnTo>
                        <a:lnTo>
                          <a:pt x="572" y="482"/>
                        </a:lnTo>
                        <a:lnTo>
                          <a:pt x="237" y="812"/>
                        </a:lnTo>
                        <a:lnTo>
                          <a:pt x="0" y="309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5" name="Freeform 119"/>
                  <p:cNvSpPr>
                    <a:spLocks/>
                  </p:cNvSpPr>
                  <p:nvPr/>
                </p:nvSpPr>
                <p:spPr bwMode="auto">
                  <a:xfrm>
                    <a:off x="958" y="2608"/>
                    <a:ext cx="404" cy="437"/>
                  </a:xfrm>
                  <a:custGeom>
                    <a:avLst/>
                    <a:gdLst/>
                    <a:ahLst/>
                    <a:cxnLst>
                      <a:cxn ang="0">
                        <a:pos x="3413" y="253"/>
                      </a:cxn>
                      <a:cxn ang="0">
                        <a:pos x="3608" y="809"/>
                      </a:cxn>
                      <a:cxn ang="0">
                        <a:pos x="3489" y="1495"/>
                      </a:cxn>
                      <a:cxn ang="0">
                        <a:pos x="3511" y="1848"/>
                      </a:cxn>
                      <a:cxn ang="0">
                        <a:pos x="3530" y="2027"/>
                      </a:cxn>
                      <a:cxn ang="0">
                        <a:pos x="3667" y="1925"/>
                      </a:cxn>
                      <a:cxn ang="0">
                        <a:pos x="3708" y="1902"/>
                      </a:cxn>
                      <a:cxn ang="0">
                        <a:pos x="3843" y="2000"/>
                      </a:cxn>
                      <a:cxn ang="0">
                        <a:pos x="5084" y="1772"/>
                      </a:cxn>
                      <a:cxn ang="0">
                        <a:pos x="5379" y="2154"/>
                      </a:cxn>
                      <a:cxn ang="0">
                        <a:pos x="4105" y="2714"/>
                      </a:cxn>
                      <a:cxn ang="0">
                        <a:pos x="4338" y="2890"/>
                      </a:cxn>
                      <a:cxn ang="0">
                        <a:pos x="4377" y="3015"/>
                      </a:cxn>
                      <a:cxn ang="0">
                        <a:pos x="4556" y="3113"/>
                      </a:cxn>
                      <a:cxn ang="0">
                        <a:pos x="4593" y="3370"/>
                      </a:cxn>
                      <a:cxn ang="0">
                        <a:pos x="4770" y="3370"/>
                      </a:cxn>
                      <a:cxn ang="0">
                        <a:pos x="4930" y="3444"/>
                      </a:cxn>
                      <a:cxn ang="0">
                        <a:pos x="5264" y="3522"/>
                      </a:cxn>
                      <a:cxn ang="0">
                        <a:pos x="5425" y="3472"/>
                      </a:cxn>
                      <a:cxn ang="0">
                        <a:pos x="5540" y="3495"/>
                      </a:cxn>
                      <a:cxn ang="0">
                        <a:pos x="6291" y="3140"/>
                      </a:cxn>
                      <a:cxn ang="0">
                        <a:pos x="6843" y="3092"/>
                      </a:cxn>
                      <a:cxn ang="0">
                        <a:pos x="7119" y="3242"/>
                      </a:cxn>
                      <a:cxn ang="0">
                        <a:pos x="7258" y="4002"/>
                      </a:cxn>
                      <a:cxn ang="0">
                        <a:pos x="7156" y="4230"/>
                      </a:cxn>
                      <a:cxn ang="0">
                        <a:pos x="6468" y="4663"/>
                      </a:cxn>
                      <a:cxn ang="0">
                        <a:pos x="4969" y="5041"/>
                      </a:cxn>
                      <a:cxn ang="0">
                        <a:pos x="4076" y="4887"/>
                      </a:cxn>
                      <a:cxn ang="0">
                        <a:pos x="3575" y="4663"/>
                      </a:cxn>
                      <a:cxn ang="0">
                        <a:pos x="3179" y="3831"/>
                      </a:cxn>
                      <a:cxn ang="0">
                        <a:pos x="3041" y="6330"/>
                      </a:cxn>
                      <a:cxn ang="0">
                        <a:pos x="2780" y="7875"/>
                      </a:cxn>
                      <a:cxn ang="0">
                        <a:pos x="2088" y="7875"/>
                      </a:cxn>
                      <a:cxn ang="0">
                        <a:pos x="1577" y="7571"/>
                      </a:cxn>
                      <a:cxn ang="0">
                        <a:pos x="1499" y="7396"/>
                      </a:cxn>
                      <a:cxn ang="0">
                        <a:pos x="136" y="6330"/>
                      </a:cxn>
                      <a:cxn ang="0">
                        <a:pos x="0" y="5875"/>
                      </a:cxn>
                      <a:cxn ang="0">
                        <a:pos x="17" y="5041"/>
                      </a:cxn>
                      <a:cxn ang="0">
                        <a:pos x="236" y="3698"/>
                      </a:cxn>
                      <a:cxn ang="0">
                        <a:pos x="471" y="3219"/>
                      </a:cxn>
                      <a:cxn ang="0">
                        <a:pos x="651" y="2634"/>
                      </a:cxn>
                      <a:cxn ang="0">
                        <a:pos x="708" y="2127"/>
                      </a:cxn>
                      <a:cxn ang="0">
                        <a:pos x="885" y="1318"/>
                      </a:cxn>
                      <a:cxn ang="0">
                        <a:pos x="1144" y="733"/>
                      </a:cxn>
                      <a:cxn ang="0">
                        <a:pos x="1737" y="128"/>
                      </a:cxn>
                      <a:cxn ang="0">
                        <a:pos x="3019" y="0"/>
                      </a:cxn>
                      <a:cxn ang="0">
                        <a:pos x="3413" y="253"/>
                      </a:cxn>
                    </a:cxnLst>
                    <a:rect l="0" t="0" r="r" b="b"/>
                    <a:pathLst>
                      <a:path w="7258" h="7875">
                        <a:moveTo>
                          <a:pt x="3413" y="253"/>
                        </a:moveTo>
                        <a:lnTo>
                          <a:pt x="3608" y="809"/>
                        </a:lnTo>
                        <a:lnTo>
                          <a:pt x="3489" y="1495"/>
                        </a:lnTo>
                        <a:lnTo>
                          <a:pt x="3511" y="1848"/>
                        </a:lnTo>
                        <a:lnTo>
                          <a:pt x="3530" y="2027"/>
                        </a:lnTo>
                        <a:lnTo>
                          <a:pt x="3667" y="1925"/>
                        </a:lnTo>
                        <a:lnTo>
                          <a:pt x="3708" y="1902"/>
                        </a:lnTo>
                        <a:lnTo>
                          <a:pt x="3843" y="2000"/>
                        </a:lnTo>
                        <a:lnTo>
                          <a:pt x="5084" y="1772"/>
                        </a:lnTo>
                        <a:lnTo>
                          <a:pt x="5379" y="2154"/>
                        </a:lnTo>
                        <a:lnTo>
                          <a:pt x="4105" y="2714"/>
                        </a:lnTo>
                        <a:lnTo>
                          <a:pt x="4338" y="2890"/>
                        </a:lnTo>
                        <a:lnTo>
                          <a:pt x="4377" y="3015"/>
                        </a:lnTo>
                        <a:lnTo>
                          <a:pt x="4556" y="3113"/>
                        </a:lnTo>
                        <a:lnTo>
                          <a:pt x="4593" y="3370"/>
                        </a:lnTo>
                        <a:lnTo>
                          <a:pt x="4770" y="3370"/>
                        </a:lnTo>
                        <a:lnTo>
                          <a:pt x="4930" y="3444"/>
                        </a:lnTo>
                        <a:lnTo>
                          <a:pt x="5264" y="3522"/>
                        </a:lnTo>
                        <a:lnTo>
                          <a:pt x="5425" y="3472"/>
                        </a:lnTo>
                        <a:lnTo>
                          <a:pt x="5540" y="3495"/>
                        </a:lnTo>
                        <a:lnTo>
                          <a:pt x="6291" y="3140"/>
                        </a:lnTo>
                        <a:lnTo>
                          <a:pt x="6843" y="3092"/>
                        </a:lnTo>
                        <a:lnTo>
                          <a:pt x="7119" y="3242"/>
                        </a:lnTo>
                        <a:lnTo>
                          <a:pt x="7258" y="4002"/>
                        </a:lnTo>
                        <a:lnTo>
                          <a:pt x="7156" y="4230"/>
                        </a:lnTo>
                        <a:lnTo>
                          <a:pt x="6468" y="4663"/>
                        </a:lnTo>
                        <a:lnTo>
                          <a:pt x="4969" y="5041"/>
                        </a:lnTo>
                        <a:lnTo>
                          <a:pt x="4076" y="4887"/>
                        </a:lnTo>
                        <a:lnTo>
                          <a:pt x="3575" y="4663"/>
                        </a:lnTo>
                        <a:lnTo>
                          <a:pt x="3179" y="3831"/>
                        </a:lnTo>
                        <a:lnTo>
                          <a:pt x="3041" y="6330"/>
                        </a:lnTo>
                        <a:lnTo>
                          <a:pt x="2780" y="7875"/>
                        </a:lnTo>
                        <a:lnTo>
                          <a:pt x="2088" y="7875"/>
                        </a:lnTo>
                        <a:lnTo>
                          <a:pt x="1577" y="7571"/>
                        </a:lnTo>
                        <a:lnTo>
                          <a:pt x="1499" y="7396"/>
                        </a:lnTo>
                        <a:lnTo>
                          <a:pt x="136" y="6330"/>
                        </a:lnTo>
                        <a:lnTo>
                          <a:pt x="0" y="5875"/>
                        </a:lnTo>
                        <a:lnTo>
                          <a:pt x="17" y="5041"/>
                        </a:lnTo>
                        <a:lnTo>
                          <a:pt x="236" y="3698"/>
                        </a:lnTo>
                        <a:lnTo>
                          <a:pt x="471" y="3219"/>
                        </a:lnTo>
                        <a:lnTo>
                          <a:pt x="651" y="2634"/>
                        </a:lnTo>
                        <a:lnTo>
                          <a:pt x="708" y="2127"/>
                        </a:lnTo>
                        <a:lnTo>
                          <a:pt x="885" y="1318"/>
                        </a:lnTo>
                        <a:lnTo>
                          <a:pt x="1144" y="733"/>
                        </a:lnTo>
                        <a:lnTo>
                          <a:pt x="1737" y="128"/>
                        </a:lnTo>
                        <a:lnTo>
                          <a:pt x="3019" y="0"/>
                        </a:lnTo>
                        <a:lnTo>
                          <a:pt x="3413" y="253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EA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6" name="Freeform 120"/>
                  <p:cNvSpPr>
                    <a:spLocks/>
                  </p:cNvSpPr>
                  <p:nvPr/>
                </p:nvSpPr>
                <p:spPr bwMode="auto">
                  <a:xfrm>
                    <a:off x="1037" y="2457"/>
                    <a:ext cx="208" cy="183"/>
                  </a:xfrm>
                  <a:custGeom>
                    <a:avLst/>
                    <a:gdLst/>
                    <a:ahLst/>
                    <a:cxnLst>
                      <a:cxn ang="0">
                        <a:pos x="2189" y="2655"/>
                      </a:cxn>
                      <a:cxn ang="0">
                        <a:pos x="2199" y="2833"/>
                      </a:cxn>
                      <a:cxn ang="0">
                        <a:pos x="1998" y="2958"/>
                      </a:cxn>
                      <a:cxn ang="0">
                        <a:pos x="1893" y="2944"/>
                      </a:cxn>
                      <a:cxn ang="0">
                        <a:pos x="1817" y="3048"/>
                      </a:cxn>
                      <a:cxn ang="0">
                        <a:pos x="1862" y="3175"/>
                      </a:cxn>
                      <a:cxn ang="0">
                        <a:pos x="1796" y="3302"/>
                      </a:cxn>
                      <a:cxn ang="0">
                        <a:pos x="1238" y="3252"/>
                      </a:cxn>
                      <a:cxn ang="0">
                        <a:pos x="1109" y="3012"/>
                      </a:cxn>
                      <a:cxn ang="0">
                        <a:pos x="952" y="2958"/>
                      </a:cxn>
                      <a:cxn ang="0">
                        <a:pos x="667" y="2973"/>
                      </a:cxn>
                      <a:cxn ang="0">
                        <a:pos x="589" y="2821"/>
                      </a:cxn>
                      <a:cxn ang="0">
                        <a:pos x="216" y="3022"/>
                      </a:cxn>
                      <a:cxn ang="0">
                        <a:pos x="0" y="2645"/>
                      </a:cxn>
                      <a:cxn ang="0">
                        <a:pos x="156" y="2517"/>
                      </a:cxn>
                      <a:cxn ang="0">
                        <a:pos x="275" y="2341"/>
                      </a:cxn>
                      <a:cxn ang="0">
                        <a:pos x="234" y="2228"/>
                      </a:cxn>
                      <a:cxn ang="0">
                        <a:pos x="285" y="2079"/>
                      </a:cxn>
                      <a:cxn ang="0">
                        <a:pos x="596" y="1889"/>
                      </a:cxn>
                      <a:cxn ang="0">
                        <a:pos x="930" y="1347"/>
                      </a:cxn>
                      <a:cxn ang="0">
                        <a:pos x="1156" y="581"/>
                      </a:cxn>
                      <a:cxn ang="0">
                        <a:pos x="1481" y="214"/>
                      </a:cxn>
                      <a:cxn ang="0">
                        <a:pos x="1706" y="47"/>
                      </a:cxn>
                      <a:cxn ang="0">
                        <a:pos x="2176" y="0"/>
                      </a:cxn>
                      <a:cxn ang="0">
                        <a:pos x="2706" y="99"/>
                      </a:cxn>
                      <a:cxn ang="0">
                        <a:pos x="3090" y="355"/>
                      </a:cxn>
                      <a:cxn ang="0">
                        <a:pos x="3461" y="554"/>
                      </a:cxn>
                      <a:cxn ang="0">
                        <a:pos x="3610" y="706"/>
                      </a:cxn>
                      <a:cxn ang="0">
                        <a:pos x="3710" y="872"/>
                      </a:cxn>
                      <a:cxn ang="0">
                        <a:pos x="3741" y="1032"/>
                      </a:cxn>
                      <a:cxn ang="0">
                        <a:pos x="3741" y="1287"/>
                      </a:cxn>
                      <a:cxn ang="0">
                        <a:pos x="3618" y="1460"/>
                      </a:cxn>
                      <a:cxn ang="0">
                        <a:pos x="3499" y="1523"/>
                      </a:cxn>
                      <a:cxn ang="0">
                        <a:pos x="3495" y="1460"/>
                      </a:cxn>
                      <a:cxn ang="0">
                        <a:pos x="2982" y="1626"/>
                      </a:cxn>
                      <a:cxn ang="0">
                        <a:pos x="2189" y="2655"/>
                      </a:cxn>
                    </a:cxnLst>
                    <a:rect l="0" t="0" r="r" b="b"/>
                    <a:pathLst>
                      <a:path w="3741" h="3302">
                        <a:moveTo>
                          <a:pt x="2189" y="2655"/>
                        </a:moveTo>
                        <a:lnTo>
                          <a:pt x="2199" y="2833"/>
                        </a:lnTo>
                        <a:lnTo>
                          <a:pt x="1998" y="2958"/>
                        </a:lnTo>
                        <a:lnTo>
                          <a:pt x="1893" y="2944"/>
                        </a:lnTo>
                        <a:lnTo>
                          <a:pt x="1817" y="3048"/>
                        </a:lnTo>
                        <a:lnTo>
                          <a:pt x="1862" y="3175"/>
                        </a:lnTo>
                        <a:lnTo>
                          <a:pt x="1796" y="3302"/>
                        </a:lnTo>
                        <a:lnTo>
                          <a:pt x="1238" y="3252"/>
                        </a:lnTo>
                        <a:lnTo>
                          <a:pt x="1109" y="3012"/>
                        </a:lnTo>
                        <a:lnTo>
                          <a:pt x="952" y="2958"/>
                        </a:lnTo>
                        <a:lnTo>
                          <a:pt x="667" y="2973"/>
                        </a:lnTo>
                        <a:lnTo>
                          <a:pt x="589" y="2821"/>
                        </a:lnTo>
                        <a:lnTo>
                          <a:pt x="216" y="3022"/>
                        </a:lnTo>
                        <a:lnTo>
                          <a:pt x="0" y="2645"/>
                        </a:lnTo>
                        <a:lnTo>
                          <a:pt x="156" y="2517"/>
                        </a:lnTo>
                        <a:lnTo>
                          <a:pt x="275" y="2341"/>
                        </a:lnTo>
                        <a:lnTo>
                          <a:pt x="234" y="2228"/>
                        </a:lnTo>
                        <a:lnTo>
                          <a:pt x="285" y="2079"/>
                        </a:lnTo>
                        <a:lnTo>
                          <a:pt x="596" y="1889"/>
                        </a:lnTo>
                        <a:lnTo>
                          <a:pt x="930" y="1347"/>
                        </a:lnTo>
                        <a:lnTo>
                          <a:pt x="1156" y="581"/>
                        </a:lnTo>
                        <a:lnTo>
                          <a:pt x="1481" y="214"/>
                        </a:lnTo>
                        <a:lnTo>
                          <a:pt x="1706" y="47"/>
                        </a:lnTo>
                        <a:lnTo>
                          <a:pt x="2176" y="0"/>
                        </a:lnTo>
                        <a:lnTo>
                          <a:pt x="2706" y="99"/>
                        </a:lnTo>
                        <a:lnTo>
                          <a:pt x="3090" y="355"/>
                        </a:lnTo>
                        <a:lnTo>
                          <a:pt x="3461" y="554"/>
                        </a:lnTo>
                        <a:lnTo>
                          <a:pt x="3610" y="706"/>
                        </a:lnTo>
                        <a:lnTo>
                          <a:pt x="3710" y="872"/>
                        </a:lnTo>
                        <a:lnTo>
                          <a:pt x="3741" y="1032"/>
                        </a:lnTo>
                        <a:lnTo>
                          <a:pt x="3741" y="1287"/>
                        </a:lnTo>
                        <a:lnTo>
                          <a:pt x="3618" y="1460"/>
                        </a:lnTo>
                        <a:lnTo>
                          <a:pt x="3499" y="1523"/>
                        </a:lnTo>
                        <a:lnTo>
                          <a:pt x="3495" y="1460"/>
                        </a:lnTo>
                        <a:lnTo>
                          <a:pt x="2982" y="1626"/>
                        </a:lnTo>
                        <a:lnTo>
                          <a:pt x="2189" y="265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7" name="Freeform 121"/>
                  <p:cNvSpPr>
                    <a:spLocks/>
                  </p:cNvSpPr>
                  <p:nvPr/>
                </p:nvSpPr>
                <p:spPr bwMode="auto">
                  <a:xfrm>
                    <a:off x="1132" y="2528"/>
                    <a:ext cx="93" cy="89"/>
                  </a:xfrm>
                  <a:custGeom>
                    <a:avLst/>
                    <a:gdLst/>
                    <a:ahLst/>
                    <a:cxnLst>
                      <a:cxn ang="0">
                        <a:pos x="209" y="11"/>
                      </a:cxn>
                      <a:cxn ang="0">
                        <a:pos x="78" y="113"/>
                      </a:cxn>
                      <a:cxn ang="0">
                        <a:pos x="64" y="201"/>
                      </a:cxn>
                      <a:cxn ang="0">
                        <a:pos x="107" y="471"/>
                      </a:cxn>
                      <a:cxn ang="0">
                        <a:pos x="0" y="702"/>
                      </a:cxn>
                      <a:cxn ang="0">
                        <a:pos x="156" y="984"/>
                      </a:cxn>
                      <a:cxn ang="0">
                        <a:pos x="201" y="1273"/>
                      </a:cxn>
                      <a:cxn ang="0">
                        <a:pos x="209" y="1604"/>
                      </a:cxn>
                      <a:cxn ang="0">
                        <a:pos x="327" y="1311"/>
                      </a:cxn>
                      <a:cxn ang="0">
                        <a:pos x="446" y="1311"/>
                      </a:cxn>
                      <a:cxn ang="0">
                        <a:pos x="765" y="1581"/>
                      </a:cxn>
                      <a:cxn ang="0">
                        <a:pos x="871" y="1581"/>
                      </a:cxn>
                      <a:cxn ang="0">
                        <a:pos x="976" y="1538"/>
                      </a:cxn>
                      <a:cxn ang="0">
                        <a:pos x="1000" y="1444"/>
                      </a:cxn>
                      <a:cxn ang="0">
                        <a:pos x="996" y="1317"/>
                      </a:cxn>
                      <a:cxn ang="0">
                        <a:pos x="1041" y="1224"/>
                      </a:cxn>
                      <a:cxn ang="0">
                        <a:pos x="1193" y="1158"/>
                      </a:cxn>
                      <a:cxn ang="0">
                        <a:pos x="1266" y="1015"/>
                      </a:cxn>
                      <a:cxn ang="0">
                        <a:pos x="1487" y="984"/>
                      </a:cxn>
                      <a:cxn ang="0">
                        <a:pos x="1501" y="943"/>
                      </a:cxn>
                      <a:cxn ang="0">
                        <a:pos x="1391" y="524"/>
                      </a:cxn>
                      <a:cxn ang="0">
                        <a:pos x="1594" y="403"/>
                      </a:cxn>
                      <a:cxn ang="0">
                        <a:pos x="1663" y="201"/>
                      </a:cxn>
                      <a:cxn ang="0">
                        <a:pos x="1530" y="201"/>
                      </a:cxn>
                      <a:cxn ang="0">
                        <a:pos x="1446" y="140"/>
                      </a:cxn>
                      <a:cxn ang="0">
                        <a:pos x="1380" y="230"/>
                      </a:cxn>
                      <a:cxn ang="0">
                        <a:pos x="1327" y="154"/>
                      </a:cxn>
                      <a:cxn ang="0">
                        <a:pos x="1205" y="263"/>
                      </a:cxn>
                      <a:cxn ang="0">
                        <a:pos x="1097" y="95"/>
                      </a:cxn>
                      <a:cxn ang="0">
                        <a:pos x="853" y="154"/>
                      </a:cxn>
                      <a:cxn ang="0">
                        <a:pos x="292" y="0"/>
                      </a:cxn>
                      <a:cxn ang="0">
                        <a:pos x="209" y="11"/>
                      </a:cxn>
                    </a:cxnLst>
                    <a:rect l="0" t="0" r="r" b="b"/>
                    <a:pathLst>
                      <a:path w="1663" h="1604">
                        <a:moveTo>
                          <a:pt x="209" y="11"/>
                        </a:moveTo>
                        <a:lnTo>
                          <a:pt x="78" y="113"/>
                        </a:lnTo>
                        <a:lnTo>
                          <a:pt x="64" y="201"/>
                        </a:lnTo>
                        <a:lnTo>
                          <a:pt x="107" y="471"/>
                        </a:lnTo>
                        <a:lnTo>
                          <a:pt x="0" y="702"/>
                        </a:lnTo>
                        <a:lnTo>
                          <a:pt x="156" y="984"/>
                        </a:lnTo>
                        <a:lnTo>
                          <a:pt x="201" y="1273"/>
                        </a:lnTo>
                        <a:lnTo>
                          <a:pt x="209" y="1604"/>
                        </a:lnTo>
                        <a:lnTo>
                          <a:pt x="327" y="1311"/>
                        </a:lnTo>
                        <a:lnTo>
                          <a:pt x="446" y="1311"/>
                        </a:lnTo>
                        <a:lnTo>
                          <a:pt x="765" y="1581"/>
                        </a:lnTo>
                        <a:lnTo>
                          <a:pt x="871" y="1581"/>
                        </a:lnTo>
                        <a:lnTo>
                          <a:pt x="976" y="1538"/>
                        </a:lnTo>
                        <a:lnTo>
                          <a:pt x="1000" y="1444"/>
                        </a:lnTo>
                        <a:lnTo>
                          <a:pt x="996" y="1317"/>
                        </a:lnTo>
                        <a:lnTo>
                          <a:pt x="1041" y="1224"/>
                        </a:lnTo>
                        <a:lnTo>
                          <a:pt x="1193" y="1158"/>
                        </a:lnTo>
                        <a:lnTo>
                          <a:pt x="1266" y="1015"/>
                        </a:lnTo>
                        <a:lnTo>
                          <a:pt x="1487" y="984"/>
                        </a:lnTo>
                        <a:lnTo>
                          <a:pt x="1501" y="943"/>
                        </a:lnTo>
                        <a:lnTo>
                          <a:pt x="1391" y="524"/>
                        </a:lnTo>
                        <a:lnTo>
                          <a:pt x="1594" y="403"/>
                        </a:lnTo>
                        <a:lnTo>
                          <a:pt x="1663" y="201"/>
                        </a:lnTo>
                        <a:lnTo>
                          <a:pt x="1530" y="201"/>
                        </a:lnTo>
                        <a:lnTo>
                          <a:pt x="1446" y="140"/>
                        </a:lnTo>
                        <a:lnTo>
                          <a:pt x="1380" y="230"/>
                        </a:lnTo>
                        <a:lnTo>
                          <a:pt x="1327" y="154"/>
                        </a:lnTo>
                        <a:lnTo>
                          <a:pt x="1205" y="263"/>
                        </a:lnTo>
                        <a:lnTo>
                          <a:pt x="1097" y="95"/>
                        </a:lnTo>
                        <a:lnTo>
                          <a:pt x="853" y="154"/>
                        </a:lnTo>
                        <a:lnTo>
                          <a:pt x="292" y="0"/>
                        </a:lnTo>
                        <a:lnTo>
                          <a:pt x="209" y="1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C98E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8" name="Freeform 122"/>
                  <p:cNvSpPr>
                    <a:spLocks/>
                  </p:cNvSpPr>
                  <p:nvPr/>
                </p:nvSpPr>
                <p:spPr bwMode="auto">
                  <a:xfrm>
                    <a:off x="1138" y="2563"/>
                    <a:ext cx="10" cy="7"/>
                  </a:xfrm>
                  <a:custGeom>
                    <a:avLst/>
                    <a:gdLst/>
                    <a:ahLst/>
                    <a:cxnLst>
                      <a:cxn ang="0">
                        <a:pos x="55" y="14"/>
                      </a:cxn>
                      <a:cxn ang="0">
                        <a:pos x="125" y="0"/>
                      </a:cxn>
                      <a:cxn ang="0">
                        <a:pos x="173" y="29"/>
                      </a:cxn>
                      <a:cxn ang="0">
                        <a:pos x="161" y="82"/>
                      </a:cxn>
                      <a:cxn ang="0">
                        <a:pos x="110" y="135"/>
                      </a:cxn>
                      <a:cxn ang="0">
                        <a:pos x="41" y="141"/>
                      </a:cxn>
                      <a:cxn ang="0">
                        <a:pos x="0" y="82"/>
                      </a:cxn>
                      <a:cxn ang="0">
                        <a:pos x="55" y="14"/>
                      </a:cxn>
                    </a:cxnLst>
                    <a:rect l="0" t="0" r="r" b="b"/>
                    <a:pathLst>
                      <a:path w="173" h="141">
                        <a:moveTo>
                          <a:pt x="55" y="14"/>
                        </a:moveTo>
                        <a:lnTo>
                          <a:pt x="125" y="0"/>
                        </a:lnTo>
                        <a:lnTo>
                          <a:pt x="173" y="29"/>
                        </a:lnTo>
                        <a:lnTo>
                          <a:pt x="161" y="82"/>
                        </a:lnTo>
                        <a:lnTo>
                          <a:pt x="110" y="135"/>
                        </a:lnTo>
                        <a:lnTo>
                          <a:pt x="41" y="141"/>
                        </a:lnTo>
                        <a:lnTo>
                          <a:pt x="0" y="82"/>
                        </a:lnTo>
                        <a:lnTo>
                          <a:pt x="55" y="1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39" name="Freeform 123"/>
                  <p:cNvSpPr>
                    <a:spLocks/>
                  </p:cNvSpPr>
                  <p:nvPr/>
                </p:nvSpPr>
                <p:spPr bwMode="auto">
                  <a:xfrm>
                    <a:off x="1351" y="2749"/>
                    <a:ext cx="72" cy="81"/>
                  </a:xfrm>
                  <a:custGeom>
                    <a:avLst/>
                    <a:gdLst/>
                    <a:ahLst/>
                    <a:cxnLst>
                      <a:cxn ang="0">
                        <a:pos x="0" y="712"/>
                      </a:cxn>
                      <a:cxn ang="0">
                        <a:pos x="164" y="1474"/>
                      </a:cxn>
                      <a:cxn ang="0">
                        <a:pos x="636" y="1474"/>
                      </a:cxn>
                      <a:cxn ang="0">
                        <a:pos x="781" y="1349"/>
                      </a:cxn>
                      <a:cxn ang="0">
                        <a:pos x="1124" y="1315"/>
                      </a:cxn>
                      <a:cxn ang="0">
                        <a:pos x="1184" y="1228"/>
                      </a:cxn>
                      <a:cxn ang="0">
                        <a:pos x="1284" y="749"/>
                      </a:cxn>
                      <a:cxn ang="0">
                        <a:pos x="1090" y="452"/>
                      </a:cxn>
                      <a:cxn ang="0">
                        <a:pos x="854" y="354"/>
                      </a:cxn>
                      <a:cxn ang="0">
                        <a:pos x="597" y="234"/>
                      </a:cxn>
                      <a:cxn ang="0">
                        <a:pos x="509" y="0"/>
                      </a:cxn>
                      <a:cxn ang="0">
                        <a:pos x="369" y="23"/>
                      </a:cxn>
                      <a:cxn ang="0">
                        <a:pos x="291" y="313"/>
                      </a:cxn>
                      <a:cxn ang="0">
                        <a:pos x="0" y="712"/>
                      </a:cxn>
                    </a:cxnLst>
                    <a:rect l="0" t="0" r="r" b="b"/>
                    <a:pathLst>
                      <a:path w="1284" h="1474">
                        <a:moveTo>
                          <a:pt x="0" y="712"/>
                        </a:moveTo>
                        <a:lnTo>
                          <a:pt x="164" y="1474"/>
                        </a:lnTo>
                        <a:lnTo>
                          <a:pt x="636" y="1474"/>
                        </a:lnTo>
                        <a:lnTo>
                          <a:pt x="781" y="1349"/>
                        </a:lnTo>
                        <a:lnTo>
                          <a:pt x="1124" y="1315"/>
                        </a:lnTo>
                        <a:lnTo>
                          <a:pt x="1184" y="1228"/>
                        </a:lnTo>
                        <a:lnTo>
                          <a:pt x="1284" y="749"/>
                        </a:lnTo>
                        <a:lnTo>
                          <a:pt x="1090" y="452"/>
                        </a:lnTo>
                        <a:lnTo>
                          <a:pt x="854" y="354"/>
                        </a:lnTo>
                        <a:lnTo>
                          <a:pt x="597" y="234"/>
                        </a:lnTo>
                        <a:lnTo>
                          <a:pt x="509" y="0"/>
                        </a:lnTo>
                        <a:lnTo>
                          <a:pt x="369" y="23"/>
                        </a:lnTo>
                        <a:lnTo>
                          <a:pt x="291" y="313"/>
                        </a:lnTo>
                        <a:lnTo>
                          <a:pt x="0" y="712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FFEA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0" name="Freeform 124"/>
                  <p:cNvSpPr>
                    <a:spLocks/>
                  </p:cNvSpPr>
                  <p:nvPr/>
                </p:nvSpPr>
                <p:spPr bwMode="auto">
                  <a:xfrm>
                    <a:off x="1172" y="2460"/>
                    <a:ext cx="54" cy="36"/>
                  </a:xfrm>
                  <a:custGeom>
                    <a:avLst/>
                    <a:gdLst/>
                    <a:ahLst/>
                    <a:cxnLst>
                      <a:cxn ang="0">
                        <a:pos x="963" y="464"/>
                      </a:cxn>
                      <a:cxn ang="0">
                        <a:pos x="834" y="401"/>
                      </a:cxn>
                      <a:cxn ang="0">
                        <a:pos x="877" y="464"/>
                      </a:cxn>
                      <a:cxn ang="0">
                        <a:pos x="784" y="507"/>
                      </a:cxn>
                      <a:cxn ang="0">
                        <a:pos x="694" y="596"/>
                      </a:cxn>
                      <a:cxn ang="0">
                        <a:pos x="663" y="568"/>
                      </a:cxn>
                      <a:cxn ang="0">
                        <a:pos x="466" y="637"/>
                      </a:cxn>
                      <a:cxn ang="0">
                        <a:pos x="706" y="507"/>
                      </a:cxn>
                      <a:cxn ang="0">
                        <a:pos x="614" y="464"/>
                      </a:cxn>
                      <a:cxn ang="0">
                        <a:pos x="784" y="429"/>
                      </a:cxn>
                      <a:cxn ang="0">
                        <a:pos x="631" y="296"/>
                      </a:cxn>
                      <a:cxn ang="0">
                        <a:pos x="421" y="366"/>
                      </a:cxn>
                      <a:cxn ang="0">
                        <a:pos x="515" y="415"/>
                      </a:cxn>
                      <a:cxn ang="0">
                        <a:pos x="521" y="493"/>
                      </a:cxn>
                      <a:cxn ang="0">
                        <a:pos x="320" y="529"/>
                      </a:cxn>
                      <a:cxn ang="0">
                        <a:pos x="396" y="568"/>
                      </a:cxn>
                      <a:cxn ang="0">
                        <a:pos x="185" y="582"/>
                      </a:cxn>
                      <a:cxn ang="0">
                        <a:pos x="103" y="479"/>
                      </a:cxn>
                      <a:cxn ang="0">
                        <a:pos x="173" y="464"/>
                      </a:cxn>
                      <a:cxn ang="0">
                        <a:pos x="103" y="347"/>
                      </a:cxn>
                      <a:cxn ang="0">
                        <a:pos x="263" y="452"/>
                      </a:cxn>
                      <a:cxn ang="0">
                        <a:pos x="433" y="464"/>
                      </a:cxn>
                      <a:cxn ang="0">
                        <a:pos x="273" y="347"/>
                      </a:cxn>
                      <a:cxn ang="0">
                        <a:pos x="443" y="296"/>
                      </a:cxn>
                      <a:cxn ang="0">
                        <a:pos x="355" y="259"/>
                      </a:cxn>
                      <a:cxn ang="0">
                        <a:pos x="515" y="222"/>
                      </a:cxn>
                      <a:cxn ang="0">
                        <a:pos x="294" y="143"/>
                      </a:cxn>
                      <a:cxn ang="0">
                        <a:pos x="226" y="56"/>
                      </a:cxn>
                      <a:cxn ang="0">
                        <a:pos x="0" y="0"/>
                      </a:cxn>
                      <a:cxn ang="0">
                        <a:pos x="240" y="30"/>
                      </a:cxn>
                      <a:cxn ang="0">
                        <a:pos x="480" y="108"/>
                      </a:cxn>
                      <a:cxn ang="0">
                        <a:pos x="651" y="259"/>
                      </a:cxn>
                      <a:cxn ang="0">
                        <a:pos x="801" y="366"/>
                      </a:cxn>
                      <a:cxn ang="0">
                        <a:pos x="963" y="464"/>
                      </a:cxn>
                    </a:cxnLst>
                    <a:rect l="0" t="0" r="r" b="b"/>
                    <a:pathLst>
                      <a:path w="963" h="637">
                        <a:moveTo>
                          <a:pt x="963" y="464"/>
                        </a:moveTo>
                        <a:lnTo>
                          <a:pt x="834" y="401"/>
                        </a:lnTo>
                        <a:lnTo>
                          <a:pt x="877" y="464"/>
                        </a:lnTo>
                        <a:lnTo>
                          <a:pt x="784" y="507"/>
                        </a:lnTo>
                        <a:lnTo>
                          <a:pt x="694" y="596"/>
                        </a:lnTo>
                        <a:lnTo>
                          <a:pt x="663" y="568"/>
                        </a:lnTo>
                        <a:lnTo>
                          <a:pt x="466" y="637"/>
                        </a:lnTo>
                        <a:lnTo>
                          <a:pt x="706" y="507"/>
                        </a:lnTo>
                        <a:lnTo>
                          <a:pt x="614" y="464"/>
                        </a:lnTo>
                        <a:lnTo>
                          <a:pt x="784" y="429"/>
                        </a:lnTo>
                        <a:lnTo>
                          <a:pt x="631" y="296"/>
                        </a:lnTo>
                        <a:lnTo>
                          <a:pt x="421" y="366"/>
                        </a:lnTo>
                        <a:lnTo>
                          <a:pt x="515" y="415"/>
                        </a:lnTo>
                        <a:lnTo>
                          <a:pt x="521" y="493"/>
                        </a:lnTo>
                        <a:lnTo>
                          <a:pt x="320" y="529"/>
                        </a:lnTo>
                        <a:lnTo>
                          <a:pt x="396" y="568"/>
                        </a:lnTo>
                        <a:lnTo>
                          <a:pt x="185" y="582"/>
                        </a:lnTo>
                        <a:lnTo>
                          <a:pt x="103" y="479"/>
                        </a:lnTo>
                        <a:lnTo>
                          <a:pt x="173" y="464"/>
                        </a:lnTo>
                        <a:lnTo>
                          <a:pt x="103" y="347"/>
                        </a:lnTo>
                        <a:lnTo>
                          <a:pt x="263" y="452"/>
                        </a:lnTo>
                        <a:lnTo>
                          <a:pt x="433" y="464"/>
                        </a:lnTo>
                        <a:lnTo>
                          <a:pt x="273" y="347"/>
                        </a:lnTo>
                        <a:lnTo>
                          <a:pt x="443" y="296"/>
                        </a:lnTo>
                        <a:lnTo>
                          <a:pt x="355" y="259"/>
                        </a:lnTo>
                        <a:lnTo>
                          <a:pt x="515" y="222"/>
                        </a:lnTo>
                        <a:lnTo>
                          <a:pt x="294" y="143"/>
                        </a:lnTo>
                        <a:lnTo>
                          <a:pt x="226" y="56"/>
                        </a:lnTo>
                        <a:lnTo>
                          <a:pt x="0" y="0"/>
                        </a:lnTo>
                        <a:lnTo>
                          <a:pt x="240" y="30"/>
                        </a:lnTo>
                        <a:lnTo>
                          <a:pt x="480" y="108"/>
                        </a:lnTo>
                        <a:lnTo>
                          <a:pt x="651" y="259"/>
                        </a:lnTo>
                        <a:lnTo>
                          <a:pt x="801" y="366"/>
                        </a:lnTo>
                        <a:lnTo>
                          <a:pt x="963" y="46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1" name="Freeform 125"/>
                  <p:cNvSpPr>
                    <a:spLocks/>
                  </p:cNvSpPr>
                  <p:nvPr/>
                </p:nvSpPr>
                <p:spPr bwMode="auto">
                  <a:xfrm>
                    <a:off x="1198" y="2492"/>
                    <a:ext cx="29" cy="38"/>
                  </a:xfrm>
                  <a:custGeom>
                    <a:avLst/>
                    <a:gdLst/>
                    <a:ahLst/>
                    <a:cxnLst>
                      <a:cxn ang="0">
                        <a:pos x="370" y="0"/>
                      </a:cxn>
                      <a:cxn ang="0">
                        <a:pos x="313" y="231"/>
                      </a:cxn>
                      <a:cxn ang="0">
                        <a:pos x="262" y="155"/>
                      </a:cxn>
                      <a:cxn ang="0">
                        <a:pos x="198" y="324"/>
                      </a:cxn>
                      <a:cxn ang="0">
                        <a:pos x="0" y="531"/>
                      </a:cxn>
                      <a:cxn ang="0">
                        <a:pos x="299" y="324"/>
                      </a:cxn>
                      <a:cxn ang="0">
                        <a:pos x="340" y="399"/>
                      </a:cxn>
                      <a:cxn ang="0">
                        <a:pos x="340" y="685"/>
                      </a:cxn>
                      <a:cxn ang="0">
                        <a:pos x="501" y="480"/>
                      </a:cxn>
                      <a:cxn ang="0">
                        <a:pos x="522" y="182"/>
                      </a:cxn>
                      <a:cxn ang="0">
                        <a:pos x="473" y="464"/>
                      </a:cxn>
                      <a:cxn ang="0">
                        <a:pos x="381" y="544"/>
                      </a:cxn>
                      <a:cxn ang="0">
                        <a:pos x="381" y="336"/>
                      </a:cxn>
                      <a:cxn ang="0">
                        <a:pos x="348" y="297"/>
                      </a:cxn>
                      <a:cxn ang="0">
                        <a:pos x="401" y="92"/>
                      </a:cxn>
                      <a:cxn ang="0">
                        <a:pos x="370" y="0"/>
                      </a:cxn>
                    </a:cxnLst>
                    <a:rect l="0" t="0" r="r" b="b"/>
                    <a:pathLst>
                      <a:path w="522" h="685">
                        <a:moveTo>
                          <a:pt x="370" y="0"/>
                        </a:moveTo>
                        <a:lnTo>
                          <a:pt x="313" y="231"/>
                        </a:lnTo>
                        <a:lnTo>
                          <a:pt x="262" y="155"/>
                        </a:lnTo>
                        <a:lnTo>
                          <a:pt x="198" y="324"/>
                        </a:lnTo>
                        <a:lnTo>
                          <a:pt x="0" y="531"/>
                        </a:lnTo>
                        <a:lnTo>
                          <a:pt x="299" y="324"/>
                        </a:lnTo>
                        <a:lnTo>
                          <a:pt x="340" y="399"/>
                        </a:lnTo>
                        <a:lnTo>
                          <a:pt x="340" y="685"/>
                        </a:lnTo>
                        <a:lnTo>
                          <a:pt x="501" y="480"/>
                        </a:lnTo>
                        <a:lnTo>
                          <a:pt x="522" y="182"/>
                        </a:lnTo>
                        <a:lnTo>
                          <a:pt x="473" y="464"/>
                        </a:lnTo>
                        <a:lnTo>
                          <a:pt x="381" y="544"/>
                        </a:lnTo>
                        <a:lnTo>
                          <a:pt x="381" y="336"/>
                        </a:lnTo>
                        <a:lnTo>
                          <a:pt x="348" y="297"/>
                        </a:lnTo>
                        <a:lnTo>
                          <a:pt x="401" y="92"/>
                        </a:lnTo>
                        <a:lnTo>
                          <a:pt x="37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2" name="Freeform 126"/>
                  <p:cNvSpPr>
                    <a:spLocks/>
                  </p:cNvSpPr>
                  <p:nvPr/>
                </p:nvSpPr>
                <p:spPr bwMode="auto">
                  <a:xfrm>
                    <a:off x="1200" y="2528"/>
                    <a:ext cx="10" cy="14"/>
                  </a:xfrm>
                  <a:custGeom>
                    <a:avLst/>
                    <a:gdLst/>
                    <a:ahLst/>
                    <a:cxnLst>
                      <a:cxn ang="0">
                        <a:pos x="130" y="0"/>
                      </a:cxn>
                      <a:cxn ang="0">
                        <a:pos x="21" y="148"/>
                      </a:cxn>
                      <a:cxn ang="0">
                        <a:pos x="0" y="254"/>
                      </a:cxn>
                      <a:cxn ang="0">
                        <a:pos x="130" y="179"/>
                      </a:cxn>
                      <a:cxn ang="0">
                        <a:pos x="169" y="242"/>
                      </a:cxn>
                      <a:cxn ang="0">
                        <a:pos x="192" y="101"/>
                      </a:cxn>
                      <a:cxn ang="0">
                        <a:pos x="130" y="138"/>
                      </a:cxn>
                      <a:cxn ang="0">
                        <a:pos x="130" y="0"/>
                      </a:cxn>
                    </a:cxnLst>
                    <a:rect l="0" t="0" r="r" b="b"/>
                    <a:pathLst>
                      <a:path w="192" h="254">
                        <a:moveTo>
                          <a:pt x="130" y="0"/>
                        </a:moveTo>
                        <a:lnTo>
                          <a:pt x="21" y="148"/>
                        </a:lnTo>
                        <a:lnTo>
                          <a:pt x="0" y="254"/>
                        </a:lnTo>
                        <a:lnTo>
                          <a:pt x="130" y="179"/>
                        </a:lnTo>
                        <a:lnTo>
                          <a:pt x="169" y="242"/>
                        </a:lnTo>
                        <a:lnTo>
                          <a:pt x="192" y="101"/>
                        </a:lnTo>
                        <a:lnTo>
                          <a:pt x="130" y="138"/>
                        </a:lnTo>
                        <a:lnTo>
                          <a:pt x="13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3" name="Freeform 127"/>
                  <p:cNvSpPr>
                    <a:spLocks/>
                  </p:cNvSpPr>
                  <p:nvPr/>
                </p:nvSpPr>
                <p:spPr bwMode="auto">
                  <a:xfrm>
                    <a:off x="1216" y="2513"/>
                    <a:ext cx="31" cy="30"/>
                  </a:xfrm>
                  <a:custGeom>
                    <a:avLst/>
                    <a:gdLst/>
                    <a:ahLst/>
                    <a:cxnLst>
                      <a:cxn ang="0">
                        <a:pos x="0" y="525"/>
                      </a:cxn>
                      <a:cxn ang="0">
                        <a:pos x="0" y="419"/>
                      </a:cxn>
                      <a:cxn ang="0">
                        <a:pos x="84" y="372"/>
                      </a:cxn>
                      <a:cxn ang="0">
                        <a:pos x="84" y="437"/>
                      </a:cxn>
                      <a:cxn ang="0">
                        <a:pos x="170" y="343"/>
                      </a:cxn>
                      <a:cxn ang="0">
                        <a:pos x="253" y="179"/>
                      </a:cxn>
                      <a:cxn ang="0">
                        <a:pos x="211" y="419"/>
                      </a:cxn>
                      <a:cxn ang="0">
                        <a:pos x="294" y="343"/>
                      </a:cxn>
                      <a:cxn ang="0">
                        <a:pos x="304" y="409"/>
                      </a:cxn>
                      <a:cxn ang="0">
                        <a:pos x="351" y="372"/>
                      </a:cxn>
                      <a:cxn ang="0">
                        <a:pos x="382" y="409"/>
                      </a:cxn>
                      <a:cxn ang="0">
                        <a:pos x="474" y="308"/>
                      </a:cxn>
                      <a:cxn ang="0">
                        <a:pos x="517" y="167"/>
                      </a:cxn>
                      <a:cxn ang="0">
                        <a:pos x="517" y="0"/>
                      </a:cxn>
                      <a:cxn ang="0">
                        <a:pos x="552" y="154"/>
                      </a:cxn>
                      <a:cxn ang="0">
                        <a:pos x="517" y="396"/>
                      </a:cxn>
                      <a:cxn ang="0">
                        <a:pos x="351" y="525"/>
                      </a:cxn>
                      <a:cxn ang="0">
                        <a:pos x="229" y="536"/>
                      </a:cxn>
                      <a:cxn ang="0">
                        <a:pos x="253" y="460"/>
                      </a:cxn>
                      <a:cxn ang="0">
                        <a:pos x="133" y="525"/>
                      </a:cxn>
                      <a:cxn ang="0">
                        <a:pos x="0" y="525"/>
                      </a:cxn>
                    </a:cxnLst>
                    <a:rect l="0" t="0" r="r" b="b"/>
                    <a:pathLst>
                      <a:path w="552" h="536">
                        <a:moveTo>
                          <a:pt x="0" y="525"/>
                        </a:moveTo>
                        <a:lnTo>
                          <a:pt x="0" y="419"/>
                        </a:lnTo>
                        <a:lnTo>
                          <a:pt x="84" y="372"/>
                        </a:lnTo>
                        <a:lnTo>
                          <a:pt x="84" y="437"/>
                        </a:lnTo>
                        <a:lnTo>
                          <a:pt x="170" y="343"/>
                        </a:lnTo>
                        <a:lnTo>
                          <a:pt x="253" y="179"/>
                        </a:lnTo>
                        <a:lnTo>
                          <a:pt x="211" y="419"/>
                        </a:lnTo>
                        <a:lnTo>
                          <a:pt x="294" y="343"/>
                        </a:lnTo>
                        <a:lnTo>
                          <a:pt x="304" y="409"/>
                        </a:lnTo>
                        <a:lnTo>
                          <a:pt x="351" y="372"/>
                        </a:lnTo>
                        <a:lnTo>
                          <a:pt x="382" y="409"/>
                        </a:lnTo>
                        <a:lnTo>
                          <a:pt x="474" y="308"/>
                        </a:lnTo>
                        <a:lnTo>
                          <a:pt x="517" y="167"/>
                        </a:lnTo>
                        <a:lnTo>
                          <a:pt x="517" y="0"/>
                        </a:lnTo>
                        <a:lnTo>
                          <a:pt x="552" y="154"/>
                        </a:lnTo>
                        <a:lnTo>
                          <a:pt x="517" y="396"/>
                        </a:lnTo>
                        <a:lnTo>
                          <a:pt x="351" y="525"/>
                        </a:lnTo>
                        <a:lnTo>
                          <a:pt x="229" y="536"/>
                        </a:lnTo>
                        <a:lnTo>
                          <a:pt x="253" y="460"/>
                        </a:lnTo>
                        <a:lnTo>
                          <a:pt x="133" y="525"/>
                        </a:lnTo>
                        <a:lnTo>
                          <a:pt x="0" y="52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4" name="Freeform 128"/>
                  <p:cNvSpPr>
                    <a:spLocks/>
                  </p:cNvSpPr>
                  <p:nvPr/>
                </p:nvSpPr>
                <p:spPr bwMode="auto">
                  <a:xfrm>
                    <a:off x="1210" y="2552"/>
                    <a:ext cx="6" cy="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90"/>
                      </a:cxn>
                      <a:cxn ang="0">
                        <a:pos x="39" y="90"/>
                      </a:cxn>
                      <a:cxn ang="0">
                        <a:pos x="98" y="16"/>
                      </a:cxn>
                      <a:cxn ang="0">
                        <a:pos x="98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98" h="90">
                        <a:moveTo>
                          <a:pt x="0" y="0"/>
                        </a:moveTo>
                        <a:lnTo>
                          <a:pt x="0" y="90"/>
                        </a:lnTo>
                        <a:lnTo>
                          <a:pt x="39" y="90"/>
                        </a:lnTo>
                        <a:lnTo>
                          <a:pt x="98" y="16"/>
                        </a:lnTo>
                        <a:lnTo>
                          <a:pt x="9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5" name="Freeform 129"/>
                  <p:cNvSpPr>
                    <a:spLocks/>
                  </p:cNvSpPr>
                  <p:nvPr/>
                </p:nvSpPr>
                <p:spPr bwMode="auto">
                  <a:xfrm>
                    <a:off x="1201" y="2557"/>
                    <a:ext cx="9" cy="11"/>
                  </a:xfrm>
                  <a:custGeom>
                    <a:avLst/>
                    <a:gdLst/>
                    <a:ahLst/>
                    <a:cxnLst>
                      <a:cxn ang="0">
                        <a:pos x="159" y="0"/>
                      </a:cxn>
                      <a:cxn ang="0">
                        <a:pos x="159" y="69"/>
                      </a:cxn>
                      <a:cxn ang="0">
                        <a:pos x="116" y="69"/>
                      </a:cxn>
                      <a:cxn ang="0">
                        <a:pos x="0" y="194"/>
                      </a:cxn>
                      <a:cxn ang="0">
                        <a:pos x="0" y="0"/>
                      </a:cxn>
                      <a:cxn ang="0">
                        <a:pos x="159" y="0"/>
                      </a:cxn>
                    </a:cxnLst>
                    <a:rect l="0" t="0" r="r" b="b"/>
                    <a:pathLst>
                      <a:path w="159" h="194">
                        <a:moveTo>
                          <a:pt x="159" y="0"/>
                        </a:moveTo>
                        <a:lnTo>
                          <a:pt x="159" y="69"/>
                        </a:lnTo>
                        <a:lnTo>
                          <a:pt x="116" y="69"/>
                        </a:lnTo>
                        <a:lnTo>
                          <a:pt x="0" y="194"/>
                        </a:lnTo>
                        <a:lnTo>
                          <a:pt x="0" y="0"/>
                        </a:lnTo>
                        <a:lnTo>
                          <a:pt x="159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6" name="Freeform 130"/>
                  <p:cNvSpPr>
                    <a:spLocks/>
                  </p:cNvSpPr>
                  <p:nvPr/>
                </p:nvSpPr>
                <p:spPr bwMode="auto">
                  <a:xfrm>
                    <a:off x="1195" y="2567"/>
                    <a:ext cx="8" cy="8"/>
                  </a:xfrm>
                  <a:custGeom>
                    <a:avLst/>
                    <a:gdLst/>
                    <a:ahLst/>
                    <a:cxnLst>
                      <a:cxn ang="0">
                        <a:pos x="113" y="0"/>
                      </a:cxn>
                      <a:cxn ang="0">
                        <a:pos x="0" y="142"/>
                      </a:cxn>
                      <a:cxn ang="0">
                        <a:pos x="113" y="142"/>
                      </a:cxn>
                      <a:cxn ang="0">
                        <a:pos x="143" y="51"/>
                      </a:cxn>
                      <a:cxn ang="0">
                        <a:pos x="113" y="0"/>
                      </a:cxn>
                    </a:cxnLst>
                    <a:rect l="0" t="0" r="r" b="b"/>
                    <a:pathLst>
                      <a:path w="143" h="142">
                        <a:moveTo>
                          <a:pt x="113" y="0"/>
                        </a:moveTo>
                        <a:lnTo>
                          <a:pt x="0" y="142"/>
                        </a:lnTo>
                        <a:lnTo>
                          <a:pt x="113" y="142"/>
                        </a:lnTo>
                        <a:lnTo>
                          <a:pt x="143" y="51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7" name="Freeform 131"/>
                  <p:cNvSpPr>
                    <a:spLocks/>
                  </p:cNvSpPr>
                  <p:nvPr/>
                </p:nvSpPr>
                <p:spPr bwMode="auto">
                  <a:xfrm>
                    <a:off x="1191" y="2583"/>
                    <a:ext cx="24" cy="14"/>
                  </a:xfrm>
                  <a:custGeom>
                    <a:avLst/>
                    <a:gdLst/>
                    <a:ahLst/>
                    <a:cxnLst>
                      <a:cxn ang="0">
                        <a:pos x="212" y="0"/>
                      </a:cxn>
                      <a:cxn ang="0">
                        <a:pos x="120" y="166"/>
                      </a:cxn>
                      <a:cxn ang="0">
                        <a:pos x="0" y="229"/>
                      </a:cxn>
                      <a:cxn ang="0">
                        <a:pos x="40" y="244"/>
                      </a:cxn>
                      <a:cxn ang="0">
                        <a:pos x="161" y="180"/>
                      </a:cxn>
                      <a:cxn ang="0">
                        <a:pos x="220" y="51"/>
                      </a:cxn>
                      <a:cxn ang="0">
                        <a:pos x="419" y="14"/>
                      </a:cxn>
                      <a:cxn ang="0">
                        <a:pos x="433" y="0"/>
                      </a:cxn>
                      <a:cxn ang="0">
                        <a:pos x="212" y="0"/>
                      </a:cxn>
                    </a:cxnLst>
                    <a:rect l="0" t="0" r="r" b="b"/>
                    <a:pathLst>
                      <a:path w="433" h="244">
                        <a:moveTo>
                          <a:pt x="212" y="0"/>
                        </a:moveTo>
                        <a:lnTo>
                          <a:pt x="120" y="166"/>
                        </a:lnTo>
                        <a:lnTo>
                          <a:pt x="0" y="229"/>
                        </a:lnTo>
                        <a:lnTo>
                          <a:pt x="40" y="244"/>
                        </a:lnTo>
                        <a:lnTo>
                          <a:pt x="161" y="180"/>
                        </a:lnTo>
                        <a:lnTo>
                          <a:pt x="220" y="51"/>
                        </a:lnTo>
                        <a:lnTo>
                          <a:pt x="419" y="14"/>
                        </a:lnTo>
                        <a:lnTo>
                          <a:pt x="433" y="0"/>
                        </a:lnTo>
                        <a:lnTo>
                          <a:pt x="212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8" name="Freeform 132"/>
                  <p:cNvSpPr>
                    <a:spLocks/>
                  </p:cNvSpPr>
                  <p:nvPr/>
                </p:nvSpPr>
                <p:spPr bwMode="auto">
                  <a:xfrm>
                    <a:off x="1141" y="2568"/>
                    <a:ext cx="45" cy="49"/>
                  </a:xfrm>
                  <a:custGeom>
                    <a:avLst/>
                    <a:gdLst/>
                    <a:ahLst/>
                    <a:cxnLst>
                      <a:cxn ang="0">
                        <a:pos x="801" y="824"/>
                      </a:cxn>
                      <a:cxn ang="0">
                        <a:pos x="705" y="863"/>
                      </a:cxn>
                      <a:cxn ang="0">
                        <a:pos x="627" y="863"/>
                      </a:cxn>
                      <a:cxn ang="0">
                        <a:pos x="263" y="516"/>
                      </a:cxn>
                      <a:cxn ang="0">
                        <a:pos x="92" y="0"/>
                      </a:cxn>
                      <a:cxn ang="0">
                        <a:pos x="53" y="39"/>
                      </a:cxn>
                      <a:cxn ang="0">
                        <a:pos x="130" y="299"/>
                      </a:cxn>
                      <a:cxn ang="0">
                        <a:pos x="92" y="337"/>
                      </a:cxn>
                      <a:cxn ang="0">
                        <a:pos x="0" y="272"/>
                      </a:cxn>
                      <a:cxn ang="0">
                        <a:pos x="101" y="493"/>
                      </a:cxn>
                      <a:cxn ang="0">
                        <a:pos x="101" y="617"/>
                      </a:cxn>
                      <a:cxn ang="0">
                        <a:pos x="53" y="888"/>
                      </a:cxn>
                      <a:cxn ang="0">
                        <a:pos x="181" y="646"/>
                      </a:cxn>
                      <a:cxn ang="0">
                        <a:pos x="253" y="646"/>
                      </a:cxn>
                      <a:cxn ang="0">
                        <a:pos x="603" y="888"/>
                      </a:cxn>
                      <a:cxn ang="0">
                        <a:pos x="693" y="888"/>
                      </a:cxn>
                      <a:cxn ang="0">
                        <a:pos x="801" y="824"/>
                      </a:cxn>
                    </a:cxnLst>
                    <a:rect l="0" t="0" r="r" b="b"/>
                    <a:pathLst>
                      <a:path w="801" h="888">
                        <a:moveTo>
                          <a:pt x="801" y="824"/>
                        </a:moveTo>
                        <a:lnTo>
                          <a:pt x="705" y="863"/>
                        </a:lnTo>
                        <a:lnTo>
                          <a:pt x="627" y="863"/>
                        </a:lnTo>
                        <a:lnTo>
                          <a:pt x="263" y="516"/>
                        </a:lnTo>
                        <a:lnTo>
                          <a:pt x="92" y="0"/>
                        </a:lnTo>
                        <a:lnTo>
                          <a:pt x="53" y="39"/>
                        </a:lnTo>
                        <a:lnTo>
                          <a:pt x="130" y="299"/>
                        </a:lnTo>
                        <a:lnTo>
                          <a:pt x="92" y="337"/>
                        </a:lnTo>
                        <a:lnTo>
                          <a:pt x="0" y="272"/>
                        </a:lnTo>
                        <a:lnTo>
                          <a:pt x="101" y="493"/>
                        </a:lnTo>
                        <a:lnTo>
                          <a:pt x="101" y="617"/>
                        </a:lnTo>
                        <a:lnTo>
                          <a:pt x="53" y="888"/>
                        </a:lnTo>
                        <a:lnTo>
                          <a:pt x="181" y="646"/>
                        </a:lnTo>
                        <a:lnTo>
                          <a:pt x="253" y="646"/>
                        </a:lnTo>
                        <a:lnTo>
                          <a:pt x="603" y="888"/>
                        </a:lnTo>
                        <a:lnTo>
                          <a:pt x="693" y="888"/>
                        </a:lnTo>
                        <a:lnTo>
                          <a:pt x="801" y="82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49" name="Freeform 133"/>
                  <p:cNvSpPr>
                    <a:spLocks/>
                  </p:cNvSpPr>
                  <p:nvPr/>
                </p:nvSpPr>
                <p:spPr bwMode="auto">
                  <a:xfrm>
                    <a:off x="1187" y="2602"/>
                    <a:ext cx="2" cy="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31"/>
                      </a:cxn>
                      <a:cxn ang="0">
                        <a:pos x="21" y="107"/>
                      </a:cxn>
                      <a:cxn ang="0">
                        <a:pos x="21" y="3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1" h="131">
                        <a:moveTo>
                          <a:pt x="0" y="0"/>
                        </a:moveTo>
                        <a:lnTo>
                          <a:pt x="0" y="131"/>
                        </a:lnTo>
                        <a:lnTo>
                          <a:pt x="21" y="107"/>
                        </a:lnTo>
                        <a:lnTo>
                          <a:pt x="21" y="3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0" name="Freeform 134"/>
                  <p:cNvSpPr>
                    <a:spLocks/>
                  </p:cNvSpPr>
                  <p:nvPr/>
                </p:nvSpPr>
                <p:spPr bwMode="auto">
                  <a:xfrm>
                    <a:off x="1171" y="2493"/>
                    <a:ext cx="24" cy="21"/>
                  </a:xfrm>
                  <a:custGeom>
                    <a:avLst/>
                    <a:gdLst/>
                    <a:ahLst/>
                    <a:cxnLst>
                      <a:cxn ang="0">
                        <a:pos x="423" y="195"/>
                      </a:cxn>
                      <a:cxn ang="0">
                        <a:pos x="284" y="168"/>
                      </a:cxn>
                      <a:cxn ang="0">
                        <a:pos x="194" y="64"/>
                      </a:cxn>
                      <a:cxn ang="0">
                        <a:pos x="63" y="0"/>
                      </a:cxn>
                      <a:cxn ang="0">
                        <a:pos x="153" y="141"/>
                      </a:cxn>
                      <a:cxn ang="0">
                        <a:pos x="0" y="64"/>
                      </a:cxn>
                      <a:cxn ang="0">
                        <a:pos x="106" y="244"/>
                      </a:cxn>
                      <a:cxn ang="0">
                        <a:pos x="315" y="385"/>
                      </a:cxn>
                      <a:cxn ang="0">
                        <a:pos x="194" y="258"/>
                      </a:cxn>
                      <a:cxn ang="0">
                        <a:pos x="323" y="244"/>
                      </a:cxn>
                      <a:cxn ang="0">
                        <a:pos x="423" y="195"/>
                      </a:cxn>
                    </a:cxnLst>
                    <a:rect l="0" t="0" r="r" b="b"/>
                    <a:pathLst>
                      <a:path w="423" h="385">
                        <a:moveTo>
                          <a:pt x="423" y="195"/>
                        </a:moveTo>
                        <a:lnTo>
                          <a:pt x="284" y="168"/>
                        </a:lnTo>
                        <a:lnTo>
                          <a:pt x="194" y="64"/>
                        </a:lnTo>
                        <a:lnTo>
                          <a:pt x="63" y="0"/>
                        </a:lnTo>
                        <a:lnTo>
                          <a:pt x="153" y="141"/>
                        </a:lnTo>
                        <a:lnTo>
                          <a:pt x="0" y="64"/>
                        </a:lnTo>
                        <a:lnTo>
                          <a:pt x="106" y="244"/>
                        </a:lnTo>
                        <a:lnTo>
                          <a:pt x="315" y="385"/>
                        </a:lnTo>
                        <a:lnTo>
                          <a:pt x="194" y="258"/>
                        </a:lnTo>
                        <a:lnTo>
                          <a:pt x="323" y="244"/>
                        </a:lnTo>
                        <a:lnTo>
                          <a:pt x="423" y="19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1" name="Freeform 135"/>
                  <p:cNvSpPr>
                    <a:spLocks/>
                  </p:cNvSpPr>
                  <p:nvPr/>
                </p:nvSpPr>
                <p:spPr bwMode="auto">
                  <a:xfrm>
                    <a:off x="1157" y="2494"/>
                    <a:ext cx="28" cy="22"/>
                  </a:xfrm>
                  <a:custGeom>
                    <a:avLst/>
                    <a:gdLst/>
                    <a:ahLst/>
                    <a:cxnLst>
                      <a:cxn ang="0">
                        <a:pos x="505" y="401"/>
                      </a:cxn>
                      <a:cxn ang="0">
                        <a:pos x="411" y="401"/>
                      </a:cxn>
                      <a:cxn ang="0">
                        <a:pos x="180" y="346"/>
                      </a:cxn>
                      <a:cxn ang="0">
                        <a:pos x="0" y="192"/>
                      </a:cxn>
                      <a:cxn ang="0">
                        <a:pos x="219" y="219"/>
                      </a:cxn>
                      <a:cxn ang="0">
                        <a:pos x="151" y="75"/>
                      </a:cxn>
                      <a:cxn ang="0">
                        <a:pos x="31" y="0"/>
                      </a:cxn>
                      <a:cxn ang="0">
                        <a:pos x="193" y="90"/>
                      </a:cxn>
                      <a:cxn ang="0">
                        <a:pos x="345" y="323"/>
                      </a:cxn>
                      <a:cxn ang="0">
                        <a:pos x="505" y="401"/>
                      </a:cxn>
                    </a:cxnLst>
                    <a:rect l="0" t="0" r="r" b="b"/>
                    <a:pathLst>
                      <a:path w="505" h="401">
                        <a:moveTo>
                          <a:pt x="505" y="401"/>
                        </a:moveTo>
                        <a:lnTo>
                          <a:pt x="411" y="401"/>
                        </a:lnTo>
                        <a:lnTo>
                          <a:pt x="180" y="346"/>
                        </a:lnTo>
                        <a:lnTo>
                          <a:pt x="0" y="192"/>
                        </a:lnTo>
                        <a:lnTo>
                          <a:pt x="219" y="219"/>
                        </a:lnTo>
                        <a:lnTo>
                          <a:pt x="151" y="75"/>
                        </a:lnTo>
                        <a:lnTo>
                          <a:pt x="31" y="0"/>
                        </a:lnTo>
                        <a:lnTo>
                          <a:pt x="193" y="90"/>
                        </a:lnTo>
                        <a:lnTo>
                          <a:pt x="345" y="323"/>
                        </a:lnTo>
                        <a:lnTo>
                          <a:pt x="505" y="40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2" name="Freeform 136"/>
                  <p:cNvSpPr>
                    <a:spLocks/>
                  </p:cNvSpPr>
                  <p:nvPr/>
                </p:nvSpPr>
                <p:spPr bwMode="auto">
                  <a:xfrm>
                    <a:off x="1130" y="2493"/>
                    <a:ext cx="57" cy="49"/>
                  </a:xfrm>
                  <a:custGeom>
                    <a:avLst/>
                    <a:gdLst/>
                    <a:ahLst/>
                    <a:cxnLst>
                      <a:cxn ang="0">
                        <a:pos x="969" y="473"/>
                      </a:cxn>
                      <a:cxn ang="0">
                        <a:pos x="853" y="473"/>
                      </a:cxn>
                      <a:cxn ang="0">
                        <a:pos x="651" y="426"/>
                      </a:cxn>
                      <a:cxn ang="0">
                        <a:pos x="470" y="308"/>
                      </a:cxn>
                      <a:cxn ang="0">
                        <a:pos x="319" y="269"/>
                      </a:cxn>
                      <a:cxn ang="0">
                        <a:pos x="438" y="388"/>
                      </a:cxn>
                      <a:cxn ang="0">
                        <a:pos x="419" y="473"/>
                      </a:cxn>
                      <a:cxn ang="0">
                        <a:pos x="267" y="371"/>
                      </a:cxn>
                      <a:cxn ang="0">
                        <a:pos x="176" y="0"/>
                      </a:cxn>
                      <a:cxn ang="0">
                        <a:pos x="129" y="11"/>
                      </a:cxn>
                      <a:cxn ang="0">
                        <a:pos x="97" y="101"/>
                      </a:cxn>
                      <a:cxn ang="0">
                        <a:pos x="0" y="230"/>
                      </a:cxn>
                      <a:cxn ang="0">
                        <a:pos x="0" y="396"/>
                      </a:cxn>
                      <a:cxn ang="0">
                        <a:pos x="156" y="735"/>
                      </a:cxn>
                      <a:cxn ang="0">
                        <a:pos x="260" y="643"/>
                      </a:cxn>
                      <a:cxn ang="0">
                        <a:pos x="407" y="786"/>
                      </a:cxn>
                      <a:cxn ang="0">
                        <a:pos x="479" y="786"/>
                      </a:cxn>
                      <a:cxn ang="0">
                        <a:pos x="407" y="643"/>
                      </a:cxn>
                      <a:cxn ang="0">
                        <a:pos x="579" y="786"/>
                      </a:cxn>
                      <a:cxn ang="0">
                        <a:pos x="682" y="799"/>
                      </a:cxn>
                      <a:cxn ang="0">
                        <a:pos x="571" y="874"/>
                      </a:cxn>
                      <a:cxn ang="0">
                        <a:pos x="861" y="874"/>
                      </a:cxn>
                      <a:cxn ang="0">
                        <a:pos x="747" y="735"/>
                      </a:cxn>
                      <a:cxn ang="0">
                        <a:pos x="900" y="786"/>
                      </a:cxn>
                      <a:cxn ang="0">
                        <a:pos x="1041" y="745"/>
                      </a:cxn>
                      <a:cxn ang="0">
                        <a:pos x="912" y="745"/>
                      </a:cxn>
                      <a:cxn ang="0">
                        <a:pos x="798" y="657"/>
                      </a:cxn>
                      <a:cxn ang="0">
                        <a:pos x="892" y="643"/>
                      </a:cxn>
                      <a:cxn ang="0">
                        <a:pos x="953" y="604"/>
                      </a:cxn>
                      <a:cxn ang="0">
                        <a:pos x="861" y="592"/>
                      </a:cxn>
                      <a:cxn ang="0">
                        <a:pos x="759" y="551"/>
                      </a:cxn>
                      <a:cxn ang="0">
                        <a:pos x="881" y="551"/>
                      </a:cxn>
                      <a:cxn ang="0">
                        <a:pos x="822" y="503"/>
                      </a:cxn>
                      <a:cxn ang="0">
                        <a:pos x="969" y="473"/>
                      </a:cxn>
                    </a:cxnLst>
                    <a:rect l="0" t="0" r="r" b="b"/>
                    <a:pathLst>
                      <a:path w="1041" h="874">
                        <a:moveTo>
                          <a:pt x="969" y="473"/>
                        </a:moveTo>
                        <a:lnTo>
                          <a:pt x="853" y="473"/>
                        </a:lnTo>
                        <a:lnTo>
                          <a:pt x="651" y="426"/>
                        </a:lnTo>
                        <a:lnTo>
                          <a:pt x="470" y="308"/>
                        </a:lnTo>
                        <a:lnTo>
                          <a:pt x="319" y="269"/>
                        </a:lnTo>
                        <a:lnTo>
                          <a:pt x="438" y="388"/>
                        </a:lnTo>
                        <a:lnTo>
                          <a:pt x="419" y="473"/>
                        </a:lnTo>
                        <a:lnTo>
                          <a:pt x="267" y="371"/>
                        </a:lnTo>
                        <a:lnTo>
                          <a:pt x="176" y="0"/>
                        </a:lnTo>
                        <a:lnTo>
                          <a:pt x="129" y="11"/>
                        </a:lnTo>
                        <a:lnTo>
                          <a:pt x="97" y="101"/>
                        </a:lnTo>
                        <a:lnTo>
                          <a:pt x="0" y="230"/>
                        </a:lnTo>
                        <a:lnTo>
                          <a:pt x="0" y="396"/>
                        </a:lnTo>
                        <a:lnTo>
                          <a:pt x="156" y="735"/>
                        </a:lnTo>
                        <a:lnTo>
                          <a:pt x="260" y="643"/>
                        </a:lnTo>
                        <a:lnTo>
                          <a:pt x="407" y="786"/>
                        </a:lnTo>
                        <a:lnTo>
                          <a:pt x="479" y="786"/>
                        </a:lnTo>
                        <a:lnTo>
                          <a:pt x="407" y="643"/>
                        </a:lnTo>
                        <a:lnTo>
                          <a:pt x="579" y="786"/>
                        </a:lnTo>
                        <a:lnTo>
                          <a:pt x="682" y="799"/>
                        </a:lnTo>
                        <a:lnTo>
                          <a:pt x="571" y="874"/>
                        </a:lnTo>
                        <a:lnTo>
                          <a:pt x="861" y="874"/>
                        </a:lnTo>
                        <a:lnTo>
                          <a:pt x="747" y="735"/>
                        </a:lnTo>
                        <a:lnTo>
                          <a:pt x="900" y="786"/>
                        </a:lnTo>
                        <a:lnTo>
                          <a:pt x="1041" y="745"/>
                        </a:lnTo>
                        <a:lnTo>
                          <a:pt x="912" y="745"/>
                        </a:lnTo>
                        <a:lnTo>
                          <a:pt x="798" y="657"/>
                        </a:lnTo>
                        <a:lnTo>
                          <a:pt x="892" y="643"/>
                        </a:lnTo>
                        <a:lnTo>
                          <a:pt x="953" y="604"/>
                        </a:lnTo>
                        <a:lnTo>
                          <a:pt x="861" y="592"/>
                        </a:lnTo>
                        <a:lnTo>
                          <a:pt x="759" y="551"/>
                        </a:lnTo>
                        <a:lnTo>
                          <a:pt x="881" y="551"/>
                        </a:lnTo>
                        <a:lnTo>
                          <a:pt x="822" y="503"/>
                        </a:lnTo>
                        <a:lnTo>
                          <a:pt x="969" y="473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3" name="Freeform 137"/>
                  <p:cNvSpPr>
                    <a:spLocks/>
                  </p:cNvSpPr>
                  <p:nvPr/>
                </p:nvSpPr>
                <p:spPr bwMode="auto">
                  <a:xfrm>
                    <a:off x="1143" y="2537"/>
                    <a:ext cx="10" cy="1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51"/>
                      </a:cxn>
                      <a:cxn ang="0">
                        <a:pos x="0" y="129"/>
                      </a:cxn>
                      <a:cxn ang="0">
                        <a:pos x="97" y="307"/>
                      </a:cxn>
                      <a:cxn ang="0">
                        <a:pos x="108" y="231"/>
                      </a:cxn>
                      <a:cxn ang="0">
                        <a:pos x="87" y="184"/>
                      </a:cxn>
                      <a:cxn ang="0">
                        <a:pos x="179" y="99"/>
                      </a:cxn>
                      <a:cxn ang="0">
                        <a:pos x="97" y="0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179" h="307">
                        <a:moveTo>
                          <a:pt x="27" y="0"/>
                        </a:moveTo>
                        <a:lnTo>
                          <a:pt x="27" y="51"/>
                        </a:lnTo>
                        <a:lnTo>
                          <a:pt x="0" y="129"/>
                        </a:lnTo>
                        <a:lnTo>
                          <a:pt x="97" y="307"/>
                        </a:lnTo>
                        <a:lnTo>
                          <a:pt x="108" y="231"/>
                        </a:lnTo>
                        <a:lnTo>
                          <a:pt x="87" y="184"/>
                        </a:lnTo>
                        <a:lnTo>
                          <a:pt x="179" y="99"/>
                        </a:lnTo>
                        <a:lnTo>
                          <a:pt x="97" y="0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4" name="Freeform 138"/>
                  <p:cNvSpPr>
                    <a:spLocks/>
                  </p:cNvSpPr>
                  <p:nvPr/>
                </p:nvSpPr>
                <p:spPr bwMode="auto">
                  <a:xfrm>
                    <a:off x="1097" y="2579"/>
                    <a:ext cx="15" cy="30"/>
                  </a:xfrm>
                  <a:custGeom>
                    <a:avLst/>
                    <a:gdLst/>
                    <a:ahLst/>
                    <a:cxnLst>
                      <a:cxn ang="0">
                        <a:pos x="95" y="64"/>
                      </a:cxn>
                      <a:cxn ang="0">
                        <a:pos x="39" y="105"/>
                      </a:cxn>
                      <a:cxn ang="0">
                        <a:pos x="29" y="180"/>
                      </a:cxn>
                      <a:cxn ang="0">
                        <a:pos x="86" y="166"/>
                      </a:cxn>
                      <a:cxn ang="0">
                        <a:pos x="47" y="258"/>
                      </a:cxn>
                      <a:cxn ang="0">
                        <a:pos x="95" y="283"/>
                      </a:cxn>
                      <a:cxn ang="0">
                        <a:pos x="8" y="413"/>
                      </a:cxn>
                      <a:cxn ang="0">
                        <a:pos x="66" y="377"/>
                      </a:cxn>
                      <a:cxn ang="0">
                        <a:pos x="0" y="540"/>
                      </a:cxn>
                      <a:cxn ang="0">
                        <a:pos x="189" y="359"/>
                      </a:cxn>
                      <a:cxn ang="0">
                        <a:pos x="267" y="111"/>
                      </a:cxn>
                      <a:cxn ang="0">
                        <a:pos x="205" y="111"/>
                      </a:cxn>
                      <a:cxn ang="0">
                        <a:pos x="117" y="129"/>
                      </a:cxn>
                      <a:cxn ang="0">
                        <a:pos x="136" y="0"/>
                      </a:cxn>
                      <a:cxn ang="0">
                        <a:pos x="95" y="64"/>
                      </a:cxn>
                    </a:cxnLst>
                    <a:rect l="0" t="0" r="r" b="b"/>
                    <a:pathLst>
                      <a:path w="267" h="540">
                        <a:moveTo>
                          <a:pt x="95" y="64"/>
                        </a:moveTo>
                        <a:lnTo>
                          <a:pt x="39" y="105"/>
                        </a:lnTo>
                        <a:lnTo>
                          <a:pt x="29" y="180"/>
                        </a:lnTo>
                        <a:lnTo>
                          <a:pt x="86" y="166"/>
                        </a:lnTo>
                        <a:lnTo>
                          <a:pt x="47" y="258"/>
                        </a:lnTo>
                        <a:lnTo>
                          <a:pt x="95" y="283"/>
                        </a:lnTo>
                        <a:lnTo>
                          <a:pt x="8" y="413"/>
                        </a:lnTo>
                        <a:lnTo>
                          <a:pt x="66" y="377"/>
                        </a:lnTo>
                        <a:lnTo>
                          <a:pt x="0" y="540"/>
                        </a:lnTo>
                        <a:lnTo>
                          <a:pt x="189" y="359"/>
                        </a:lnTo>
                        <a:lnTo>
                          <a:pt x="267" y="111"/>
                        </a:lnTo>
                        <a:lnTo>
                          <a:pt x="205" y="111"/>
                        </a:lnTo>
                        <a:lnTo>
                          <a:pt x="117" y="129"/>
                        </a:lnTo>
                        <a:lnTo>
                          <a:pt x="136" y="0"/>
                        </a:lnTo>
                        <a:lnTo>
                          <a:pt x="95" y="6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5" name="Freeform 139"/>
                  <p:cNvSpPr>
                    <a:spLocks/>
                  </p:cNvSpPr>
                  <p:nvPr/>
                </p:nvSpPr>
                <p:spPr bwMode="auto">
                  <a:xfrm>
                    <a:off x="1117" y="2458"/>
                    <a:ext cx="46" cy="45"/>
                  </a:xfrm>
                  <a:custGeom>
                    <a:avLst/>
                    <a:gdLst/>
                    <a:ahLst/>
                    <a:cxnLst>
                      <a:cxn ang="0">
                        <a:pos x="0" y="811"/>
                      </a:cxn>
                      <a:cxn ang="0">
                        <a:pos x="124" y="607"/>
                      </a:cxn>
                      <a:cxn ang="0">
                        <a:pos x="333" y="513"/>
                      </a:cxn>
                      <a:cxn ang="0">
                        <a:pos x="204" y="513"/>
                      </a:cxn>
                      <a:cxn ang="0">
                        <a:pos x="563" y="298"/>
                      </a:cxn>
                      <a:cxn ang="0">
                        <a:pos x="402" y="298"/>
                      </a:cxn>
                      <a:cxn ang="0">
                        <a:pos x="574" y="179"/>
                      </a:cxn>
                      <a:cxn ang="0">
                        <a:pos x="723" y="179"/>
                      </a:cxn>
                      <a:cxn ang="0">
                        <a:pos x="493" y="105"/>
                      </a:cxn>
                      <a:cxn ang="0">
                        <a:pos x="834" y="39"/>
                      </a:cxn>
                      <a:cxn ang="0">
                        <a:pos x="737" y="0"/>
                      </a:cxn>
                      <a:cxn ang="0">
                        <a:pos x="355" y="105"/>
                      </a:cxn>
                      <a:cxn ang="0">
                        <a:pos x="62" y="386"/>
                      </a:cxn>
                      <a:cxn ang="0">
                        <a:pos x="355" y="208"/>
                      </a:cxn>
                      <a:cxn ang="0">
                        <a:pos x="103" y="478"/>
                      </a:cxn>
                      <a:cxn ang="0">
                        <a:pos x="0" y="811"/>
                      </a:cxn>
                    </a:cxnLst>
                    <a:rect l="0" t="0" r="r" b="b"/>
                    <a:pathLst>
                      <a:path w="834" h="811">
                        <a:moveTo>
                          <a:pt x="0" y="811"/>
                        </a:moveTo>
                        <a:lnTo>
                          <a:pt x="124" y="607"/>
                        </a:lnTo>
                        <a:lnTo>
                          <a:pt x="333" y="513"/>
                        </a:lnTo>
                        <a:lnTo>
                          <a:pt x="204" y="513"/>
                        </a:lnTo>
                        <a:lnTo>
                          <a:pt x="563" y="298"/>
                        </a:lnTo>
                        <a:lnTo>
                          <a:pt x="402" y="298"/>
                        </a:lnTo>
                        <a:lnTo>
                          <a:pt x="574" y="179"/>
                        </a:lnTo>
                        <a:lnTo>
                          <a:pt x="723" y="179"/>
                        </a:lnTo>
                        <a:lnTo>
                          <a:pt x="493" y="105"/>
                        </a:lnTo>
                        <a:lnTo>
                          <a:pt x="834" y="39"/>
                        </a:lnTo>
                        <a:lnTo>
                          <a:pt x="737" y="0"/>
                        </a:lnTo>
                        <a:lnTo>
                          <a:pt x="355" y="105"/>
                        </a:lnTo>
                        <a:lnTo>
                          <a:pt x="62" y="386"/>
                        </a:lnTo>
                        <a:lnTo>
                          <a:pt x="355" y="208"/>
                        </a:lnTo>
                        <a:lnTo>
                          <a:pt x="103" y="478"/>
                        </a:lnTo>
                        <a:lnTo>
                          <a:pt x="0" y="81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6" name="Freeform 140"/>
                  <p:cNvSpPr>
                    <a:spLocks/>
                  </p:cNvSpPr>
                  <p:nvPr/>
                </p:nvSpPr>
                <p:spPr bwMode="auto">
                  <a:xfrm>
                    <a:off x="1055" y="2461"/>
                    <a:ext cx="76" cy="127"/>
                  </a:xfrm>
                  <a:custGeom>
                    <a:avLst/>
                    <a:gdLst/>
                    <a:ahLst/>
                    <a:cxnLst>
                      <a:cxn ang="0">
                        <a:pos x="1364" y="0"/>
                      </a:cxn>
                      <a:cxn ang="0">
                        <a:pos x="1165" y="115"/>
                      </a:cxn>
                      <a:cxn ang="0">
                        <a:pos x="793" y="543"/>
                      </a:cxn>
                      <a:cxn ang="0">
                        <a:pos x="562" y="1289"/>
                      </a:cxn>
                      <a:cxn ang="0">
                        <a:pos x="276" y="1803"/>
                      </a:cxn>
                      <a:cxn ang="0">
                        <a:pos x="27" y="1999"/>
                      </a:cxn>
                      <a:cxn ang="0">
                        <a:pos x="0" y="2113"/>
                      </a:cxn>
                      <a:cxn ang="0">
                        <a:pos x="57" y="2242"/>
                      </a:cxn>
                      <a:cxn ang="0">
                        <a:pos x="190" y="2279"/>
                      </a:cxn>
                      <a:cxn ang="0">
                        <a:pos x="107" y="2218"/>
                      </a:cxn>
                      <a:cxn ang="0">
                        <a:pos x="88" y="2113"/>
                      </a:cxn>
                      <a:cxn ang="0">
                        <a:pos x="231" y="2007"/>
                      </a:cxn>
                      <a:cxn ang="0">
                        <a:pos x="310" y="2007"/>
                      </a:cxn>
                      <a:cxn ang="0">
                        <a:pos x="360" y="2154"/>
                      </a:cxn>
                      <a:cxn ang="0">
                        <a:pos x="503" y="2049"/>
                      </a:cxn>
                      <a:cxn ang="0">
                        <a:pos x="599" y="1842"/>
                      </a:cxn>
                      <a:cxn ang="0">
                        <a:pos x="752" y="1674"/>
                      </a:cxn>
                      <a:cxn ang="0">
                        <a:pos x="509" y="1803"/>
                      </a:cxn>
                      <a:cxn ang="0">
                        <a:pos x="579" y="1557"/>
                      </a:cxn>
                      <a:cxn ang="0">
                        <a:pos x="772" y="1316"/>
                      </a:cxn>
                      <a:cxn ang="0">
                        <a:pos x="900" y="811"/>
                      </a:cxn>
                      <a:cxn ang="0">
                        <a:pos x="731" y="1261"/>
                      </a:cxn>
                      <a:cxn ang="0">
                        <a:pos x="721" y="1084"/>
                      </a:cxn>
                      <a:cxn ang="0">
                        <a:pos x="871" y="528"/>
                      </a:cxn>
                      <a:cxn ang="0">
                        <a:pos x="1181" y="128"/>
                      </a:cxn>
                      <a:cxn ang="0">
                        <a:pos x="1364" y="0"/>
                      </a:cxn>
                    </a:cxnLst>
                    <a:rect l="0" t="0" r="r" b="b"/>
                    <a:pathLst>
                      <a:path w="1364" h="2279">
                        <a:moveTo>
                          <a:pt x="1364" y="0"/>
                        </a:moveTo>
                        <a:lnTo>
                          <a:pt x="1165" y="115"/>
                        </a:lnTo>
                        <a:lnTo>
                          <a:pt x="793" y="543"/>
                        </a:lnTo>
                        <a:lnTo>
                          <a:pt x="562" y="1289"/>
                        </a:lnTo>
                        <a:lnTo>
                          <a:pt x="276" y="1803"/>
                        </a:lnTo>
                        <a:lnTo>
                          <a:pt x="27" y="1999"/>
                        </a:lnTo>
                        <a:lnTo>
                          <a:pt x="0" y="2113"/>
                        </a:lnTo>
                        <a:lnTo>
                          <a:pt x="57" y="2242"/>
                        </a:lnTo>
                        <a:lnTo>
                          <a:pt x="190" y="2279"/>
                        </a:lnTo>
                        <a:lnTo>
                          <a:pt x="107" y="2218"/>
                        </a:lnTo>
                        <a:lnTo>
                          <a:pt x="88" y="2113"/>
                        </a:lnTo>
                        <a:lnTo>
                          <a:pt x="231" y="2007"/>
                        </a:lnTo>
                        <a:lnTo>
                          <a:pt x="310" y="2007"/>
                        </a:lnTo>
                        <a:lnTo>
                          <a:pt x="360" y="2154"/>
                        </a:lnTo>
                        <a:lnTo>
                          <a:pt x="503" y="2049"/>
                        </a:lnTo>
                        <a:lnTo>
                          <a:pt x="599" y="1842"/>
                        </a:lnTo>
                        <a:lnTo>
                          <a:pt x="752" y="1674"/>
                        </a:lnTo>
                        <a:lnTo>
                          <a:pt x="509" y="1803"/>
                        </a:lnTo>
                        <a:lnTo>
                          <a:pt x="579" y="1557"/>
                        </a:lnTo>
                        <a:lnTo>
                          <a:pt x="772" y="1316"/>
                        </a:lnTo>
                        <a:lnTo>
                          <a:pt x="900" y="811"/>
                        </a:lnTo>
                        <a:lnTo>
                          <a:pt x="731" y="1261"/>
                        </a:lnTo>
                        <a:lnTo>
                          <a:pt x="721" y="1084"/>
                        </a:lnTo>
                        <a:lnTo>
                          <a:pt x="871" y="528"/>
                        </a:lnTo>
                        <a:lnTo>
                          <a:pt x="1181" y="128"/>
                        </a:lnTo>
                        <a:lnTo>
                          <a:pt x="1364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7" name="Freeform 141"/>
                  <p:cNvSpPr>
                    <a:spLocks/>
                  </p:cNvSpPr>
                  <p:nvPr/>
                </p:nvSpPr>
                <p:spPr bwMode="auto">
                  <a:xfrm>
                    <a:off x="1043" y="2581"/>
                    <a:ext cx="15" cy="18"/>
                  </a:xfrm>
                  <a:custGeom>
                    <a:avLst/>
                    <a:gdLst/>
                    <a:ahLst/>
                    <a:cxnLst>
                      <a:cxn ang="0">
                        <a:pos x="272" y="129"/>
                      </a:cxn>
                      <a:cxn ang="0">
                        <a:pos x="200" y="115"/>
                      </a:cxn>
                      <a:cxn ang="0">
                        <a:pos x="131" y="0"/>
                      </a:cxn>
                      <a:cxn ang="0">
                        <a:pos x="71" y="138"/>
                      </a:cxn>
                      <a:cxn ang="0">
                        <a:pos x="71" y="217"/>
                      </a:cxn>
                      <a:cxn ang="0">
                        <a:pos x="0" y="308"/>
                      </a:cxn>
                      <a:cxn ang="0">
                        <a:pos x="182" y="232"/>
                      </a:cxn>
                      <a:cxn ang="0">
                        <a:pos x="272" y="129"/>
                      </a:cxn>
                    </a:cxnLst>
                    <a:rect l="0" t="0" r="r" b="b"/>
                    <a:pathLst>
                      <a:path w="272" h="308">
                        <a:moveTo>
                          <a:pt x="272" y="129"/>
                        </a:moveTo>
                        <a:lnTo>
                          <a:pt x="200" y="115"/>
                        </a:lnTo>
                        <a:lnTo>
                          <a:pt x="131" y="0"/>
                        </a:lnTo>
                        <a:lnTo>
                          <a:pt x="71" y="138"/>
                        </a:lnTo>
                        <a:lnTo>
                          <a:pt x="71" y="217"/>
                        </a:lnTo>
                        <a:lnTo>
                          <a:pt x="0" y="308"/>
                        </a:lnTo>
                        <a:lnTo>
                          <a:pt x="182" y="232"/>
                        </a:lnTo>
                        <a:lnTo>
                          <a:pt x="272" y="129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8" name="Freeform 142"/>
                  <p:cNvSpPr>
                    <a:spLocks/>
                  </p:cNvSpPr>
                  <p:nvPr/>
                </p:nvSpPr>
                <p:spPr bwMode="auto">
                  <a:xfrm>
                    <a:off x="1091" y="2517"/>
                    <a:ext cx="24" cy="67"/>
                  </a:xfrm>
                  <a:custGeom>
                    <a:avLst/>
                    <a:gdLst/>
                    <a:ahLst/>
                    <a:cxnLst>
                      <a:cxn ang="0">
                        <a:pos x="432" y="0"/>
                      </a:cxn>
                      <a:cxn ang="0">
                        <a:pos x="241" y="667"/>
                      </a:cxn>
                      <a:cxn ang="0">
                        <a:pos x="19" y="992"/>
                      </a:cxn>
                      <a:cxn ang="0">
                        <a:pos x="112" y="939"/>
                      </a:cxn>
                      <a:cxn ang="0">
                        <a:pos x="81" y="1069"/>
                      </a:cxn>
                      <a:cxn ang="0">
                        <a:pos x="0" y="1198"/>
                      </a:cxn>
                      <a:cxn ang="0">
                        <a:pos x="251" y="912"/>
                      </a:cxn>
                      <a:cxn ang="0">
                        <a:pos x="354" y="679"/>
                      </a:cxn>
                      <a:cxn ang="0">
                        <a:pos x="143" y="925"/>
                      </a:cxn>
                      <a:cxn ang="0">
                        <a:pos x="268" y="667"/>
                      </a:cxn>
                      <a:cxn ang="0">
                        <a:pos x="432" y="0"/>
                      </a:cxn>
                    </a:cxnLst>
                    <a:rect l="0" t="0" r="r" b="b"/>
                    <a:pathLst>
                      <a:path w="432" h="1198">
                        <a:moveTo>
                          <a:pt x="432" y="0"/>
                        </a:moveTo>
                        <a:lnTo>
                          <a:pt x="241" y="667"/>
                        </a:lnTo>
                        <a:lnTo>
                          <a:pt x="19" y="992"/>
                        </a:lnTo>
                        <a:lnTo>
                          <a:pt x="112" y="939"/>
                        </a:lnTo>
                        <a:lnTo>
                          <a:pt x="81" y="1069"/>
                        </a:lnTo>
                        <a:lnTo>
                          <a:pt x="0" y="1198"/>
                        </a:lnTo>
                        <a:lnTo>
                          <a:pt x="251" y="912"/>
                        </a:lnTo>
                        <a:lnTo>
                          <a:pt x="354" y="679"/>
                        </a:lnTo>
                        <a:lnTo>
                          <a:pt x="143" y="925"/>
                        </a:lnTo>
                        <a:lnTo>
                          <a:pt x="268" y="667"/>
                        </a:lnTo>
                        <a:lnTo>
                          <a:pt x="432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59" name="Freeform 143"/>
                  <p:cNvSpPr>
                    <a:spLocks/>
                  </p:cNvSpPr>
                  <p:nvPr/>
                </p:nvSpPr>
                <p:spPr bwMode="auto">
                  <a:xfrm>
                    <a:off x="1136" y="2563"/>
                    <a:ext cx="10" cy="11"/>
                  </a:xfrm>
                  <a:custGeom>
                    <a:avLst/>
                    <a:gdLst/>
                    <a:ahLst/>
                    <a:cxnLst>
                      <a:cxn ang="0">
                        <a:pos x="49" y="25"/>
                      </a:cxn>
                      <a:cxn ang="0">
                        <a:pos x="0" y="103"/>
                      </a:cxn>
                      <a:cxn ang="0">
                        <a:pos x="100" y="196"/>
                      </a:cxn>
                      <a:cxn ang="0">
                        <a:pos x="174" y="103"/>
                      </a:cxn>
                      <a:cxn ang="0">
                        <a:pos x="100" y="103"/>
                      </a:cxn>
                      <a:cxn ang="0">
                        <a:pos x="70" y="78"/>
                      </a:cxn>
                      <a:cxn ang="0">
                        <a:pos x="90" y="0"/>
                      </a:cxn>
                      <a:cxn ang="0">
                        <a:pos x="49" y="25"/>
                      </a:cxn>
                    </a:cxnLst>
                    <a:rect l="0" t="0" r="r" b="b"/>
                    <a:pathLst>
                      <a:path w="174" h="196">
                        <a:moveTo>
                          <a:pt x="49" y="25"/>
                        </a:moveTo>
                        <a:lnTo>
                          <a:pt x="0" y="103"/>
                        </a:lnTo>
                        <a:lnTo>
                          <a:pt x="100" y="196"/>
                        </a:lnTo>
                        <a:lnTo>
                          <a:pt x="174" y="103"/>
                        </a:lnTo>
                        <a:lnTo>
                          <a:pt x="100" y="103"/>
                        </a:lnTo>
                        <a:lnTo>
                          <a:pt x="70" y="78"/>
                        </a:lnTo>
                        <a:lnTo>
                          <a:pt x="90" y="0"/>
                        </a:lnTo>
                        <a:lnTo>
                          <a:pt x="49" y="2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0" name="Freeform 144"/>
                  <p:cNvSpPr>
                    <a:spLocks/>
                  </p:cNvSpPr>
                  <p:nvPr/>
                </p:nvSpPr>
                <p:spPr bwMode="auto">
                  <a:xfrm>
                    <a:off x="1120" y="2531"/>
                    <a:ext cx="19" cy="36"/>
                  </a:xfrm>
                  <a:custGeom>
                    <a:avLst/>
                    <a:gdLst/>
                    <a:ahLst/>
                    <a:cxnLst>
                      <a:cxn ang="0">
                        <a:pos x="139" y="0"/>
                      </a:cxn>
                      <a:cxn ang="0">
                        <a:pos x="287" y="119"/>
                      </a:cxn>
                      <a:cxn ang="0">
                        <a:pos x="346" y="273"/>
                      </a:cxn>
                      <a:cxn ang="0">
                        <a:pos x="346" y="400"/>
                      </a:cxn>
                      <a:cxn ang="0">
                        <a:pos x="227" y="646"/>
                      </a:cxn>
                      <a:cxn ang="0">
                        <a:pos x="248" y="439"/>
                      </a:cxn>
                      <a:cxn ang="0">
                        <a:pos x="117" y="235"/>
                      </a:cxn>
                      <a:cxn ang="0">
                        <a:pos x="117" y="390"/>
                      </a:cxn>
                      <a:cxn ang="0">
                        <a:pos x="0" y="0"/>
                      </a:cxn>
                      <a:cxn ang="0">
                        <a:pos x="258" y="337"/>
                      </a:cxn>
                      <a:cxn ang="0">
                        <a:pos x="238" y="194"/>
                      </a:cxn>
                      <a:cxn ang="0">
                        <a:pos x="149" y="65"/>
                      </a:cxn>
                      <a:cxn ang="0">
                        <a:pos x="139" y="0"/>
                      </a:cxn>
                    </a:cxnLst>
                    <a:rect l="0" t="0" r="r" b="b"/>
                    <a:pathLst>
                      <a:path w="346" h="646">
                        <a:moveTo>
                          <a:pt x="139" y="0"/>
                        </a:moveTo>
                        <a:lnTo>
                          <a:pt x="287" y="119"/>
                        </a:lnTo>
                        <a:lnTo>
                          <a:pt x="346" y="273"/>
                        </a:lnTo>
                        <a:lnTo>
                          <a:pt x="346" y="400"/>
                        </a:lnTo>
                        <a:lnTo>
                          <a:pt x="227" y="646"/>
                        </a:lnTo>
                        <a:lnTo>
                          <a:pt x="248" y="439"/>
                        </a:lnTo>
                        <a:lnTo>
                          <a:pt x="117" y="235"/>
                        </a:lnTo>
                        <a:lnTo>
                          <a:pt x="117" y="390"/>
                        </a:lnTo>
                        <a:lnTo>
                          <a:pt x="0" y="0"/>
                        </a:lnTo>
                        <a:lnTo>
                          <a:pt x="258" y="337"/>
                        </a:lnTo>
                        <a:lnTo>
                          <a:pt x="238" y="194"/>
                        </a:lnTo>
                        <a:lnTo>
                          <a:pt x="149" y="65"/>
                        </a:lnTo>
                        <a:lnTo>
                          <a:pt x="139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1" name="Freeform 145"/>
                  <p:cNvSpPr>
                    <a:spLocks/>
                  </p:cNvSpPr>
                  <p:nvPr/>
                </p:nvSpPr>
                <p:spPr bwMode="auto">
                  <a:xfrm>
                    <a:off x="1109" y="2544"/>
                    <a:ext cx="18" cy="29"/>
                  </a:xfrm>
                  <a:custGeom>
                    <a:avLst/>
                    <a:gdLst/>
                    <a:ahLst/>
                    <a:cxnLst>
                      <a:cxn ang="0">
                        <a:pos x="200" y="0"/>
                      </a:cxn>
                      <a:cxn ang="0">
                        <a:pos x="323" y="374"/>
                      </a:cxn>
                      <a:cxn ang="0">
                        <a:pos x="138" y="473"/>
                      </a:cxn>
                      <a:cxn ang="0">
                        <a:pos x="152" y="358"/>
                      </a:cxn>
                      <a:cxn ang="0">
                        <a:pos x="0" y="511"/>
                      </a:cxn>
                      <a:cxn ang="0">
                        <a:pos x="119" y="298"/>
                      </a:cxn>
                      <a:cxn ang="0">
                        <a:pos x="128" y="114"/>
                      </a:cxn>
                      <a:cxn ang="0">
                        <a:pos x="200" y="282"/>
                      </a:cxn>
                      <a:cxn ang="0">
                        <a:pos x="241" y="229"/>
                      </a:cxn>
                      <a:cxn ang="0">
                        <a:pos x="200" y="0"/>
                      </a:cxn>
                    </a:cxnLst>
                    <a:rect l="0" t="0" r="r" b="b"/>
                    <a:pathLst>
                      <a:path w="323" h="511">
                        <a:moveTo>
                          <a:pt x="200" y="0"/>
                        </a:moveTo>
                        <a:lnTo>
                          <a:pt x="323" y="374"/>
                        </a:lnTo>
                        <a:lnTo>
                          <a:pt x="138" y="473"/>
                        </a:lnTo>
                        <a:lnTo>
                          <a:pt x="152" y="358"/>
                        </a:lnTo>
                        <a:lnTo>
                          <a:pt x="0" y="511"/>
                        </a:lnTo>
                        <a:lnTo>
                          <a:pt x="119" y="298"/>
                        </a:lnTo>
                        <a:lnTo>
                          <a:pt x="128" y="114"/>
                        </a:lnTo>
                        <a:lnTo>
                          <a:pt x="200" y="282"/>
                        </a:lnTo>
                        <a:lnTo>
                          <a:pt x="241" y="229"/>
                        </a:lnTo>
                        <a:lnTo>
                          <a:pt x="20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2" name="Freeform 146"/>
                  <p:cNvSpPr>
                    <a:spLocks/>
                  </p:cNvSpPr>
                  <p:nvPr/>
                </p:nvSpPr>
                <p:spPr bwMode="auto">
                  <a:xfrm>
                    <a:off x="1107" y="2556"/>
                    <a:ext cx="7" cy="11"/>
                  </a:xfrm>
                  <a:custGeom>
                    <a:avLst/>
                    <a:gdLst/>
                    <a:ahLst/>
                    <a:cxnLst>
                      <a:cxn ang="0">
                        <a:pos x="72" y="0"/>
                      </a:cxn>
                      <a:cxn ang="0">
                        <a:pos x="0" y="192"/>
                      </a:cxn>
                      <a:cxn ang="0">
                        <a:pos x="115" y="88"/>
                      </a:cxn>
                      <a:cxn ang="0">
                        <a:pos x="115" y="24"/>
                      </a:cxn>
                      <a:cxn ang="0">
                        <a:pos x="72" y="0"/>
                      </a:cxn>
                    </a:cxnLst>
                    <a:rect l="0" t="0" r="r" b="b"/>
                    <a:pathLst>
                      <a:path w="115" h="192">
                        <a:moveTo>
                          <a:pt x="72" y="0"/>
                        </a:moveTo>
                        <a:lnTo>
                          <a:pt x="0" y="192"/>
                        </a:lnTo>
                        <a:lnTo>
                          <a:pt x="115" y="88"/>
                        </a:lnTo>
                        <a:lnTo>
                          <a:pt x="115" y="24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3" name="Freeform 147"/>
                  <p:cNvSpPr>
                    <a:spLocks/>
                  </p:cNvSpPr>
                  <p:nvPr/>
                </p:nvSpPr>
                <p:spPr bwMode="auto">
                  <a:xfrm>
                    <a:off x="1098" y="2589"/>
                    <a:ext cx="44" cy="80"/>
                  </a:xfrm>
                  <a:custGeom>
                    <a:avLst/>
                    <a:gdLst/>
                    <a:ahLst/>
                    <a:cxnLst>
                      <a:cxn ang="0">
                        <a:pos x="651" y="39"/>
                      </a:cxn>
                      <a:cxn ang="0">
                        <a:pos x="614" y="94"/>
                      </a:cxn>
                      <a:cxn ang="0">
                        <a:pos x="499" y="378"/>
                      </a:cxn>
                      <a:cxn ang="0">
                        <a:pos x="460" y="94"/>
                      </a:cxn>
                      <a:cxn ang="0">
                        <a:pos x="409" y="378"/>
                      </a:cxn>
                      <a:cxn ang="0">
                        <a:pos x="289" y="607"/>
                      </a:cxn>
                      <a:cxn ang="0">
                        <a:pos x="306" y="351"/>
                      </a:cxn>
                      <a:cxn ang="0">
                        <a:pos x="209" y="521"/>
                      </a:cxn>
                      <a:cxn ang="0">
                        <a:pos x="222" y="713"/>
                      </a:cxn>
                      <a:cxn ang="0">
                        <a:pos x="87" y="494"/>
                      </a:cxn>
                      <a:cxn ang="0">
                        <a:pos x="72" y="698"/>
                      </a:cxn>
                      <a:cxn ang="0">
                        <a:pos x="150" y="971"/>
                      </a:cxn>
                      <a:cxn ang="0">
                        <a:pos x="0" y="879"/>
                      </a:cxn>
                      <a:cxn ang="0">
                        <a:pos x="119" y="1059"/>
                      </a:cxn>
                      <a:cxn ang="0">
                        <a:pos x="300" y="1110"/>
                      </a:cxn>
                      <a:cxn ang="0">
                        <a:pos x="499" y="1433"/>
                      </a:cxn>
                      <a:cxn ang="0">
                        <a:pos x="542" y="1316"/>
                      </a:cxn>
                      <a:cxn ang="0">
                        <a:pos x="542" y="1188"/>
                      </a:cxn>
                      <a:cxn ang="0">
                        <a:pos x="760" y="958"/>
                      </a:cxn>
                      <a:cxn ang="0">
                        <a:pos x="790" y="792"/>
                      </a:cxn>
                      <a:cxn ang="0">
                        <a:pos x="721" y="673"/>
                      </a:cxn>
                      <a:cxn ang="0">
                        <a:pos x="749" y="792"/>
                      </a:cxn>
                      <a:cxn ang="0">
                        <a:pos x="711" y="879"/>
                      </a:cxn>
                      <a:cxn ang="0">
                        <a:pos x="532" y="879"/>
                      </a:cxn>
                      <a:cxn ang="0">
                        <a:pos x="520" y="815"/>
                      </a:cxn>
                      <a:cxn ang="0">
                        <a:pos x="641" y="644"/>
                      </a:cxn>
                      <a:cxn ang="0">
                        <a:pos x="702" y="441"/>
                      </a:cxn>
                      <a:cxn ang="0">
                        <a:pos x="532" y="658"/>
                      </a:cxn>
                      <a:cxn ang="0">
                        <a:pos x="542" y="466"/>
                      </a:cxn>
                      <a:cxn ang="0">
                        <a:pos x="641" y="170"/>
                      </a:cxn>
                      <a:cxn ang="0">
                        <a:pos x="614" y="441"/>
                      </a:cxn>
                      <a:cxn ang="0">
                        <a:pos x="739" y="0"/>
                      </a:cxn>
                      <a:cxn ang="0">
                        <a:pos x="670" y="118"/>
                      </a:cxn>
                      <a:cxn ang="0">
                        <a:pos x="651" y="39"/>
                      </a:cxn>
                    </a:cxnLst>
                    <a:rect l="0" t="0" r="r" b="b"/>
                    <a:pathLst>
                      <a:path w="790" h="1433">
                        <a:moveTo>
                          <a:pt x="651" y="39"/>
                        </a:moveTo>
                        <a:lnTo>
                          <a:pt x="614" y="94"/>
                        </a:lnTo>
                        <a:lnTo>
                          <a:pt x="499" y="378"/>
                        </a:lnTo>
                        <a:lnTo>
                          <a:pt x="460" y="94"/>
                        </a:lnTo>
                        <a:lnTo>
                          <a:pt x="409" y="378"/>
                        </a:lnTo>
                        <a:lnTo>
                          <a:pt x="289" y="607"/>
                        </a:lnTo>
                        <a:lnTo>
                          <a:pt x="306" y="351"/>
                        </a:lnTo>
                        <a:lnTo>
                          <a:pt x="209" y="521"/>
                        </a:lnTo>
                        <a:lnTo>
                          <a:pt x="222" y="713"/>
                        </a:lnTo>
                        <a:lnTo>
                          <a:pt x="87" y="494"/>
                        </a:lnTo>
                        <a:lnTo>
                          <a:pt x="72" y="698"/>
                        </a:lnTo>
                        <a:lnTo>
                          <a:pt x="150" y="971"/>
                        </a:lnTo>
                        <a:lnTo>
                          <a:pt x="0" y="879"/>
                        </a:lnTo>
                        <a:lnTo>
                          <a:pt x="119" y="1059"/>
                        </a:lnTo>
                        <a:lnTo>
                          <a:pt x="300" y="1110"/>
                        </a:lnTo>
                        <a:lnTo>
                          <a:pt x="499" y="1433"/>
                        </a:lnTo>
                        <a:lnTo>
                          <a:pt x="542" y="1316"/>
                        </a:lnTo>
                        <a:lnTo>
                          <a:pt x="542" y="1188"/>
                        </a:lnTo>
                        <a:lnTo>
                          <a:pt x="760" y="958"/>
                        </a:lnTo>
                        <a:lnTo>
                          <a:pt x="790" y="792"/>
                        </a:lnTo>
                        <a:lnTo>
                          <a:pt x="721" y="673"/>
                        </a:lnTo>
                        <a:lnTo>
                          <a:pt x="749" y="792"/>
                        </a:lnTo>
                        <a:lnTo>
                          <a:pt x="711" y="879"/>
                        </a:lnTo>
                        <a:lnTo>
                          <a:pt x="532" y="879"/>
                        </a:lnTo>
                        <a:lnTo>
                          <a:pt x="520" y="815"/>
                        </a:lnTo>
                        <a:lnTo>
                          <a:pt x="641" y="644"/>
                        </a:lnTo>
                        <a:lnTo>
                          <a:pt x="702" y="441"/>
                        </a:lnTo>
                        <a:lnTo>
                          <a:pt x="532" y="658"/>
                        </a:lnTo>
                        <a:lnTo>
                          <a:pt x="542" y="466"/>
                        </a:lnTo>
                        <a:lnTo>
                          <a:pt x="641" y="170"/>
                        </a:lnTo>
                        <a:lnTo>
                          <a:pt x="614" y="441"/>
                        </a:lnTo>
                        <a:lnTo>
                          <a:pt x="739" y="0"/>
                        </a:lnTo>
                        <a:lnTo>
                          <a:pt x="670" y="118"/>
                        </a:lnTo>
                        <a:lnTo>
                          <a:pt x="651" y="39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4" name="Freeform 148"/>
                  <p:cNvSpPr>
                    <a:spLocks/>
                  </p:cNvSpPr>
                  <p:nvPr/>
                </p:nvSpPr>
                <p:spPr bwMode="auto">
                  <a:xfrm>
                    <a:off x="1148" y="2611"/>
                    <a:ext cx="12" cy="11"/>
                  </a:xfrm>
                  <a:custGeom>
                    <a:avLst/>
                    <a:gdLst/>
                    <a:ahLst/>
                    <a:cxnLst>
                      <a:cxn ang="0">
                        <a:pos x="41" y="115"/>
                      </a:cxn>
                      <a:cxn ang="0">
                        <a:pos x="0" y="193"/>
                      </a:cxn>
                      <a:cxn ang="0">
                        <a:pos x="92" y="180"/>
                      </a:cxn>
                      <a:cxn ang="0">
                        <a:pos x="152" y="104"/>
                      </a:cxn>
                      <a:cxn ang="0">
                        <a:pos x="203" y="139"/>
                      </a:cxn>
                      <a:cxn ang="0">
                        <a:pos x="193" y="0"/>
                      </a:cxn>
                      <a:cxn ang="0">
                        <a:pos x="152" y="67"/>
                      </a:cxn>
                      <a:cxn ang="0">
                        <a:pos x="123" y="39"/>
                      </a:cxn>
                      <a:cxn ang="0">
                        <a:pos x="70" y="104"/>
                      </a:cxn>
                      <a:cxn ang="0">
                        <a:pos x="41" y="115"/>
                      </a:cxn>
                    </a:cxnLst>
                    <a:rect l="0" t="0" r="r" b="b"/>
                    <a:pathLst>
                      <a:path w="203" h="193">
                        <a:moveTo>
                          <a:pt x="41" y="115"/>
                        </a:moveTo>
                        <a:lnTo>
                          <a:pt x="0" y="193"/>
                        </a:lnTo>
                        <a:lnTo>
                          <a:pt x="92" y="180"/>
                        </a:lnTo>
                        <a:lnTo>
                          <a:pt x="152" y="104"/>
                        </a:lnTo>
                        <a:lnTo>
                          <a:pt x="203" y="139"/>
                        </a:lnTo>
                        <a:lnTo>
                          <a:pt x="193" y="0"/>
                        </a:lnTo>
                        <a:lnTo>
                          <a:pt x="152" y="67"/>
                        </a:lnTo>
                        <a:lnTo>
                          <a:pt x="123" y="39"/>
                        </a:lnTo>
                        <a:lnTo>
                          <a:pt x="70" y="104"/>
                        </a:lnTo>
                        <a:lnTo>
                          <a:pt x="41" y="11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5" name="Freeform 149"/>
                  <p:cNvSpPr>
                    <a:spLocks/>
                  </p:cNvSpPr>
                  <p:nvPr/>
                </p:nvSpPr>
                <p:spPr bwMode="auto">
                  <a:xfrm>
                    <a:off x="1064" y="2592"/>
                    <a:ext cx="36" cy="38"/>
                  </a:xfrm>
                  <a:custGeom>
                    <a:avLst/>
                    <a:gdLst/>
                    <a:ahLst/>
                    <a:cxnLst>
                      <a:cxn ang="0">
                        <a:pos x="643" y="402"/>
                      </a:cxn>
                      <a:cxn ang="0">
                        <a:pos x="549" y="528"/>
                      </a:cxn>
                      <a:cxn ang="0">
                        <a:pos x="431" y="552"/>
                      </a:cxn>
                      <a:cxn ang="0">
                        <a:pos x="290" y="552"/>
                      </a:cxn>
                      <a:cxn ang="0">
                        <a:pos x="50" y="674"/>
                      </a:cxn>
                      <a:cxn ang="0">
                        <a:pos x="109" y="425"/>
                      </a:cxn>
                      <a:cxn ang="0">
                        <a:pos x="30" y="466"/>
                      </a:cxn>
                      <a:cxn ang="0">
                        <a:pos x="99" y="232"/>
                      </a:cxn>
                      <a:cxn ang="0">
                        <a:pos x="0" y="271"/>
                      </a:cxn>
                      <a:cxn ang="0">
                        <a:pos x="191" y="0"/>
                      </a:cxn>
                      <a:cxn ang="0">
                        <a:pos x="140" y="169"/>
                      </a:cxn>
                      <a:cxn ang="0">
                        <a:pos x="220" y="139"/>
                      </a:cxn>
                      <a:cxn ang="0">
                        <a:pos x="140" y="374"/>
                      </a:cxn>
                      <a:cxn ang="0">
                        <a:pos x="241" y="323"/>
                      </a:cxn>
                      <a:cxn ang="0">
                        <a:pos x="241" y="425"/>
                      </a:cxn>
                      <a:cxn ang="0">
                        <a:pos x="472" y="474"/>
                      </a:cxn>
                      <a:cxn ang="0">
                        <a:pos x="549" y="487"/>
                      </a:cxn>
                      <a:cxn ang="0">
                        <a:pos x="643" y="402"/>
                      </a:cxn>
                    </a:cxnLst>
                    <a:rect l="0" t="0" r="r" b="b"/>
                    <a:pathLst>
                      <a:path w="643" h="674">
                        <a:moveTo>
                          <a:pt x="643" y="402"/>
                        </a:moveTo>
                        <a:lnTo>
                          <a:pt x="549" y="528"/>
                        </a:lnTo>
                        <a:lnTo>
                          <a:pt x="431" y="552"/>
                        </a:lnTo>
                        <a:lnTo>
                          <a:pt x="290" y="552"/>
                        </a:lnTo>
                        <a:lnTo>
                          <a:pt x="50" y="674"/>
                        </a:lnTo>
                        <a:lnTo>
                          <a:pt x="109" y="425"/>
                        </a:lnTo>
                        <a:lnTo>
                          <a:pt x="30" y="466"/>
                        </a:lnTo>
                        <a:lnTo>
                          <a:pt x="99" y="232"/>
                        </a:lnTo>
                        <a:lnTo>
                          <a:pt x="0" y="271"/>
                        </a:lnTo>
                        <a:lnTo>
                          <a:pt x="191" y="0"/>
                        </a:lnTo>
                        <a:lnTo>
                          <a:pt x="140" y="169"/>
                        </a:lnTo>
                        <a:lnTo>
                          <a:pt x="220" y="139"/>
                        </a:lnTo>
                        <a:lnTo>
                          <a:pt x="140" y="374"/>
                        </a:lnTo>
                        <a:lnTo>
                          <a:pt x="241" y="323"/>
                        </a:lnTo>
                        <a:lnTo>
                          <a:pt x="241" y="425"/>
                        </a:lnTo>
                        <a:lnTo>
                          <a:pt x="472" y="474"/>
                        </a:lnTo>
                        <a:lnTo>
                          <a:pt x="549" y="487"/>
                        </a:lnTo>
                        <a:lnTo>
                          <a:pt x="643" y="402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6" name="Freeform 150"/>
                  <p:cNvSpPr>
                    <a:spLocks/>
                  </p:cNvSpPr>
                  <p:nvPr/>
                </p:nvSpPr>
                <p:spPr bwMode="auto">
                  <a:xfrm>
                    <a:off x="1015" y="2598"/>
                    <a:ext cx="45" cy="73"/>
                  </a:xfrm>
                  <a:custGeom>
                    <a:avLst/>
                    <a:gdLst/>
                    <a:ahLst/>
                    <a:cxnLst>
                      <a:cxn ang="0">
                        <a:pos x="824" y="0"/>
                      </a:cxn>
                      <a:cxn ang="0">
                        <a:pos x="574" y="155"/>
                      </a:cxn>
                      <a:cxn ang="0">
                        <a:pos x="484" y="143"/>
                      </a:cxn>
                      <a:cxn ang="0">
                        <a:pos x="373" y="77"/>
                      </a:cxn>
                      <a:cxn ang="0">
                        <a:pos x="325" y="309"/>
                      </a:cxn>
                      <a:cxn ang="0">
                        <a:pos x="433" y="541"/>
                      </a:cxn>
                      <a:cxn ang="0">
                        <a:pos x="235" y="487"/>
                      </a:cxn>
                      <a:cxn ang="0">
                        <a:pos x="266" y="635"/>
                      </a:cxn>
                      <a:cxn ang="0">
                        <a:pos x="221" y="748"/>
                      </a:cxn>
                      <a:cxn ang="0">
                        <a:pos x="157" y="773"/>
                      </a:cxn>
                      <a:cxn ang="0">
                        <a:pos x="51" y="980"/>
                      </a:cxn>
                      <a:cxn ang="0">
                        <a:pos x="0" y="1325"/>
                      </a:cxn>
                      <a:cxn ang="0">
                        <a:pos x="141" y="967"/>
                      </a:cxn>
                      <a:cxn ang="0">
                        <a:pos x="373" y="736"/>
                      </a:cxn>
                      <a:cxn ang="0">
                        <a:pos x="663" y="450"/>
                      </a:cxn>
                      <a:cxn ang="0">
                        <a:pos x="714" y="284"/>
                      </a:cxn>
                      <a:cxn ang="0">
                        <a:pos x="703" y="169"/>
                      </a:cxn>
                      <a:cxn ang="0">
                        <a:pos x="824" y="0"/>
                      </a:cxn>
                    </a:cxnLst>
                    <a:rect l="0" t="0" r="r" b="b"/>
                    <a:pathLst>
                      <a:path w="824" h="1325">
                        <a:moveTo>
                          <a:pt x="824" y="0"/>
                        </a:moveTo>
                        <a:lnTo>
                          <a:pt x="574" y="155"/>
                        </a:lnTo>
                        <a:lnTo>
                          <a:pt x="484" y="143"/>
                        </a:lnTo>
                        <a:lnTo>
                          <a:pt x="373" y="77"/>
                        </a:lnTo>
                        <a:lnTo>
                          <a:pt x="325" y="309"/>
                        </a:lnTo>
                        <a:lnTo>
                          <a:pt x="433" y="541"/>
                        </a:lnTo>
                        <a:lnTo>
                          <a:pt x="235" y="487"/>
                        </a:lnTo>
                        <a:lnTo>
                          <a:pt x="266" y="635"/>
                        </a:lnTo>
                        <a:lnTo>
                          <a:pt x="221" y="748"/>
                        </a:lnTo>
                        <a:lnTo>
                          <a:pt x="157" y="773"/>
                        </a:lnTo>
                        <a:lnTo>
                          <a:pt x="51" y="980"/>
                        </a:lnTo>
                        <a:lnTo>
                          <a:pt x="0" y="1325"/>
                        </a:lnTo>
                        <a:lnTo>
                          <a:pt x="141" y="967"/>
                        </a:lnTo>
                        <a:lnTo>
                          <a:pt x="373" y="736"/>
                        </a:lnTo>
                        <a:lnTo>
                          <a:pt x="663" y="450"/>
                        </a:lnTo>
                        <a:lnTo>
                          <a:pt x="714" y="284"/>
                        </a:lnTo>
                        <a:lnTo>
                          <a:pt x="703" y="169"/>
                        </a:lnTo>
                        <a:lnTo>
                          <a:pt x="824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7" name="Freeform 151"/>
                  <p:cNvSpPr>
                    <a:spLocks/>
                  </p:cNvSpPr>
                  <p:nvPr/>
                </p:nvSpPr>
                <p:spPr bwMode="auto">
                  <a:xfrm>
                    <a:off x="1103" y="2671"/>
                    <a:ext cx="41" cy="37"/>
                  </a:xfrm>
                  <a:custGeom>
                    <a:avLst/>
                    <a:gdLst/>
                    <a:ahLst/>
                    <a:cxnLst>
                      <a:cxn ang="0">
                        <a:pos x="738" y="665"/>
                      </a:cxn>
                      <a:cxn ang="0">
                        <a:pos x="738" y="552"/>
                      </a:cxn>
                      <a:cxn ang="0">
                        <a:pos x="333" y="114"/>
                      </a:cxn>
                      <a:cxn ang="0">
                        <a:pos x="0" y="0"/>
                      </a:cxn>
                      <a:cxn ang="0">
                        <a:pos x="290" y="178"/>
                      </a:cxn>
                      <a:cxn ang="0">
                        <a:pos x="349" y="345"/>
                      </a:cxn>
                      <a:cxn ang="0">
                        <a:pos x="659" y="552"/>
                      </a:cxn>
                      <a:cxn ang="0">
                        <a:pos x="738" y="665"/>
                      </a:cxn>
                    </a:cxnLst>
                    <a:rect l="0" t="0" r="r" b="b"/>
                    <a:pathLst>
                      <a:path w="738" h="665">
                        <a:moveTo>
                          <a:pt x="738" y="665"/>
                        </a:moveTo>
                        <a:lnTo>
                          <a:pt x="738" y="552"/>
                        </a:lnTo>
                        <a:lnTo>
                          <a:pt x="333" y="114"/>
                        </a:lnTo>
                        <a:lnTo>
                          <a:pt x="0" y="0"/>
                        </a:lnTo>
                        <a:lnTo>
                          <a:pt x="290" y="178"/>
                        </a:lnTo>
                        <a:lnTo>
                          <a:pt x="349" y="345"/>
                        </a:lnTo>
                        <a:lnTo>
                          <a:pt x="659" y="552"/>
                        </a:lnTo>
                        <a:lnTo>
                          <a:pt x="738" y="66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8" name="Freeform 152"/>
                  <p:cNvSpPr>
                    <a:spLocks/>
                  </p:cNvSpPr>
                  <p:nvPr/>
                </p:nvSpPr>
                <p:spPr bwMode="auto">
                  <a:xfrm>
                    <a:off x="1083" y="2680"/>
                    <a:ext cx="69" cy="65"/>
                  </a:xfrm>
                  <a:custGeom>
                    <a:avLst/>
                    <a:gdLst/>
                    <a:ahLst/>
                    <a:cxnLst>
                      <a:cxn ang="0">
                        <a:pos x="1247" y="1183"/>
                      </a:cxn>
                      <a:cxn ang="0">
                        <a:pos x="988" y="774"/>
                      </a:cxn>
                      <a:cxn ang="0">
                        <a:pos x="0" y="0"/>
                      </a:cxn>
                      <a:cxn ang="0">
                        <a:pos x="88" y="158"/>
                      </a:cxn>
                      <a:cxn ang="0">
                        <a:pos x="427" y="492"/>
                      </a:cxn>
                      <a:cxn ang="0">
                        <a:pos x="466" y="618"/>
                      </a:cxn>
                      <a:cxn ang="0">
                        <a:pos x="347" y="706"/>
                      </a:cxn>
                      <a:cxn ang="0">
                        <a:pos x="606" y="838"/>
                      </a:cxn>
                      <a:cxn ang="0">
                        <a:pos x="957" y="940"/>
                      </a:cxn>
                      <a:cxn ang="0">
                        <a:pos x="1247" y="1183"/>
                      </a:cxn>
                    </a:cxnLst>
                    <a:rect l="0" t="0" r="r" b="b"/>
                    <a:pathLst>
                      <a:path w="1247" h="1183">
                        <a:moveTo>
                          <a:pt x="1247" y="1183"/>
                        </a:moveTo>
                        <a:lnTo>
                          <a:pt x="988" y="774"/>
                        </a:lnTo>
                        <a:lnTo>
                          <a:pt x="0" y="0"/>
                        </a:lnTo>
                        <a:lnTo>
                          <a:pt x="88" y="158"/>
                        </a:lnTo>
                        <a:lnTo>
                          <a:pt x="427" y="492"/>
                        </a:lnTo>
                        <a:lnTo>
                          <a:pt x="466" y="618"/>
                        </a:lnTo>
                        <a:lnTo>
                          <a:pt x="347" y="706"/>
                        </a:lnTo>
                        <a:lnTo>
                          <a:pt x="606" y="838"/>
                        </a:lnTo>
                        <a:lnTo>
                          <a:pt x="957" y="940"/>
                        </a:lnTo>
                        <a:lnTo>
                          <a:pt x="1247" y="1183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69" name="Freeform 153"/>
                  <p:cNvSpPr>
                    <a:spLocks/>
                  </p:cNvSpPr>
                  <p:nvPr/>
                </p:nvSpPr>
                <p:spPr bwMode="auto">
                  <a:xfrm>
                    <a:off x="1087" y="2728"/>
                    <a:ext cx="76" cy="70"/>
                  </a:xfrm>
                  <a:custGeom>
                    <a:avLst/>
                    <a:gdLst/>
                    <a:ahLst/>
                    <a:cxnLst>
                      <a:cxn ang="0">
                        <a:pos x="1378" y="1127"/>
                      </a:cxn>
                      <a:cxn ang="0">
                        <a:pos x="1208" y="963"/>
                      </a:cxn>
                      <a:cxn ang="0">
                        <a:pos x="1087" y="1013"/>
                      </a:cxn>
                      <a:cxn ang="0">
                        <a:pos x="752" y="643"/>
                      </a:cxn>
                      <a:cxn ang="0">
                        <a:pos x="240" y="333"/>
                      </a:cxn>
                      <a:cxn ang="0">
                        <a:pos x="0" y="0"/>
                      </a:cxn>
                      <a:cxn ang="0">
                        <a:pos x="257" y="461"/>
                      </a:cxn>
                      <a:cxn ang="0">
                        <a:pos x="633" y="857"/>
                      </a:cxn>
                      <a:cxn ang="0">
                        <a:pos x="1378" y="1260"/>
                      </a:cxn>
                      <a:cxn ang="0">
                        <a:pos x="1378" y="1127"/>
                      </a:cxn>
                    </a:cxnLst>
                    <a:rect l="0" t="0" r="r" b="b"/>
                    <a:pathLst>
                      <a:path w="1378" h="1260">
                        <a:moveTo>
                          <a:pt x="1378" y="1127"/>
                        </a:moveTo>
                        <a:lnTo>
                          <a:pt x="1208" y="963"/>
                        </a:lnTo>
                        <a:lnTo>
                          <a:pt x="1087" y="1013"/>
                        </a:lnTo>
                        <a:lnTo>
                          <a:pt x="752" y="643"/>
                        </a:lnTo>
                        <a:lnTo>
                          <a:pt x="240" y="333"/>
                        </a:lnTo>
                        <a:lnTo>
                          <a:pt x="0" y="0"/>
                        </a:lnTo>
                        <a:lnTo>
                          <a:pt x="257" y="461"/>
                        </a:lnTo>
                        <a:lnTo>
                          <a:pt x="633" y="857"/>
                        </a:lnTo>
                        <a:lnTo>
                          <a:pt x="1378" y="1260"/>
                        </a:lnTo>
                        <a:lnTo>
                          <a:pt x="1378" y="1127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0" name="Freeform 154"/>
                  <p:cNvSpPr>
                    <a:spLocks/>
                  </p:cNvSpPr>
                  <p:nvPr/>
                </p:nvSpPr>
                <p:spPr bwMode="auto">
                  <a:xfrm>
                    <a:off x="1109" y="2738"/>
                    <a:ext cx="95" cy="4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810" y="295"/>
                      </a:cxn>
                      <a:cxn ang="0">
                        <a:pos x="1058" y="330"/>
                      </a:cxn>
                      <a:cxn ang="0">
                        <a:pos x="1598" y="601"/>
                      </a:cxn>
                      <a:cxn ang="0">
                        <a:pos x="1481" y="652"/>
                      </a:cxn>
                      <a:cxn ang="0">
                        <a:pos x="1709" y="794"/>
                      </a:cxn>
                      <a:cxn ang="0">
                        <a:pos x="1577" y="794"/>
                      </a:cxn>
                      <a:cxn ang="0">
                        <a:pos x="1078" y="640"/>
                      </a:cxn>
                      <a:cxn ang="0">
                        <a:pos x="949" y="743"/>
                      </a:cxn>
                      <a:cxn ang="0">
                        <a:pos x="798" y="446"/>
                      </a:cxn>
                      <a:cxn ang="0">
                        <a:pos x="720" y="538"/>
                      </a:cxn>
                      <a:cxn ang="0">
                        <a:pos x="409" y="360"/>
                      </a:cxn>
                      <a:cxn ang="0">
                        <a:pos x="280" y="188"/>
                      </a:cxn>
                      <a:cxn ang="0">
                        <a:pos x="31" y="6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09" h="794">
                        <a:moveTo>
                          <a:pt x="0" y="0"/>
                        </a:moveTo>
                        <a:lnTo>
                          <a:pt x="810" y="295"/>
                        </a:lnTo>
                        <a:lnTo>
                          <a:pt x="1058" y="330"/>
                        </a:lnTo>
                        <a:lnTo>
                          <a:pt x="1598" y="601"/>
                        </a:lnTo>
                        <a:lnTo>
                          <a:pt x="1481" y="652"/>
                        </a:lnTo>
                        <a:lnTo>
                          <a:pt x="1709" y="794"/>
                        </a:lnTo>
                        <a:lnTo>
                          <a:pt x="1577" y="794"/>
                        </a:lnTo>
                        <a:lnTo>
                          <a:pt x="1078" y="640"/>
                        </a:lnTo>
                        <a:lnTo>
                          <a:pt x="949" y="743"/>
                        </a:lnTo>
                        <a:lnTo>
                          <a:pt x="798" y="446"/>
                        </a:lnTo>
                        <a:lnTo>
                          <a:pt x="720" y="538"/>
                        </a:lnTo>
                        <a:lnTo>
                          <a:pt x="409" y="360"/>
                        </a:lnTo>
                        <a:lnTo>
                          <a:pt x="280" y="188"/>
                        </a:lnTo>
                        <a:lnTo>
                          <a:pt x="31" y="6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1" name="Freeform 155"/>
                  <p:cNvSpPr>
                    <a:spLocks/>
                  </p:cNvSpPr>
                  <p:nvPr/>
                </p:nvSpPr>
                <p:spPr bwMode="auto">
                  <a:xfrm>
                    <a:off x="1144" y="2649"/>
                    <a:ext cx="18" cy="62"/>
                  </a:xfrm>
                  <a:custGeom>
                    <a:avLst/>
                    <a:gdLst/>
                    <a:ahLst/>
                    <a:cxnLst>
                      <a:cxn ang="0">
                        <a:pos x="249" y="0"/>
                      </a:cxn>
                      <a:cxn ang="0">
                        <a:pos x="303" y="89"/>
                      </a:cxn>
                      <a:cxn ang="0">
                        <a:pos x="303" y="266"/>
                      </a:cxn>
                      <a:cxn ang="0">
                        <a:pos x="239" y="549"/>
                      </a:cxn>
                      <a:cxn ang="0">
                        <a:pos x="321" y="744"/>
                      </a:cxn>
                      <a:cxn ang="0">
                        <a:pos x="170" y="1116"/>
                      </a:cxn>
                      <a:cxn ang="0">
                        <a:pos x="151" y="976"/>
                      </a:cxn>
                      <a:cxn ang="0">
                        <a:pos x="83" y="884"/>
                      </a:cxn>
                      <a:cxn ang="0">
                        <a:pos x="0" y="526"/>
                      </a:cxn>
                      <a:cxn ang="0">
                        <a:pos x="233" y="204"/>
                      </a:cxn>
                      <a:cxn ang="0">
                        <a:pos x="249" y="0"/>
                      </a:cxn>
                    </a:cxnLst>
                    <a:rect l="0" t="0" r="r" b="b"/>
                    <a:pathLst>
                      <a:path w="321" h="1116">
                        <a:moveTo>
                          <a:pt x="249" y="0"/>
                        </a:moveTo>
                        <a:lnTo>
                          <a:pt x="303" y="89"/>
                        </a:lnTo>
                        <a:lnTo>
                          <a:pt x="303" y="266"/>
                        </a:lnTo>
                        <a:lnTo>
                          <a:pt x="239" y="549"/>
                        </a:lnTo>
                        <a:lnTo>
                          <a:pt x="321" y="744"/>
                        </a:lnTo>
                        <a:lnTo>
                          <a:pt x="170" y="1116"/>
                        </a:lnTo>
                        <a:lnTo>
                          <a:pt x="151" y="976"/>
                        </a:lnTo>
                        <a:lnTo>
                          <a:pt x="83" y="884"/>
                        </a:lnTo>
                        <a:lnTo>
                          <a:pt x="0" y="526"/>
                        </a:lnTo>
                        <a:lnTo>
                          <a:pt x="233" y="204"/>
                        </a:lnTo>
                        <a:lnTo>
                          <a:pt x="249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2" name="Freeform 156"/>
                  <p:cNvSpPr>
                    <a:spLocks/>
                  </p:cNvSpPr>
                  <p:nvPr/>
                </p:nvSpPr>
                <p:spPr bwMode="auto">
                  <a:xfrm>
                    <a:off x="961" y="2681"/>
                    <a:ext cx="351" cy="284"/>
                  </a:xfrm>
                  <a:custGeom>
                    <a:avLst/>
                    <a:gdLst/>
                    <a:ahLst/>
                    <a:cxnLst>
                      <a:cxn ang="0">
                        <a:pos x="5506" y="3914"/>
                      </a:cxn>
                      <a:cxn ang="0">
                        <a:pos x="3642" y="4647"/>
                      </a:cxn>
                      <a:cxn ang="0">
                        <a:pos x="2989" y="5040"/>
                      </a:cxn>
                      <a:cxn ang="0">
                        <a:pos x="2954" y="4854"/>
                      </a:cxn>
                      <a:cxn ang="0">
                        <a:pos x="2367" y="4647"/>
                      </a:cxn>
                      <a:cxn ang="0">
                        <a:pos x="2377" y="4425"/>
                      </a:cxn>
                      <a:cxn ang="0">
                        <a:pos x="1605" y="4596"/>
                      </a:cxn>
                      <a:cxn ang="0">
                        <a:pos x="2427" y="4169"/>
                      </a:cxn>
                      <a:cxn ang="0">
                        <a:pos x="2087" y="4032"/>
                      </a:cxn>
                      <a:cxn ang="0">
                        <a:pos x="1763" y="3635"/>
                      </a:cxn>
                      <a:cxn ang="0">
                        <a:pos x="2020" y="3553"/>
                      </a:cxn>
                      <a:cxn ang="0">
                        <a:pos x="2272" y="3060"/>
                      </a:cxn>
                      <a:cxn ang="0">
                        <a:pos x="1791" y="3294"/>
                      </a:cxn>
                      <a:cxn ang="0">
                        <a:pos x="1377" y="3503"/>
                      </a:cxn>
                      <a:cxn ang="0">
                        <a:pos x="1286" y="3349"/>
                      </a:cxn>
                      <a:cxn ang="0">
                        <a:pos x="1114" y="3431"/>
                      </a:cxn>
                      <a:cxn ang="0">
                        <a:pos x="885" y="3397"/>
                      </a:cxn>
                      <a:cxn ang="0">
                        <a:pos x="303" y="4081"/>
                      </a:cxn>
                      <a:cxn ang="0">
                        <a:pos x="834" y="3280"/>
                      </a:cxn>
                      <a:cxn ang="0">
                        <a:pos x="141" y="3590"/>
                      </a:cxn>
                      <a:cxn ang="0">
                        <a:pos x="474" y="3091"/>
                      </a:cxn>
                      <a:cxn ang="0">
                        <a:pos x="1061" y="2836"/>
                      </a:cxn>
                      <a:cxn ang="0">
                        <a:pos x="1315" y="2750"/>
                      </a:cxn>
                      <a:cxn ang="0">
                        <a:pos x="1712" y="2644"/>
                      </a:cxn>
                      <a:cxn ang="0">
                        <a:pos x="2578" y="2887"/>
                      </a:cxn>
                      <a:cxn ang="0">
                        <a:pos x="2775" y="2732"/>
                      </a:cxn>
                      <a:cxn ang="0">
                        <a:pos x="2392" y="2580"/>
                      </a:cxn>
                      <a:cxn ang="0">
                        <a:pos x="1832" y="1879"/>
                      </a:cxn>
                      <a:cxn ang="0">
                        <a:pos x="1621" y="1405"/>
                      </a:cxn>
                      <a:cxn ang="0">
                        <a:pos x="1408" y="1570"/>
                      </a:cxn>
                      <a:cxn ang="0">
                        <a:pos x="1897" y="1432"/>
                      </a:cxn>
                      <a:cxn ang="0">
                        <a:pos x="1408" y="0"/>
                      </a:cxn>
                      <a:cxn ang="0">
                        <a:pos x="2897" y="2304"/>
                      </a:cxn>
                      <a:cxn ang="0">
                        <a:pos x="3016" y="2617"/>
                      </a:cxn>
                      <a:cxn ang="0">
                        <a:pos x="3467" y="2732"/>
                      </a:cxn>
                      <a:cxn ang="0">
                        <a:pos x="3562" y="2988"/>
                      </a:cxn>
                      <a:cxn ang="0">
                        <a:pos x="3775" y="3431"/>
                      </a:cxn>
                      <a:cxn ang="0">
                        <a:pos x="3204" y="3725"/>
                      </a:cxn>
                      <a:cxn ang="0">
                        <a:pos x="4161" y="3623"/>
                      </a:cxn>
                      <a:cxn ang="0">
                        <a:pos x="4907" y="3707"/>
                      </a:cxn>
                      <a:cxn ang="0">
                        <a:pos x="6089" y="3518"/>
                      </a:cxn>
                    </a:cxnLst>
                    <a:rect l="0" t="0" r="r" b="b"/>
                    <a:pathLst>
                      <a:path w="6327" h="5107">
                        <a:moveTo>
                          <a:pt x="6327" y="3485"/>
                        </a:moveTo>
                        <a:lnTo>
                          <a:pt x="5506" y="3914"/>
                        </a:lnTo>
                        <a:lnTo>
                          <a:pt x="4543" y="4048"/>
                        </a:lnTo>
                        <a:lnTo>
                          <a:pt x="3642" y="4647"/>
                        </a:lnTo>
                        <a:lnTo>
                          <a:pt x="3333" y="4647"/>
                        </a:lnTo>
                        <a:lnTo>
                          <a:pt x="2989" y="5040"/>
                        </a:lnTo>
                        <a:lnTo>
                          <a:pt x="2748" y="5107"/>
                        </a:lnTo>
                        <a:lnTo>
                          <a:pt x="2954" y="4854"/>
                        </a:lnTo>
                        <a:lnTo>
                          <a:pt x="2830" y="4444"/>
                        </a:lnTo>
                        <a:lnTo>
                          <a:pt x="2367" y="4647"/>
                        </a:lnTo>
                        <a:lnTo>
                          <a:pt x="2178" y="4867"/>
                        </a:lnTo>
                        <a:lnTo>
                          <a:pt x="2377" y="4425"/>
                        </a:lnTo>
                        <a:lnTo>
                          <a:pt x="2110" y="4425"/>
                        </a:lnTo>
                        <a:lnTo>
                          <a:pt x="1605" y="4596"/>
                        </a:lnTo>
                        <a:lnTo>
                          <a:pt x="2020" y="4271"/>
                        </a:lnTo>
                        <a:lnTo>
                          <a:pt x="2427" y="4169"/>
                        </a:lnTo>
                        <a:lnTo>
                          <a:pt x="2309" y="4081"/>
                        </a:lnTo>
                        <a:lnTo>
                          <a:pt x="2087" y="4032"/>
                        </a:lnTo>
                        <a:lnTo>
                          <a:pt x="2020" y="3809"/>
                        </a:lnTo>
                        <a:lnTo>
                          <a:pt x="1763" y="3635"/>
                        </a:lnTo>
                        <a:lnTo>
                          <a:pt x="1872" y="3570"/>
                        </a:lnTo>
                        <a:lnTo>
                          <a:pt x="2020" y="3553"/>
                        </a:lnTo>
                        <a:lnTo>
                          <a:pt x="2192" y="3366"/>
                        </a:lnTo>
                        <a:lnTo>
                          <a:pt x="2272" y="3060"/>
                        </a:lnTo>
                        <a:lnTo>
                          <a:pt x="2096" y="3060"/>
                        </a:lnTo>
                        <a:lnTo>
                          <a:pt x="1791" y="3294"/>
                        </a:lnTo>
                        <a:lnTo>
                          <a:pt x="1472" y="3294"/>
                        </a:lnTo>
                        <a:lnTo>
                          <a:pt x="1377" y="3503"/>
                        </a:lnTo>
                        <a:lnTo>
                          <a:pt x="1338" y="3503"/>
                        </a:lnTo>
                        <a:lnTo>
                          <a:pt x="1286" y="3349"/>
                        </a:lnTo>
                        <a:lnTo>
                          <a:pt x="913" y="3979"/>
                        </a:lnTo>
                        <a:lnTo>
                          <a:pt x="1114" y="3431"/>
                        </a:lnTo>
                        <a:lnTo>
                          <a:pt x="1032" y="3366"/>
                        </a:lnTo>
                        <a:lnTo>
                          <a:pt x="885" y="3397"/>
                        </a:lnTo>
                        <a:lnTo>
                          <a:pt x="531" y="3961"/>
                        </a:lnTo>
                        <a:lnTo>
                          <a:pt x="303" y="4081"/>
                        </a:lnTo>
                        <a:lnTo>
                          <a:pt x="806" y="3382"/>
                        </a:lnTo>
                        <a:lnTo>
                          <a:pt x="834" y="3280"/>
                        </a:lnTo>
                        <a:lnTo>
                          <a:pt x="0" y="4017"/>
                        </a:lnTo>
                        <a:lnTo>
                          <a:pt x="141" y="3590"/>
                        </a:lnTo>
                        <a:lnTo>
                          <a:pt x="791" y="3128"/>
                        </a:lnTo>
                        <a:lnTo>
                          <a:pt x="474" y="3091"/>
                        </a:lnTo>
                        <a:lnTo>
                          <a:pt x="806" y="3006"/>
                        </a:lnTo>
                        <a:lnTo>
                          <a:pt x="1061" y="2836"/>
                        </a:lnTo>
                        <a:lnTo>
                          <a:pt x="1073" y="2988"/>
                        </a:lnTo>
                        <a:lnTo>
                          <a:pt x="1315" y="2750"/>
                        </a:lnTo>
                        <a:lnTo>
                          <a:pt x="1621" y="2732"/>
                        </a:lnTo>
                        <a:lnTo>
                          <a:pt x="1712" y="2644"/>
                        </a:lnTo>
                        <a:lnTo>
                          <a:pt x="1712" y="2409"/>
                        </a:lnTo>
                        <a:lnTo>
                          <a:pt x="2578" y="2887"/>
                        </a:lnTo>
                        <a:lnTo>
                          <a:pt x="2761" y="2869"/>
                        </a:lnTo>
                        <a:lnTo>
                          <a:pt x="2775" y="2732"/>
                        </a:lnTo>
                        <a:lnTo>
                          <a:pt x="2578" y="2511"/>
                        </a:lnTo>
                        <a:lnTo>
                          <a:pt x="2392" y="2580"/>
                        </a:lnTo>
                        <a:lnTo>
                          <a:pt x="2215" y="2151"/>
                        </a:lnTo>
                        <a:lnTo>
                          <a:pt x="1832" y="1879"/>
                        </a:lnTo>
                        <a:lnTo>
                          <a:pt x="1979" y="1795"/>
                        </a:lnTo>
                        <a:lnTo>
                          <a:pt x="1621" y="1405"/>
                        </a:lnTo>
                        <a:lnTo>
                          <a:pt x="1486" y="1415"/>
                        </a:lnTo>
                        <a:lnTo>
                          <a:pt x="1408" y="1570"/>
                        </a:lnTo>
                        <a:lnTo>
                          <a:pt x="1180" y="648"/>
                        </a:lnTo>
                        <a:lnTo>
                          <a:pt x="1897" y="1432"/>
                        </a:lnTo>
                        <a:lnTo>
                          <a:pt x="1582" y="871"/>
                        </a:lnTo>
                        <a:lnTo>
                          <a:pt x="1408" y="0"/>
                        </a:lnTo>
                        <a:lnTo>
                          <a:pt x="1699" y="888"/>
                        </a:lnTo>
                        <a:lnTo>
                          <a:pt x="2897" y="2304"/>
                        </a:lnTo>
                        <a:lnTo>
                          <a:pt x="2724" y="2304"/>
                        </a:lnTo>
                        <a:lnTo>
                          <a:pt x="3016" y="2617"/>
                        </a:lnTo>
                        <a:lnTo>
                          <a:pt x="3363" y="2668"/>
                        </a:lnTo>
                        <a:lnTo>
                          <a:pt x="3467" y="2732"/>
                        </a:lnTo>
                        <a:lnTo>
                          <a:pt x="3416" y="2939"/>
                        </a:lnTo>
                        <a:lnTo>
                          <a:pt x="3562" y="2988"/>
                        </a:lnTo>
                        <a:lnTo>
                          <a:pt x="3627" y="3263"/>
                        </a:lnTo>
                        <a:lnTo>
                          <a:pt x="3775" y="3431"/>
                        </a:lnTo>
                        <a:lnTo>
                          <a:pt x="3268" y="3245"/>
                        </a:lnTo>
                        <a:lnTo>
                          <a:pt x="3204" y="3725"/>
                        </a:lnTo>
                        <a:lnTo>
                          <a:pt x="3627" y="3809"/>
                        </a:lnTo>
                        <a:lnTo>
                          <a:pt x="4161" y="3623"/>
                        </a:lnTo>
                        <a:lnTo>
                          <a:pt x="3895" y="3518"/>
                        </a:lnTo>
                        <a:lnTo>
                          <a:pt x="4907" y="3707"/>
                        </a:lnTo>
                        <a:lnTo>
                          <a:pt x="6114" y="3417"/>
                        </a:lnTo>
                        <a:lnTo>
                          <a:pt x="6089" y="3518"/>
                        </a:lnTo>
                        <a:lnTo>
                          <a:pt x="6327" y="348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3" name="Freeform 157"/>
                  <p:cNvSpPr>
                    <a:spLocks/>
                  </p:cNvSpPr>
                  <p:nvPr/>
                </p:nvSpPr>
                <p:spPr bwMode="auto">
                  <a:xfrm>
                    <a:off x="998" y="2732"/>
                    <a:ext cx="47" cy="81"/>
                  </a:xfrm>
                  <a:custGeom>
                    <a:avLst/>
                    <a:gdLst/>
                    <a:ahLst/>
                    <a:cxnLst>
                      <a:cxn ang="0">
                        <a:pos x="253" y="0"/>
                      </a:cxn>
                      <a:cxn ang="0">
                        <a:pos x="721" y="1025"/>
                      </a:cxn>
                      <a:cxn ang="0">
                        <a:pos x="589" y="920"/>
                      </a:cxn>
                      <a:cxn ang="0">
                        <a:pos x="589" y="1059"/>
                      </a:cxn>
                      <a:cxn ang="0">
                        <a:pos x="840" y="1382"/>
                      </a:cxn>
                      <a:cxn ang="0">
                        <a:pos x="324" y="1175"/>
                      </a:cxn>
                      <a:cxn ang="0">
                        <a:pos x="0" y="1468"/>
                      </a:cxn>
                      <a:cxn ang="0">
                        <a:pos x="214" y="936"/>
                      </a:cxn>
                      <a:cxn ang="0">
                        <a:pos x="374" y="766"/>
                      </a:cxn>
                      <a:cxn ang="0">
                        <a:pos x="390" y="562"/>
                      </a:cxn>
                      <a:cxn ang="0">
                        <a:pos x="269" y="304"/>
                      </a:cxn>
                      <a:cxn ang="0">
                        <a:pos x="253" y="0"/>
                      </a:cxn>
                    </a:cxnLst>
                    <a:rect l="0" t="0" r="r" b="b"/>
                    <a:pathLst>
                      <a:path w="840" h="1468">
                        <a:moveTo>
                          <a:pt x="253" y="0"/>
                        </a:moveTo>
                        <a:lnTo>
                          <a:pt x="721" y="1025"/>
                        </a:lnTo>
                        <a:lnTo>
                          <a:pt x="589" y="920"/>
                        </a:lnTo>
                        <a:lnTo>
                          <a:pt x="589" y="1059"/>
                        </a:lnTo>
                        <a:lnTo>
                          <a:pt x="840" y="1382"/>
                        </a:lnTo>
                        <a:lnTo>
                          <a:pt x="324" y="1175"/>
                        </a:lnTo>
                        <a:lnTo>
                          <a:pt x="0" y="1468"/>
                        </a:lnTo>
                        <a:lnTo>
                          <a:pt x="214" y="936"/>
                        </a:lnTo>
                        <a:lnTo>
                          <a:pt x="374" y="766"/>
                        </a:lnTo>
                        <a:lnTo>
                          <a:pt x="390" y="562"/>
                        </a:lnTo>
                        <a:lnTo>
                          <a:pt x="269" y="304"/>
                        </a:lnTo>
                        <a:lnTo>
                          <a:pt x="253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4" name="Freeform 158"/>
                  <p:cNvSpPr>
                    <a:spLocks/>
                  </p:cNvSpPr>
                  <p:nvPr/>
                </p:nvSpPr>
                <p:spPr bwMode="auto">
                  <a:xfrm>
                    <a:off x="975" y="2825"/>
                    <a:ext cx="47" cy="20"/>
                  </a:xfrm>
                  <a:custGeom>
                    <a:avLst/>
                    <a:gdLst/>
                    <a:ahLst/>
                    <a:cxnLst>
                      <a:cxn ang="0">
                        <a:pos x="853" y="102"/>
                      </a:cxn>
                      <a:cxn ang="0">
                        <a:pos x="493" y="0"/>
                      </a:cxn>
                      <a:cxn ang="0">
                        <a:pos x="346" y="0"/>
                      </a:cxn>
                      <a:cxn ang="0">
                        <a:pos x="54" y="170"/>
                      </a:cxn>
                      <a:cxn ang="0">
                        <a:pos x="0" y="359"/>
                      </a:cxn>
                      <a:cxn ang="0">
                        <a:pos x="438" y="102"/>
                      </a:cxn>
                      <a:cxn ang="0">
                        <a:pos x="853" y="102"/>
                      </a:cxn>
                    </a:cxnLst>
                    <a:rect l="0" t="0" r="r" b="b"/>
                    <a:pathLst>
                      <a:path w="853" h="359">
                        <a:moveTo>
                          <a:pt x="853" y="102"/>
                        </a:moveTo>
                        <a:lnTo>
                          <a:pt x="493" y="0"/>
                        </a:lnTo>
                        <a:lnTo>
                          <a:pt x="346" y="0"/>
                        </a:lnTo>
                        <a:lnTo>
                          <a:pt x="54" y="170"/>
                        </a:lnTo>
                        <a:lnTo>
                          <a:pt x="0" y="359"/>
                        </a:lnTo>
                        <a:lnTo>
                          <a:pt x="438" y="102"/>
                        </a:lnTo>
                        <a:lnTo>
                          <a:pt x="853" y="102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5" name="Freeform 159"/>
                  <p:cNvSpPr>
                    <a:spLocks/>
                  </p:cNvSpPr>
                  <p:nvPr/>
                </p:nvSpPr>
                <p:spPr bwMode="auto">
                  <a:xfrm>
                    <a:off x="1155" y="2717"/>
                    <a:ext cx="103" cy="41"/>
                  </a:xfrm>
                  <a:custGeom>
                    <a:avLst/>
                    <a:gdLst/>
                    <a:ahLst/>
                    <a:cxnLst>
                      <a:cxn ang="0">
                        <a:pos x="0" y="35"/>
                      </a:cxn>
                      <a:cxn ang="0">
                        <a:pos x="0" y="289"/>
                      </a:cxn>
                      <a:cxn ang="0">
                        <a:pos x="162" y="391"/>
                      </a:cxn>
                      <a:cxn ang="0">
                        <a:pos x="162" y="579"/>
                      </a:cxn>
                      <a:cxn ang="0">
                        <a:pos x="573" y="751"/>
                      </a:cxn>
                      <a:cxn ang="0">
                        <a:pos x="986" y="751"/>
                      </a:cxn>
                      <a:cxn ang="0">
                        <a:pos x="1852" y="391"/>
                      </a:cxn>
                      <a:cxn ang="0">
                        <a:pos x="1837" y="189"/>
                      </a:cxn>
                      <a:cxn ang="0">
                        <a:pos x="1640" y="0"/>
                      </a:cxn>
                      <a:cxn ang="0">
                        <a:pos x="1556" y="189"/>
                      </a:cxn>
                      <a:cxn ang="0">
                        <a:pos x="1399" y="0"/>
                      </a:cxn>
                      <a:cxn ang="0">
                        <a:pos x="733" y="82"/>
                      </a:cxn>
                      <a:cxn ang="0">
                        <a:pos x="561" y="238"/>
                      </a:cxn>
                      <a:cxn ang="0">
                        <a:pos x="360" y="119"/>
                      </a:cxn>
                      <a:cxn ang="0">
                        <a:pos x="281" y="119"/>
                      </a:cxn>
                      <a:cxn ang="0">
                        <a:pos x="199" y="205"/>
                      </a:cxn>
                      <a:cxn ang="0">
                        <a:pos x="82" y="205"/>
                      </a:cxn>
                      <a:cxn ang="0">
                        <a:pos x="0" y="35"/>
                      </a:cxn>
                    </a:cxnLst>
                    <a:rect l="0" t="0" r="r" b="b"/>
                    <a:pathLst>
                      <a:path w="1852" h="751">
                        <a:moveTo>
                          <a:pt x="0" y="35"/>
                        </a:moveTo>
                        <a:lnTo>
                          <a:pt x="0" y="289"/>
                        </a:lnTo>
                        <a:lnTo>
                          <a:pt x="162" y="391"/>
                        </a:lnTo>
                        <a:lnTo>
                          <a:pt x="162" y="579"/>
                        </a:lnTo>
                        <a:lnTo>
                          <a:pt x="573" y="751"/>
                        </a:lnTo>
                        <a:lnTo>
                          <a:pt x="986" y="751"/>
                        </a:lnTo>
                        <a:lnTo>
                          <a:pt x="1852" y="391"/>
                        </a:lnTo>
                        <a:lnTo>
                          <a:pt x="1837" y="189"/>
                        </a:lnTo>
                        <a:lnTo>
                          <a:pt x="1640" y="0"/>
                        </a:lnTo>
                        <a:lnTo>
                          <a:pt x="1556" y="189"/>
                        </a:lnTo>
                        <a:lnTo>
                          <a:pt x="1399" y="0"/>
                        </a:lnTo>
                        <a:lnTo>
                          <a:pt x="733" y="82"/>
                        </a:lnTo>
                        <a:lnTo>
                          <a:pt x="561" y="238"/>
                        </a:lnTo>
                        <a:lnTo>
                          <a:pt x="360" y="119"/>
                        </a:lnTo>
                        <a:lnTo>
                          <a:pt x="281" y="119"/>
                        </a:lnTo>
                        <a:lnTo>
                          <a:pt x="199" y="205"/>
                        </a:lnTo>
                        <a:lnTo>
                          <a:pt x="82" y="205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6" name="Freeform 160"/>
                  <p:cNvSpPr>
                    <a:spLocks/>
                  </p:cNvSpPr>
                  <p:nvPr/>
                </p:nvSpPr>
                <p:spPr bwMode="auto">
                  <a:xfrm>
                    <a:off x="1173" y="2781"/>
                    <a:ext cx="42" cy="73"/>
                  </a:xfrm>
                  <a:custGeom>
                    <a:avLst/>
                    <a:gdLst/>
                    <a:ahLst/>
                    <a:cxnLst>
                      <a:cxn ang="0">
                        <a:pos x="695" y="0"/>
                      </a:cxn>
                      <a:cxn ang="0">
                        <a:pos x="695" y="239"/>
                      </a:cxn>
                      <a:cxn ang="0">
                        <a:pos x="97" y="955"/>
                      </a:cxn>
                      <a:cxn ang="0">
                        <a:pos x="0" y="1313"/>
                      </a:cxn>
                      <a:cxn ang="0">
                        <a:pos x="188" y="1125"/>
                      </a:cxn>
                      <a:cxn ang="0">
                        <a:pos x="335" y="801"/>
                      </a:cxn>
                      <a:cxn ang="0">
                        <a:pos x="507" y="748"/>
                      </a:cxn>
                      <a:cxn ang="0">
                        <a:pos x="750" y="288"/>
                      </a:cxn>
                      <a:cxn ang="0">
                        <a:pos x="750" y="172"/>
                      </a:cxn>
                      <a:cxn ang="0">
                        <a:pos x="695" y="0"/>
                      </a:cxn>
                    </a:cxnLst>
                    <a:rect l="0" t="0" r="r" b="b"/>
                    <a:pathLst>
                      <a:path w="750" h="1313">
                        <a:moveTo>
                          <a:pt x="695" y="0"/>
                        </a:moveTo>
                        <a:lnTo>
                          <a:pt x="695" y="239"/>
                        </a:lnTo>
                        <a:lnTo>
                          <a:pt x="97" y="955"/>
                        </a:lnTo>
                        <a:lnTo>
                          <a:pt x="0" y="1313"/>
                        </a:lnTo>
                        <a:lnTo>
                          <a:pt x="188" y="1125"/>
                        </a:lnTo>
                        <a:lnTo>
                          <a:pt x="335" y="801"/>
                        </a:lnTo>
                        <a:lnTo>
                          <a:pt x="507" y="748"/>
                        </a:lnTo>
                        <a:lnTo>
                          <a:pt x="750" y="288"/>
                        </a:lnTo>
                        <a:lnTo>
                          <a:pt x="750" y="172"/>
                        </a:lnTo>
                        <a:lnTo>
                          <a:pt x="695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7" name="Freeform 161"/>
                  <p:cNvSpPr>
                    <a:spLocks/>
                  </p:cNvSpPr>
                  <p:nvPr/>
                </p:nvSpPr>
                <p:spPr bwMode="auto">
                  <a:xfrm>
                    <a:off x="958" y="2755"/>
                    <a:ext cx="37" cy="135"/>
                  </a:xfrm>
                  <a:custGeom>
                    <a:avLst/>
                    <a:gdLst/>
                    <a:ahLst/>
                    <a:cxnLst>
                      <a:cxn ang="0">
                        <a:pos x="0" y="51"/>
                      </a:cxn>
                      <a:cxn ang="0">
                        <a:pos x="0" y="2441"/>
                      </a:cxn>
                      <a:cxn ang="0">
                        <a:pos x="158" y="1875"/>
                      </a:cxn>
                      <a:cxn ang="0">
                        <a:pos x="293" y="1178"/>
                      </a:cxn>
                      <a:cxn ang="0">
                        <a:pos x="491" y="799"/>
                      </a:cxn>
                      <a:cxn ang="0">
                        <a:pos x="655" y="0"/>
                      </a:cxn>
                      <a:cxn ang="0">
                        <a:pos x="454" y="597"/>
                      </a:cxn>
                      <a:cxn ang="0">
                        <a:pos x="265" y="579"/>
                      </a:cxn>
                      <a:cxn ang="0">
                        <a:pos x="0" y="51"/>
                      </a:cxn>
                    </a:cxnLst>
                    <a:rect l="0" t="0" r="r" b="b"/>
                    <a:pathLst>
                      <a:path w="655" h="2441">
                        <a:moveTo>
                          <a:pt x="0" y="51"/>
                        </a:moveTo>
                        <a:lnTo>
                          <a:pt x="0" y="2441"/>
                        </a:lnTo>
                        <a:lnTo>
                          <a:pt x="158" y="1875"/>
                        </a:lnTo>
                        <a:lnTo>
                          <a:pt x="293" y="1178"/>
                        </a:lnTo>
                        <a:lnTo>
                          <a:pt x="491" y="799"/>
                        </a:lnTo>
                        <a:lnTo>
                          <a:pt x="655" y="0"/>
                        </a:lnTo>
                        <a:lnTo>
                          <a:pt x="454" y="597"/>
                        </a:lnTo>
                        <a:lnTo>
                          <a:pt x="265" y="579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8" name="Freeform 162"/>
                  <p:cNvSpPr>
                    <a:spLocks/>
                  </p:cNvSpPr>
                  <p:nvPr/>
                </p:nvSpPr>
                <p:spPr bwMode="auto">
                  <a:xfrm>
                    <a:off x="1214" y="2795"/>
                    <a:ext cx="10" cy="22"/>
                  </a:xfrm>
                  <a:custGeom>
                    <a:avLst/>
                    <a:gdLst/>
                    <a:ahLst/>
                    <a:cxnLst>
                      <a:cxn ang="0">
                        <a:pos x="18" y="17"/>
                      </a:cxn>
                      <a:cxn ang="0">
                        <a:pos x="18" y="392"/>
                      </a:cxn>
                      <a:cxn ang="0">
                        <a:pos x="184" y="207"/>
                      </a:cxn>
                      <a:cxn ang="0">
                        <a:pos x="135" y="33"/>
                      </a:cxn>
                      <a:cxn ang="0">
                        <a:pos x="0" y="0"/>
                      </a:cxn>
                      <a:cxn ang="0">
                        <a:pos x="18" y="17"/>
                      </a:cxn>
                    </a:cxnLst>
                    <a:rect l="0" t="0" r="r" b="b"/>
                    <a:pathLst>
                      <a:path w="184" h="392">
                        <a:moveTo>
                          <a:pt x="18" y="17"/>
                        </a:moveTo>
                        <a:lnTo>
                          <a:pt x="18" y="392"/>
                        </a:lnTo>
                        <a:lnTo>
                          <a:pt x="184" y="207"/>
                        </a:lnTo>
                        <a:lnTo>
                          <a:pt x="135" y="33"/>
                        </a:lnTo>
                        <a:lnTo>
                          <a:pt x="0" y="0"/>
                        </a:lnTo>
                        <a:lnTo>
                          <a:pt x="18" y="17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79" name="Freeform 163"/>
                  <p:cNvSpPr>
                    <a:spLocks/>
                  </p:cNvSpPr>
                  <p:nvPr/>
                </p:nvSpPr>
                <p:spPr bwMode="auto">
                  <a:xfrm>
                    <a:off x="999" y="2892"/>
                    <a:ext cx="68" cy="48"/>
                  </a:xfrm>
                  <a:custGeom>
                    <a:avLst/>
                    <a:gdLst/>
                    <a:ahLst/>
                    <a:cxnLst>
                      <a:cxn ang="0">
                        <a:pos x="1226" y="276"/>
                      </a:cxn>
                      <a:cxn ang="0">
                        <a:pos x="1226" y="123"/>
                      </a:cxn>
                      <a:cxn ang="0">
                        <a:pos x="1039" y="0"/>
                      </a:cxn>
                      <a:cxn ang="0">
                        <a:pos x="482" y="341"/>
                      </a:cxn>
                      <a:cxn ang="0">
                        <a:pos x="374" y="579"/>
                      </a:cxn>
                      <a:cxn ang="0">
                        <a:pos x="0" y="856"/>
                      </a:cxn>
                      <a:cxn ang="0">
                        <a:pos x="280" y="856"/>
                      </a:cxn>
                      <a:cxn ang="0">
                        <a:pos x="1226" y="276"/>
                      </a:cxn>
                    </a:cxnLst>
                    <a:rect l="0" t="0" r="r" b="b"/>
                    <a:pathLst>
                      <a:path w="1226" h="856">
                        <a:moveTo>
                          <a:pt x="1226" y="276"/>
                        </a:moveTo>
                        <a:lnTo>
                          <a:pt x="1226" y="123"/>
                        </a:lnTo>
                        <a:lnTo>
                          <a:pt x="1039" y="0"/>
                        </a:lnTo>
                        <a:lnTo>
                          <a:pt x="482" y="341"/>
                        </a:lnTo>
                        <a:lnTo>
                          <a:pt x="374" y="579"/>
                        </a:lnTo>
                        <a:lnTo>
                          <a:pt x="0" y="856"/>
                        </a:lnTo>
                        <a:lnTo>
                          <a:pt x="280" y="856"/>
                        </a:lnTo>
                        <a:lnTo>
                          <a:pt x="1226" y="276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0" name="Freeform 164"/>
                  <p:cNvSpPr>
                    <a:spLocks/>
                  </p:cNvSpPr>
                  <p:nvPr/>
                </p:nvSpPr>
                <p:spPr bwMode="auto">
                  <a:xfrm>
                    <a:off x="959" y="2915"/>
                    <a:ext cx="154" cy="111"/>
                  </a:xfrm>
                  <a:custGeom>
                    <a:avLst/>
                    <a:gdLst/>
                    <a:ahLst/>
                    <a:cxnLst>
                      <a:cxn ang="0">
                        <a:pos x="558" y="147"/>
                      </a:cxn>
                      <a:cxn ang="0">
                        <a:pos x="352" y="147"/>
                      </a:cxn>
                      <a:cxn ang="0">
                        <a:pos x="221" y="0"/>
                      </a:cxn>
                      <a:cxn ang="0">
                        <a:pos x="67" y="229"/>
                      </a:cxn>
                      <a:cxn ang="0">
                        <a:pos x="29" y="92"/>
                      </a:cxn>
                      <a:cxn ang="0">
                        <a:pos x="0" y="345"/>
                      </a:cxn>
                      <a:cxn ang="0">
                        <a:pos x="90" y="646"/>
                      </a:cxn>
                      <a:cxn ang="0">
                        <a:pos x="170" y="581"/>
                      </a:cxn>
                      <a:cxn ang="0">
                        <a:pos x="221" y="815"/>
                      </a:cxn>
                      <a:cxn ang="0">
                        <a:pos x="108" y="815"/>
                      </a:cxn>
                      <a:cxn ang="0">
                        <a:pos x="154" y="930"/>
                      </a:cxn>
                      <a:cxn ang="0">
                        <a:pos x="425" y="1124"/>
                      </a:cxn>
                      <a:cxn ang="0">
                        <a:pos x="595" y="1480"/>
                      </a:cxn>
                      <a:cxn ang="0">
                        <a:pos x="857" y="1679"/>
                      </a:cxn>
                      <a:cxn ang="0">
                        <a:pos x="992" y="1648"/>
                      </a:cxn>
                      <a:cxn ang="0">
                        <a:pos x="1515" y="1930"/>
                      </a:cxn>
                      <a:cxn ang="0">
                        <a:pos x="1806" y="1930"/>
                      </a:cxn>
                      <a:cxn ang="0">
                        <a:pos x="1983" y="2006"/>
                      </a:cxn>
                      <a:cxn ang="0">
                        <a:pos x="2229" y="1920"/>
                      </a:cxn>
                      <a:cxn ang="0">
                        <a:pos x="2325" y="1961"/>
                      </a:cxn>
                      <a:cxn ang="0">
                        <a:pos x="2718" y="1858"/>
                      </a:cxn>
                      <a:cxn ang="0">
                        <a:pos x="2443" y="1815"/>
                      </a:cxn>
                      <a:cxn ang="0">
                        <a:pos x="2529" y="1722"/>
                      </a:cxn>
                      <a:cxn ang="0">
                        <a:pos x="2317" y="1785"/>
                      </a:cxn>
                      <a:cxn ang="0">
                        <a:pos x="1714" y="1785"/>
                      </a:cxn>
                      <a:cxn ang="0">
                        <a:pos x="1244" y="1562"/>
                      </a:cxn>
                      <a:cxn ang="0">
                        <a:pos x="1618" y="1607"/>
                      </a:cxn>
                      <a:cxn ang="0">
                        <a:pos x="1861" y="1607"/>
                      </a:cxn>
                      <a:cxn ang="0">
                        <a:pos x="2344" y="1396"/>
                      </a:cxn>
                      <a:cxn ang="0">
                        <a:pos x="2548" y="1386"/>
                      </a:cxn>
                      <a:cxn ang="0">
                        <a:pos x="2767" y="1304"/>
                      </a:cxn>
                      <a:cxn ang="0">
                        <a:pos x="2535" y="1359"/>
                      </a:cxn>
                      <a:cxn ang="0">
                        <a:pos x="2285" y="1345"/>
                      </a:cxn>
                      <a:cxn ang="0">
                        <a:pos x="1857" y="1472"/>
                      </a:cxn>
                      <a:cxn ang="0">
                        <a:pos x="1100" y="1460"/>
                      </a:cxn>
                      <a:cxn ang="0">
                        <a:pos x="949" y="1376"/>
                      </a:cxn>
                      <a:cxn ang="0">
                        <a:pos x="905" y="1231"/>
                      </a:cxn>
                      <a:cxn ang="0">
                        <a:pos x="747" y="1249"/>
                      </a:cxn>
                      <a:cxn ang="0">
                        <a:pos x="683" y="1012"/>
                      </a:cxn>
                      <a:cxn ang="0">
                        <a:pos x="820" y="999"/>
                      </a:cxn>
                      <a:cxn ang="0">
                        <a:pos x="1020" y="887"/>
                      </a:cxn>
                      <a:cxn ang="0">
                        <a:pos x="1402" y="875"/>
                      </a:cxn>
                      <a:cxn ang="0">
                        <a:pos x="2000" y="660"/>
                      </a:cxn>
                      <a:cxn ang="0">
                        <a:pos x="2131" y="456"/>
                      </a:cxn>
                      <a:cxn ang="0">
                        <a:pos x="1868" y="622"/>
                      </a:cxn>
                      <a:cxn ang="0">
                        <a:pos x="1462" y="622"/>
                      </a:cxn>
                      <a:cxn ang="0">
                        <a:pos x="1276" y="509"/>
                      </a:cxn>
                      <a:cxn ang="0">
                        <a:pos x="777" y="677"/>
                      </a:cxn>
                      <a:cxn ang="0">
                        <a:pos x="546" y="468"/>
                      </a:cxn>
                      <a:cxn ang="0">
                        <a:pos x="505" y="519"/>
                      </a:cxn>
                      <a:cxn ang="0">
                        <a:pos x="562" y="660"/>
                      </a:cxn>
                      <a:cxn ang="0">
                        <a:pos x="482" y="854"/>
                      </a:cxn>
                      <a:cxn ang="0">
                        <a:pos x="344" y="897"/>
                      </a:cxn>
                      <a:cxn ang="0">
                        <a:pos x="299" y="844"/>
                      </a:cxn>
                      <a:cxn ang="0">
                        <a:pos x="425" y="699"/>
                      </a:cxn>
                      <a:cxn ang="0">
                        <a:pos x="262" y="414"/>
                      </a:cxn>
                      <a:cxn ang="0">
                        <a:pos x="139" y="519"/>
                      </a:cxn>
                      <a:cxn ang="0">
                        <a:pos x="108" y="386"/>
                      </a:cxn>
                      <a:cxn ang="0">
                        <a:pos x="170" y="237"/>
                      </a:cxn>
                      <a:cxn ang="0">
                        <a:pos x="391" y="248"/>
                      </a:cxn>
                      <a:cxn ang="0">
                        <a:pos x="558" y="147"/>
                      </a:cxn>
                    </a:cxnLst>
                    <a:rect l="0" t="0" r="r" b="b"/>
                    <a:pathLst>
                      <a:path w="2767" h="2006">
                        <a:moveTo>
                          <a:pt x="558" y="147"/>
                        </a:moveTo>
                        <a:lnTo>
                          <a:pt x="352" y="147"/>
                        </a:lnTo>
                        <a:lnTo>
                          <a:pt x="221" y="0"/>
                        </a:lnTo>
                        <a:lnTo>
                          <a:pt x="67" y="229"/>
                        </a:lnTo>
                        <a:lnTo>
                          <a:pt x="29" y="92"/>
                        </a:lnTo>
                        <a:lnTo>
                          <a:pt x="0" y="345"/>
                        </a:lnTo>
                        <a:lnTo>
                          <a:pt x="90" y="646"/>
                        </a:lnTo>
                        <a:lnTo>
                          <a:pt x="170" y="581"/>
                        </a:lnTo>
                        <a:lnTo>
                          <a:pt x="221" y="815"/>
                        </a:lnTo>
                        <a:lnTo>
                          <a:pt x="108" y="815"/>
                        </a:lnTo>
                        <a:lnTo>
                          <a:pt x="154" y="930"/>
                        </a:lnTo>
                        <a:lnTo>
                          <a:pt x="425" y="1124"/>
                        </a:lnTo>
                        <a:lnTo>
                          <a:pt x="595" y="1480"/>
                        </a:lnTo>
                        <a:lnTo>
                          <a:pt x="857" y="1679"/>
                        </a:lnTo>
                        <a:lnTo>
                          <a:pt x="992" y="1648"/>
                        </a:lnTo>
                        <a:lnTo>
                          <a:pt x="1515" y="1930"/>
                        </a:lnTo>
                        <a:lnTo>
                          <a:pt x="1806" y="1930"/>
                        </a:lnTo>
                        <a:lnTo>
                          <a:pt x="1983" y="2006"/>
                        </a:lnTo>
                        <a:lnTo>
                          <a:pt x="2229" y="1920"/>
                        </a:lnTo>
                        <a:lnTo>
                          <a:pt x="2325" y="1961"/>
                        </a:lnTo>
                        <a:lnTo>
                          <a:pt x="2718" y="1858"/>
                        </a:lnTo>
                        <a:lnTo>
                          <a:pt x="2443" y="1815"/>
                        </a:lnTo>
                        <a:lnTo>
                          <a:pt x="2529" y="1722"/>
                        </a:lnTo>
                        <a:lnTo>
                          <a:pt x="2317" y="1785"/>
                        </a:lnTo>
                        <a:lnTo>
                          <a:pt x="1714" y="1785"/>
                        </a:lnTo>
                        <a:lnTo>
                          <a:pt x="1244" y="1562"/>
                        </a:lnTo>
                        <a:lnTo>
                          <a:pt x="1618" y="1607"/>
                        </a:lnTo>
                        <a:lnTo>
                          <a:pt x="1861" y="1607"/>
                        </a:lnTo>
                        <a:lnTo>
                          <a:pt x="2344" y="1396"/>
                        </a:lnTo>
                        <a:lnTo>
                          <a:pt x="2548" y="1386"/>
                        </a:lnTo>
                        <a:lnTo>
                          <a:pt x="2767" y="1304"/>
                        </a:lnTo>
                        <a:lnTo>
                          <a:pt x="2535" y="1359"/>
                        </a:lnTo>
                        <a:lnTo>
                          <a:pt x="2285" y="1345"/>
                        </a:lnTo>
                        <a:lnTo>
                          <a:pt x="1857" y="1472"/>
                        </a:lnTo>
                        <a:lnTo>
                          <a:pt x="1100" y="1460"/>
                        </a:lnTo>
                        <a:lnTo>
                          <a:pt x="949" y="1376"/>
                        </a:lnTo>
                        <a:lnTo>
                          <a:pt x="905" y="1231"/>
                        </a:lnTo>
                        <a:lnTo>
                          <a:pt x="747" y="1249"/>
                        </a:lnTo>
                        <a:lnTo>
                          <a:pt x="683" y="1012"/>
                        </a:lnTo>
                        <a:lnTo>
                          <a:pt x="820" y="999"/>
                        </a:lnTo>
                        <a:lnTo>
                          <a:pt x="1020" y="887"/>
                        </a:lnTo>
                        <a:lnTo>
                          <a:pt x="1402" y="875"/>
                        </a:lnTo>
                        <a:lnTo>
                          <a:pt x="2000" y="660"/>
                        </a:lnTo>
                        <a:lnTo>
                          <a:pt x="2131" y="456"/>
                        </a:lnTo>
                        <a:lnTo>
                          <a:pt x="1868" y="622"/>
                        </a:lnTo>
                        <a:lnTo>
                          <a:pt x="1462" y="622"/>
                        </a:lnTo>
                        <a:lnTo>
                          <a:pt x="1276" y="509"/>
                        </a:lnTo>
                        <a:lnTo>
                          <a:pt x="777" y="677"/>
                        </a:lnTo>
                        <a:lnTo>
                          <a:pt x="546" y="468"/>
                        </a:lnTo>
                        <a:lnTo>
                          <a:pt x="505" y="519"/>
                        </a:lnTo>
                        <a:lnTo>
                          <a:pt x="562" y="660"/>
                        </a:lnTo>
                        <a:lnTo>
                          <a:pt x="482" y="854"/>
                        </a:lnTo>
                        <a:lnTo>
                          <a:pt x="344" y="897"/>
                        </a:lnTo>
                        <a:lnTo>
                          <a:pt x="299" y="844"/>
                        </a:lnTo>
                        <a:lnTo>
                          <a:pt x="425" y="699"/>
                        </a:lnTo>
                        <a:lnTo>
                          <a:pt x="262" y="414"/>
                        </a:lnTo>
                        <a:lnTo>
                          <a:pt x="139" y="519"/>
                        </a:lnTo>
                        <a:lnTo>
                          <a:pt x="108" y="386"/>
                        </a:lnTo>
                        <a:lnTo>
                          <a:pt x="170" y="237"/>
                        </a:lnTo>
                        <a:lnTo>
                          <a:pt x="391" y="248"/>
                        </a:lnTo>
                        <a:lnTo>
                          <a:pt x="558" y="147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1" name="Freeform 165"/>
                  <p:cNvSpPr>
                    <a:spLocks/>
                  </p:cNvSpPr>
                  <p:nvPr/>
                </p:nvSpPr>
                <p:spPr bwMode="auto">
                  <a:xfrm>
                    <a:off x="1027" y="2968"/>
                    <a:ext cx="75" cy="24"/>
                  </a:xfrm>
                  <a:custGeom>
                    <a:avLst/>
                    <a:gdLst/>
                    <a:ahLst/>
                    <a:cxnLst>
                      <a:cxn ang="0">
                        <a:pos x="1351" y="0"/>
                      </a:cxn>
                      <a:cxn ang="0">
                        <a:pos x="772" y="82"/>
                      </a:cxn>
                      <a:cxn ang="0">
                        <a:pos x="0" y="425"/>
                      </a:cxn>
                      <a:cxn ang="0">
                        <a:pos x="1125" y="153"/>
                      </a:cxn>
                      <a:cxn ang="0">
                        <a:pos x="1351" y="0"/>
                      </a:cxn>
                    </a:cxnLst>
                    <a:rect l="0" t="0" r="r" b="b"/>
                    <a:pathLst>
                      <a:path w="1351" h="425">
                        <a:moveTo>
                          <a:pt x="1351" y="0"/>
                        </a:moveTo>
                        <a:lnTo>
                          <a:pt x="772" y="82"/>
                        </a:lnTo>
                        <a:lnTo>
                          <a:pt x="0" y="425"/>
                        </a:lnTo>
                        <a:lnTo>
                          <a:pt x="1125" y="153"/>
                        </a:lnTo>
                        <a:lnTo>
                          <a:pt x="1351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2" name="Freeform 166"/>
                  <p:cNvSpPr>
                    <a:spLocks/>
                  </p:cNvSpPr>
                  <p:nvPr/>
                </p:nvSpPr>
                <p:spPr bwMode="auto">
                  <a:xfrm>
                    <a:off x="1052" y="3031"/>
                    <a:ext cx="52" cy="14"/>
                  </a:xfrm>
                  <a:custGeom>
                    <a:avLst/>
                    <a:gdLst/>
                    <a:ahLst/>
                    <a:cxnLst>
                      <a:cxn ang="0">
                        <a:pos x="930" y="251"/>
                      </a:cxn>
                      <a:cxn ang="0">
                        <a:pos x="392" y="251"/>
                      </a:cxn>
                      <a:cxn ang="0">
                        <a:pos x="0" y="0"/>
                      </a:cxn>
                      <a:cxn ang="0">
                        <a:pos x="731" y="168"/>
                      </a:cxn>
                      <a:cxn ang="0">
                        <a:pos x="930" y="251"/>
                      </a:cxn>
                    </a:cxnLst>
                    <a:rect l="0" t="0" r="r" b="b"/>
                    <a:pathLst>
                      <a:path w="930" h="251">
                        <a:moveTo>
                          <a:pt x="930" y="251"/>
                        </a:moveTo>
                        <a:lnTo>
                          <a:pt x="392" y="251"/>
                        </a:lnTo>
                        <a:lnTo>
                          <a:pt x="0" y="0"/>
                        </a:lnTo>
                        <a:lnTo>
                          <a:pt x="731" y="168"/>
                        </a:lnTo>
                        <a:lnTo>
                          <a:pt x="930" y="25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3" name="Freeform 167"/>
                  <p:cNvSpPr>
                    <a:spLocks/>
                  </p:cNvSpPr>
                  <p:nvPr/>
                </p:nvSpPr>
                <p:spPr bwMode="auto">
                  <a:xfrm>
                    <a:off x="1082" y="3022"/>
                    <a:ext cx="35" cy="13"/>
                  </a:xfrm>
                  <a:custGeom>
                    <a:avLst/>
                    <a:gdLst/>
                    <a:ahLst/>
                    <a:cxnLst>
                      <a:cxn ang="0">
                        <a:pos x="636" y="0"/>
                      </a:cxn>
                      <a:cxn ang="0">
                        <a:pos x="0" y="198"/>
                      </a:cxn>
                      <a:cxn ang="0">
                        <a:pos x="595" y="231"/>
                      </a:cxn>
                      <a:cxn ang="0">
                        <a:pos x="636" y="0"/>
                      </a:cxn>
                    </a:cxnLst>
                    <a:rect l="0" t="0" r="r" b="b"/>
                    <a:pathLst>
                      <a:path w="636" h="231">
                        <a:moveTo>
                          <a:pt x="636" y="0"/>
                        </a:moveTo>
                        <a:lnTo>
                          <a:pt x="0" y="198"/>
                        </a:lnTo>
                        <a:lnTo>
                          <a:pt x="595" y="231"/>
                        </a:lnTo>
                        <a:lnTo>
                          <a:pt x="636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4" name="Line 1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19" y="2954"/>
                    <a:ext cx="10" cy="6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5" name="Line 1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96" y="2682"/>
                    <a:ext cx="12" cy="52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6" name="Freeform 170"/>
                  <p:cNvSpPr>
                    <a:spLocks/>
                  </p:cNvSpPr>
                  <p:nvPr/>
                </p:nvSpPr>
                <p:spPr bwMode="auto">
                  <a:xfrm>
                    <a:off x="1206" y="2558"/>
                    <a:ext cx="35" cy="26"/>
                  </a:xfrm>
                  <a:custGeom>
                    <a:avLst/>
                    <a:gdLst/>
                    <a:ahLst/>
                    <a:cxnLst>
                      <a:cxn ang="0">
                        <a:pos x="178" y="0"/>
                      </a:cxn>
                      <a:cxn ang="0">
                        <a:pos x="0" y="199"/>
                      </a:cxn>
                      <a:cxn ang="0">
                        <a:pos x="450" y="460"/>
                      </a:cxn>
                      <a:cxn ang="0">
                        <a:pos x="620" y="250"/>
                      </a:cxn>
                      <a:cxn ang="0">
                        <a:pos x="466" y="127"/>
                      </a:cxn>
                      <a:cxn ang="0">
                        <a:pos x="318" y="270"/>
                      </a:cxn>
                      <a:cxn ang="0">
                        <a:pos x="344" y="82"/>
                      </a:cxn>
                      <a:cxn ang="0">
                        <a:pos x="178" y="0"/>
                      </a:cxn>
                    </a:cxnLst>
                    <a:rect l="0" t="0" r="r" b="b"/>
                    <a:pathLst>
                      <a:path w="620" h="460">
                        <a:moveTo>
                          <a:pt x="178" y="0"/>
                        </a:moveTo>
                        <a:lnTo>
                          <a:pt x="0" y="199"/>
                        </a:lnTo>
                        <a:lnTo>
                          <a:pt x="450" y="460"/>
                        </a:lnTo>
                        <a:lnTo>
                          <a:pt x="620" y="250"/>
                        </a:lnTo>
                        <a:lnTo>
                          <a:pt x="466" y="127"/>
                        </a:lnTo>
                        <a:lnTo>
                          <a:pt x="318" y="270"/>
                        </a:lnTo>
                        <a:lnTo>
                          <a:pt x="344" y="82"/>
                        </a:lnTo>
                        <a:lnTo>
                          <a:pt x="178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7" name="Freeform 171"/>
                  <p:cNvSpPr>
                    <a:spLocks/>
                  </p:cNvSpPr>
                  <p:nvPr/>
                </p:nvSpPr>
                <p:spPr bwMode="auto">
                  <a:xfrm>
                    <a:off x="1226" y="2557"/>
                    <a:ext cx="17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98" y="215"/>
                      </a:cxn>
                      <a:cxn ang="0">
                        <a:pos x="298" y="157"/>
                      </a:cxn>
                      <a:cxn ang="0">
                        <a:pos x="45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98" h="215">
                        <a:moveTo>
                          <a:pt x="0" y="0"/>
                        </a:moveTo>
                        <a:lnTo>
                          <a:pt x="298" y="215"/>
                        </a:lnTo>
                        <a:lnTo>
                          <a:pt x="298" y="157"/>
                        </a:lnTo>
                        <a:lnTo>
                          <a:pt x="4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8" name="Freeform 172"/>
                  <p:cNvSpPr>
                    <a:spLocks/>
                  </p:cNvSpPr>
                  <p:nvPr/>
                </p:nvSpPr>
                <p:spPr bwMode="auto">
                  <a:xfrm>
                    <a:off x="1234" y="2575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73"/>
                      </a:cxn>
                      <a:cxn ang="0">
                        <a:pos x="268" y="264"/>
                      </a:cxn>
                      <a:cxn ang="0">
                        <a:pos x="332" y="182"/>
                      </a:cxn>
                      <a:cxn ang="0">
                        <a:pos x="84" y="0"/>
                      </a:cxn>
                      <a:cxn ang="0">
                        <a:pos x="0" y="73"/>
                      </a:cxn>
                    </a:cxnLst>
                    <a:rect l="0" t="0" r="r" b="b"/>
                    <a:pathLst>
                      <a:path w="332" h="264">
                        <a:moveTo>
                          <a:pt x="0" y="73"/>
                        </a:moveTo>
                        <a:lnTo>
                          <a:pt x="268" y="264"/>
                        </a:lnTo>
                        <a:lnTo>
                          <a:pt x="332" y="182"/>
                        </a:lnTo>
                        <a:lnTo>
                          <a:pt x="84" y="0"/>
                        </a:lnTo>
                        <a:lnTo>
                          <a:pt x="0" y="73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89" name="Freeform 173"/>
                  <p:cNvSpPr>
                    <a:spLocks/>
                  </p:cNvSpPr>
                  <p:nvPr/>
                </p:nvSpPr>
                <p:spPr bwMode="auto">
                  <a:xfrm>
                    <a:off x="1238" y="2565"/>
                    <a:ext cx="207" cy="71"/>
                  </a:xfrm>
                  <a:custGeom>
                    <a:avLst/>
                    <a:gdLst/>
                    <a:ahLst/>
                    <a:cxnLst>
                      <a:cxn ang="0">
                        <a:pos x="0" y="687"/>
                      </a:cxn>
                      <a:cxn ang="0">
                        <a:pos x="394" y="0"/>
                      </a:cxn>
                      <a:cxn ang="0">
                        <a:pos x="914" y="370"/>
                      </a:cxn>
                      <a:cxn ang="0">
                        <a:pos x="1738" y="370"/>
                      </a:cxn>
                      <a:cxn ang="0">
                        <a:pos x="1738" y="986"/>
                      </a:cxn>
                      <a:cxn ang="0">
                        <a:pos x="3699" y="986"/>
                      </a:cxn>
                      <a:cxn ang="0">
                        <a:pos x="3699" y="939"/>
                      </a:cxn>
                      <a:cxn ang="0">
                        <a:pos x="3535" y="834"/>
                      </a:cxn>
                      <a:cxn ang="0">
                        <a:pos x="3722" y="926"/>
                      </a:cxn>
                      <a:cxn ang="0">
                        <a:pos x="3722" y="1284"/>
                      </a:cxn>
                      <a:cxn ang="0">
                        <a:pos x="536" y="1284"/>
                      </a:cxn>
                      <a:cxn ang="0">
                        <a:pos x="536" y="926"/>
                      </a:cxn>
                      <a:cxn ang="0">
                        <a:pos x="192" y="678"/>
                      </a:cxn>
                      <a:cxn ang="0">
                        <a:pos x="145" y="770"/>
                      </a:cxn>
                      <a:cxn ang="0">
                        <a:pos x="0" y="687"/>
                      </a:cxn>
                    </a:cxnLst>
                    <a:rect l="0" t="0" r="r" b="b"/>
                    <a:pathLst>
                      <a:path w="3722" h="1284">
                        <a:moveTo>
                          <a:pt x="0" y="687"/>
                        </a:moveTo>
                        <a:lnTo>
                          <a:pt x="394" y="0"/>
                        </a:lnTo>
                        <a:lnTo>
                          <a:pt x="914" y="370"/>
                        </a:lnTo>
                        <a:lnTo>
                          <a:pt x="1738" y="370"/>
                        </a:lnTo>
                        <a:lnTo>
                          <a:pt x="1738" y="986"/>
                        </a:lnTo>
                        <a:lnTo>
                          <a:pt x="3699" y="986"/>
                        </a:lnTo>
                        <a:lnTo>
                          <a:pt x="3699" y="939"/>
                        </a:lnTo>
                        <a:lnTo>
                          <a:pt x="3535" y="834"/>
                        </a:lnTo>
                        <a:lnTo>
                          <a:pt x="3722" y="926"/>
                        </a:lnTo>
                        <a:lnTo>
                          <a:pt x="3722" y="1284"/>
                        </a:lnTo>
                        <a:lnTo>
                          <a:pt x="536" y="1284"/>
                        </a:lnTo>
                        <a:lnTo>
                          <a:pt x="536" y="926"/>
                        </a:lnTo>
                        <a:lnTo>
                          <a:pt x="192" y="678"/>
                        </a:lnTo>
                        <a:lnTo>
                          <a:pt x="145" y="770"/>
                        </a:lnTo>
                        <a:lnTo>
                          <a:pt x="0" y="687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0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1284" y="2547"/>
                    <a:ext cx="26" cy="30"/>
                  </a:xfrm>
                  <a:prstGeom prst="rect">
                    <a:avLst/>
                  </a:pr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1" name="Freeform 175"/>
                  <p:cNvSpPr>
                    <a:spLocks/>
                  </p:cNvSpPr>
                  <p:nvPr/>
                </p:nvSpPr>
                <p:spPr bwMode="auto">
                  <a:xfrm>
                    <a:off x="1241" y="2551"/>
                    <a:ext cx="8" cy="11"/>
                  </a:xfrm>
                  <a:custGeom>
                    <a:avLst/>
                    <a:gdLst/>
                    <a:ahLst/>
                    <a:cxnLst>
                      <a:cxn ang="0">
                        <a:pos x="29" y="197"/>
                      </a:cxn>
                      <a:cxn ang="0">
                        <a:pos x="140" y="19"/>
                      </a:cxn>
                      <a:cxn ang="0">
                        <a:pos x="111" y="0"/>
                      </a:cxn>
                      <a:cxn ang="0">
                        <a:pos x="0" y="162"/>
                      </a:cxn>
                      <a:cxn ang="0">
                        <a:pos x="29" y="197"/>
                      </a:cxn>
                    </a:cxnLst>
                    <a:rect l="0" t="0" r="r" b="b"/>
                    <a:pathLst>
                      <a:path w="140" h="197">
                        <a:moveTo>
                          <a:pt x="29" y="197"/>
                        </a:moveTo>
                        <a:lnTo>
                          <a:pt x="140" y="19"/>
                        </a:lnTo>
                        <a:lnTo>
                          <a:pt x="111" y="0"/>
                        </a:lnTo>
                        <a:lnTo>
                          <a:pt x="0" y="162"/>
                        </a:lnTo>
                        <a:lnTo>
                          <a:pt x="29" y="197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2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1252" y="2552"/>
                    <a:ext cx="29" cy="2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3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1252" y="2555"/>
                    <a:ext cx="6" cy="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4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1230" y="2590"/>
                    <a:ext cx="6" cy="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5" name="Freeform 179"/>
                  <p:cNvSpPr>
                    <a:spLocks/>
                  </p:cNvSpPr>
                  <p:nvPr/>
                </p:nvSpPr>
                <p:spPr bwMode="auto">
                  <a:xfrm>
                    <a:off x="1311" y="2649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380" y="172"/>
                      </a:cxn>
                      <a:cxn ang="0">
                        <a:pos x="370" y="137"/>
                      </a:cxn>
                      <a:cxn ang="0">
                        <a:pos x="358" y="101"/>
                      </a:cxn>
                      <a:cxn ang="0">
                        <a:pos x="339" y="70"/>
                      </a:cxn>
                      <a:cxn ang="0">
                        <a:pos x="307" y="43"/>
                      </a:cxn>
                      <a:cxn ang="0">
                        <a:pos x="280" y="23"/>
                      </a:cxn>
                      <a:cxn ang="0">
                        <a:pos x="247" y="9"/>
                      </a:cxn>
                      <a:cxn ang="0">
                        <a:pos x="212" y="2"/>
                      </a:cxn>
                      <a:cxn ang="0">
                        <a:pos x="171" y="2"/>
                      </a:cxn>
                      <a:cxn ang="0">
                        <a:pos x="137" y="7"/>
                      </a:cxn>
                      <a:cxn ang="0">
                        <a:pos x="104" y="23"/>
                      </a:cxn>
                      <a:cxn ang="0">
                        <a:pos x="73" y="43"/>
                      </a:cxn>
                      <a:cxn ang="0">
                        <a:pos x="46" y="66"/>
                      </a:cxn>
                      <a:cxn ang="0">
                        <a:pos x="21" y="97"/>
                      </a:cxn>
                      <a:cxn ang="0">
                        <a:pos x="8" y="135"/>
                      </a:cxn>
                      <a:cxn ang="0">
                        <a:pos x="0" y="171"/>
                      </a:cxn>
                      <a:cxn ang="0">
                        <a:pos x="0" y="204"/>
                      </a:cxn>
                      <a:cxn ang="0">
                        <a:pos x="8" y="245"/>
                      </a:cxn>
                      <a:cxn ang="0">
                        <a:pos x="21" y="278"/>
                      </a:cxn>
                      <a:cxn ang="0">
                        <a:pos x="42" y="311"/>
                      </a:cxn>
                      <a:cxn ang="0">
                        <a:pos x="65" y="337"/>
                      </a:cxn>
                      <a:cxn ang="0">
                        <a:pos x="100" y="356"/>
                      </a:cxn>
                      <a:cxn ang="0">
                        <a:pos x="132" y="374"/>
                      </a:cxn>
                      <a:cxn ang="0">
                        <a:pos x="169" y="380"/>
                      </a:cxn>
                      <a:cxn ang="0">
                        <a:pos x="206" y="380"/>
                      </a:cxn>
                      <a:cxn ang="0">
                        <a:pos x="243" y="374"/>
                      </a:cxn>
                      <a:cxn ang="0">
                        <a:pos x="274" y="360"/>
                      </a:cxn>
                      <a:cxn ang="0">
                        <a:pos x="307" y="342"/>
                      </a:cxn>
                      <a:cxn ang="0">
                        <a:pos x="337" y="315"/>
                      </a:cxn>
                      <a:cxn ang="0">
                        <a:pos x="354" y="282"/>
                      </a:cxn>
                      <a:cxn ang="0">
                        <a:pos x="370" y="251"/>
                      </a:cxn>
                      <a:cxn ang="0">
                        <a:pos x="380" y="217"/>
                      </a:cxn>
                      <a:cxn ang="0">
                        <a:pos x="384" y="192"/>
                      </a:cxn>
                    </a:cxnLst>
                    <a:rect l="0" t="0" r="r" b="b"/>
                    <a:pathLst>
                      <a:path w="384" h="380">
                        <a:moveTo>
                          <a:pt x="384" y="192"/>
                        </a:moveTo>
                        <a:lnTo>
                          <a:pt x="380" y="172"/>
                        </a:lnTo>
                        <a:lnTo>
                          <a:pt x="378" y="155"/>
                        </a:lnTo>
                        <a:lnTo>
                          <a:pt x="370" y="137"/>
                        </a:lnTo>
                        <a:lnTo>
                          <a:pt x="366" y="120"/>
                        </a:lnTo>
                        <a:lnTo>
                          <a:pt x="358" y="101"/>
                        </a:lnTo>
                        <a:lnTo>
                          <a:pt x="348" y="84"/>
                        </a:lnTo>
                        <a:lnTo>
                          <a:pt x="339" y="70"/>
                        </a:lnTo>
                        <a:lnTo>
                          <a:pt x="325" y="56"/>
                        </a:lnTo>
                        <a:lnTo>
                          <a:pt x="307" y="43"/>
                        </a:lnTo>
                        <a:lnTo>
                          <a:pt x="298" y="29"/>
                        </a:lnTo>
                        <a:lnTo>
                          <a:pt x="280" y="23"/>
                        </a:lnTo>
                        <a:lnTo>
                          <a:pt x="264" y="15"/>
                        </a:lnTo>
                        <a:lnTo>
                          <a:pt x="247" y="9"/>
                        </a:lnTo>
                        <a:lnTo>
                          <a:pt x="229" y="5"/>
                        </a:lnTo>
                        <a:lnTo>
                          <a:pt x="212" y="2"/>
                        </a:lnTo>
                        <a:lnTo>
                          <a:pt x="192" y="0"/>
                        </a:lnTo>
                        <a:lnTo>
                          <a:pt x="171" y="2"/>
                        </a:lnTo>
                        <a:lnTo>
                          <a:pt x="153" y="5"/>
                        </a:lnTo>
                        <a:lnTo>
                          <a:pt x="137" y="7"/>
                        </a:lnTo>
                        <a:lnTo>
                          <a:pt x="118" y="15"/>
                        </a:lnTo>
                        <a:lnTo>
                          <a:pt x="104" y="23"/>
                        </a:lnTo>
                        <a:lnTo>
                          <a:pt x="89" y="29"/>
                        </a:lnTo>
                        <a:lnTo>
                          <a:pt x="73" y="43"/>
                        </a:lnTo>
                        <a:lnTo>
                          <a:pt x="57" y="56"/>
                        </a:lnTo>
                        <a:lnTo>
                          <a:pt x="46" y="66"/>
                        </a:lnTo>
                        <a:lnTo>
                          <a:pt x="34" y="84"/>
                        </a:lnTo>
                        <a:lnTo>
                          <a:pt x="21" y="97"/>
                        </a:lnTo>
                        <a:lnTo>
                          <a:pt x="15" y="116"/>
                        </a:lnTo>
                        <a:lnTo>
                          <a:pt x="8" y="135"/>
                        </a:lnTo>
                        <a:lnTo>
                          <a:pt x="2" y="153"/>
                        </a:lnTo>
                        <a:lnTo>
                          <a:pt x="0" y="171"/>
                        </a:lnTo>
                        <a:lnTo>
                          <a:pt x="0" y="190"/>
                        </a:lnTo>
                        <a:lnTo>
                          <a:pt x="0" y="204"/>
                        </a:lnTo>
                        <a:lnTo>
                          <a:pt x="2" y="223"/>
                        </a:lnTo>
                        <a:lnTo>
                          <a:pt x="8" y="245"/>
                        </a:lnTo>
                        <a:lnTo>
                          <a:pt x="11" y="260"/>
                        </a:lnTo>
                        <a:lnTo>
                          <a:pt x="21" y="278"/>
                        </a:lnTo>
                        <a:lnTo>
                          <a:pt x="32" y="296"/>
                        </a:lnTo>
                        <a:lnTo>
                          <a:pt x="42" y="311"/>
                        </a:lnTo>
                        <a:lnTo>
                          <a:pt x="57" y="321"/>
                        </a:lnTo>
                        <a:lnTo>
                          <a:pt x="65" y="337"/>
                        </a:lnTo>
                        <a:lnTo>
                          <a:pt x="81" y="346"/>
                        </a:lnTo>
                        <a:lnTo>
                          <a:pt x="100" y="356"/>
                        </a:lnTo>
                        <a:lnTo>
                          <a:pt x="114" y="362"/>
                        </a:lnTo>
                        <a:lnTo>
                          <a:pt x="132" y="374"/>
                        </a:lnTo>
                        <a:lnTo>
                          <a:pt x="151" y="378"/>
                        </a:lnTo>
                        <a:lnTo>
                          <a:pt x="169" y="380"/>
                        </a:lnTo>
                        <a:lnTo>
                          <a:pt x="186" y="380"/>
                        </a:lnTo>
                        <a:lnTo>
                          <a:pt x="206" y="380"/>
                        </a:lnTo>
                        <a:lnTo>
                          <a:pt x="225" y="378"/>
                        </a:lnTo>
                        <a:lnTo>
                          <a:pt x="243" y="374"/>
                        </a:lnTo>
                        <a:lnTo>
                          <a:pt x="260" y="366"/>
                        </a:lnTo>
                        <a:lnTo>
                          <a:pt x="274" y="360"/>
                        </a:lnTo>
                        <a:lnTo>
                          <a:pt x="294" y="350"/>
                        </a:lnTo>
                        <a:lnTo>
                          <a:pt x="307" y="342"/>
                        </a:lnTo>
                        <a:lnTo>
                          <a:pt x="325" y="333"/>
                        </a:lnTo>
                        <a:lnTo>
                          <a:pt x="337" y="315"/>
                        </a:lnTo>
                        <a:lnTo>
                          <a:pt x="348" y="297"/>
                        </a:lnTo>
                        <a:lnTo>
                          <a:pt x="354" y="282"/>
                        </a:lnTo>
                        <a:lnTo>
                          <a:pt x="362" y="266"/>
                        </a:lnTo>
                        <a:lnTo>
                          <a:pt x="370" y="251"/>
                        </a:lnTo>
                        <a:lnTo>
                          <a:pt x="376" y="233"/>
                        </a:lnTo>
                        <a:lnTo>
                          <a:pt x="380" y="217"/>
                        </a:lnTo>
                        <a:lnTo>
                          <a:pt x="384" y="194"/>
                        </a:lnTo>
                        <a:lnTo>
                          <a:pt x="384" y="192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6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1318" y="2569"/>
                    <a:ext cx="11" cy="12"/>
                  </a:xfrm>
                  <a:prstGeom prst="rect">
                    <a:avLst/>
                  </a:pr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7" name="Freeform 181"/>
                  <p:cNvSpPr>
                    <a:spLocks/>
                  </p:cNvSpPr>
                  <p:nvPr/>
                </p:nvSpPr>
                <p:spPr bwMode="auto">
                  <a:xfrm>
                    <a:off x="1262" y="2622"/>
                    <a:ext cx="2" cy="3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43" y="177"/>
                      </a:cxn>
                      <a:cxn ang="0">
                        <a:pos x="43" y="568"/>
                      </a:cxn>
                      <a:cxn ang="0">
                        <a:pos x="0" y="345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" h="568">
                        <a:moveTo>
                          <a:pt x="0" y="0"/>
                        </a:moveTo>
                        <a:lnTo>
                          <a:pt x="43" y="177"/>
                        </a:lnTo>
                        <a:lnTo>
                          <a:pt x="43" y="568"/>
                        </a:lnTo>
                        <a:lnTo>
                          <a:pt x="0" y="3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8" name="Freeform 182"/>
                  <p:cNvSpPr>
                    <a:spLocks/>
                  </p:cNvSpPr>
                  <p:nvPr/>
                </p:nvSpPr>
                <p:spPr bwMode="auto">
                  <a:xfrm>
                    <a:off x="1264" y="2664"/>
                    <a:ext cx="68" cy="46"/>
                  </a:xfrm>
                  <a:custGeom>
                    <a:avLst/>
                    <a:gdLst/>
                    <a:ahLst/>
                    <a:cxnLst>
                      <a:cxn ang="0">
                        <a:pos x="105" y="415"/>
                      </a:cxn>
                      <a:cxn ang="0">
                        <a:pos x="105" y="287"/>
                      </a:cxn>
                      <a:cxn ang="0">
                        <a:pos x="60" y="287"/>
                      </a:cxn>
                      <a:cxn ang="0">
                        <a:pos x="0" y="0"/>
                      </a:cxn>
                      <a:cxn ang="0">
                        <a:pos x="1215" y="287"/>
                      </a:cxn>
                      <a:cxn ang="0">
                        <a:pos x="743" y="287"/>
                      </a:cxn>
                      <a:cxn ang="0">
                        <a:pos x="743" y="511"/>
                      </a:cxn>
                      <a:cxn ang="0">
                        <a:pos x="743" y="716"/>
                      </a:cxn>
                      <a:cxn ang="0">
                        <a:pos x="737" y="720"/>
                      </a:cxn>
                      <a:cxn ang="0">
                        <a:pos x="731" y="736"/>
                      </a:cxn>
                      <a:cxn ang="0">
                        <a:pos x="725" y="744"/>
                      </a:cxn>
                      <a:cxn ang="0">
                        <a:pos x="712" y="757"/>
                      </a:cxn>
                      <a:cxn ang="0">
                        <a:pos x="700" y="767"/>
                      </a:cxn>
                      <a:cxn ang="0">
                        <a:pos x="686" y="777"/>
                      </a:cxn>
                      <a:cxn ang="0">
                        <a:pos x="671" y="783"/>
                      </a:cxn>
                      <a:cxn ang="0">
                        <a:pos x="653" y="796"/>
                      </a:cxn>
                      <a:cxn ang="0">
                        <a:pos x="639" y="800"/>
                      </a:cxn>
                      <a:cxn ang="0">
                        <a:pos x="618" y="814"/>
                      </a:cxn>
                      <a:cxn ang="0">
                        <a:pos x="598" y="818"/>
                      </a:cxn>
                      <a:cxn ang="0">
                        <a:pos x="575" y="822"/>
                      </a:cxn>
                      <a:cxn ang="0">
                        <a:pos x="557" y="831"/>
                      </a:cxn>
                      <a:cxn ang="0">
                        <a:pos x="534" y="831"/>
                      </a:cxn>
                      <a:cxn ang="0">
                        <a:pos x="511" y="837"/>
                      </a:cxn>
                      <a:cxn ang="0">
                        <a:pos x="487" y="841"/>
                      </a:cxn>
                      <a:cxn ang="0">
                        <a:pos x="464" y="841"/>
                      </a:cxn>
                      <a:cxn ang="0">
                        <a:pos x="440" y="841"/>
                      </a:cxn>
                      <a:cxn ang="0">
                        <a:pos x="419" y="841"/>
                      </a:cxn>
                      <a:cxn ang="0">
                        <a:pos x="391" y="841"/>
                      </a:cxn>
                      <a:cxn ang="0">
                        <a:pos x="365" y="841"/>
                      </a:cxn>
                      <a:cxn ang="0">
                        <a:pos x="342" y="839"/>
                      </a:cxn>
                      <a:cxn ang="0">
                        <a:pos x="318" y="833"/>
                      </a:cxn>
                      <a:cxn ang="0">
                        <a:pos x="295" y="831"/>
                      </a:cxn>
                      <a:cxn ang="0">
                        <a:pos x="275" y="828"/>
                      </a:cxn>
                      <a:cxn ang="0">
                        <a:pos x="252" y="822"/>
                      </a:cxn>
                      <a:cxn ang="0">
                        <a:pos x="234" y="814"/>
                      </a:cxn>
                      <a:cxn ang="0">
                        <a:pos x="215" y="808"/>
                      </a:cxn>
                      <a:cxn ang="0">
                        <a:pos x="193" y="798"/>
                      </a:cxn>
                      <a:cxn ang="0">
                        <a:pos x="179" y="790"/>
                      </a:cxn>
                      <a:cxn ang="0">
                        <a:pos x="166" y="781"/>
                      </a:cxn>
                      <a:cxn ang="0">
                        <a:pos x="152" y="769"/>
                      </a:cxn>
                      <a:cxn ang="0">
                        <a:pos x="138" y="759"/>
                      </a:cxn>
                      <a:cxn ang="0">
                        <a:pos x="127" y="751"/>
                      </a:cxn>
                      <a:cxn ang="0">
                        <a:pos x="117" y="740"/>
                      </a:cxn>
                      <a:cxn ang="0">
                        <a:pos x="109" y="726"/>
                      </a:cxn>
                      <a:cxn ang="0">
                        <a:pos x="105" y="716"/>
                      </a:cxn>
                      <a:cxn ang="0">
                        <a:pos x="105" y="415"/>
                      </a:cxn>
                    </a:cxnLst>
                    <a:rect l="0" t="0" r="r" b="b"/>
                    <a:pathLst>
                      <a:path w="1215" h="841">
                        <a:moveTo>
                          <a:pt x="105" y="415"/>
                        </a:moveTo>
                        <a:lnTo>
                          <a:pt x="105" y="287"/>
                        </a:lnTo>
                        <a:lnTo>
                          <a:pt x="60" y="287"/>
                        </a:lnTo>
                        <a:lnTo>
                          <a:pt x="0" y="0"/>
                        </a:lnTo>
                        <a:lnTo>
                          <a:pt x="1215" y="287"/>
                        </a:lnTo>
                        <a:lnTo>
                          <a:pt x="743" y="287"/>
                        </a:lnTo>
                        <a:lnTo>
                          <a:pt x="743" y="511"/>
                        </a:lnTo>
                        <a:lnTo>
                          <a:pt x="743" y="716"/>
                        </a:lnTo>
                        <a:lnTo>
                          <a:pt x="737" y="720"/>
                        </a:lnTo>
                        <a:lnTo>
                          <a:pt x="731" y="736"/>
                        </a:lnTo>
                        <a:lnTo>
                          <a:pt x="725" y="744"/>
                        </a:lnTo>
                        <a:lnTo>
                          <a:pt x="712" y="757"/>
                        </a:lnTo>
                        <a:lnTo>
                          <a:pt x="700" y="767"/>
                        </a:lnTo>
                        <a:lnTo>
                          <a:pt x="686" y="777"/>
                        </a:lnTo>
                        <a:lnTo>
                          <a:pt x="671" y="783"/>
                        </a:lnTo>
                        <a:lnTo>
                          <a:pt x="653" y="796"/>
                        </a:lnTo>
                        <a:lnTo>
                          <a:pt x="639" y="800"/>
                        </a:lnTo>
                        <a:lnTo>
                          <a:pt x="618" y="814"/>
                        </a:lnTo>
                        <a:lnTo>
                          <a:pt x="598" y="818"/>
                        </a:lnTo>
                        <a:lnTo>
                          <a:pt x="575" y="822"/>
                        </a:lnTo>
                        <a:lnTo>
                          <a:pt x="557" y="831"/>
                        </a:lnTo>
                        <a:lnTo>
                          <a:pt x="534" y="831"/>
                        </a:lnTo>
                        <a:lnTo>
                          <a:pt x="511" y="837"/>
                        </a:lnTo>
                        <a:lnTo>
                          <a:pt x="487" y="841"/>
                        </a:lnTo>
                        <a:lnTo>
                          <a:pt x="464" y="841"/>
                        </a:lnTo>
                        <a:lnTo>
                          <a:pt x="440" y="841"/>
                        </a:lnTo>
                        <a:lnTo>
                          <a:pt x="419" y="841"/>
                        </a:lnTo>
                        <a:lnTo>
                          <a:pt x="391" y="841"/>
                        </a:lnTo>
                        <a:lnTo>
                          <a:pt x="365" y="841"/>
                        </a:lnTo>
                        <a:lnTo>
                          <a:pt x="342" y="839"/>
                        </a:lnTo>
                        <a:lnTo>
                          <a:pt x="318" y="833"/>
                        </a:lnTo>
                        <a:lnTo>
                          <a:pt x="295" y="831"/>
                        </a:lnTo>
                        <a:lnTo>
                          <a:pt x="275" y="828"/>
                        </a:lnTo>
                        <a:lnTo>
                          <a:pt x="252" y="822"/>
                        </a:lnTo>
                        <a:lnTo>
                          <a:pt x="234" y="814"/>
                        </a:lnTo>
                        <a:lnTo>
                          <a:pt x="215" y="808"/>
                        </a:lnTo>
                        <a:lnTo>
                          <a:pt x="193" y="798"/>
                        </a:lnTo>
                        <a:lnTo>
                          <a:pt x="179" y="790"/>
                        </a:lnTo>
                        <a:lnTo>
                          <a:pt x="166" y="781"/>
                        </a:lnTo>
                        <a:lnTo>
                          <a:pt x="152" y="769"/>
                        </a:lnTo>
                        <a:lnTo>
                          <a:pt x="138" y="759"/>
                        </a:lnTo>
                        <a:lnTo>
                          <a:pt x="127" y="751"/>
                        </a:lnTo>
                        <a:lnTo>
                          <a:pt x="117" y="740"/>
                        </a:lnTo>
                        <a:lnTo>
                          <a:pt x="109" y="726"/>
                        </a:lnTo>
                        <a:lnTo>
                          <a:pt x="105" y="716"/>
                        </a:lnTo>
                        <a:lnTo>
                          <a:pt x="105" y="41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399" name="Line 1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333" y="2610"/>
                    <a:ext cx="9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0" name="Freeform 184"/>
                  <p:cNvSpPr>
                    <a:spLocks/>
                  </p:cNvSpPr>
                  <p:nvPr/>
                </p:nvSpPr>
                <p:spPr bwMode="auto">
                  <a:xfrm>
                    <a:off x="1270" y="2684"/>
                    <a:ext cx="99" cy="116"/>
                  </a:xfrm>
                  <a:custGeom>
                    <a:avLst/>
                    <a:gdLst/>
                    <a:ahLst/>
                    <a:cxnLst>
                      <a:cxn ang="0">
                        <a:pos x="1520" y="0"/>
                      </a:cxn>
                      <a:cxn ang="0">
                        <a:pos x="1727" y="51"/>
                      </a:cxn>
                      <a:cxn ang="0">
                        <a:pos x="1727" y="1354"/>
                      </a:cxn>
                      <a:cxn ang="0">
                        <a:pos x="1795" y="1428"/>
                      </a:cxn>
                      <a:cxn ang="0">
                        <a:pos x="1795" y="1634"/>
                      </a:cxn>
                      <a:cxn ang="0">
                        <a:pos x="1622" y="1838"/>
                      </a:cxn>
                      <a:cxn ang="0">
                        <a:pos x="1497" y="1869"/>
                      </a:cxn>
                      <a:cxn ang="0">
                        <a:pos x="1181" y="1744"/>
                      </a:cxn>
                      <a:cxn ang="0">
                        <a:pos x="643" y="1806"/>
                      </a:cxn>
                      <a:cxn ang="0">
                        <a:pos x="0" y="2087"/>
                      </a:cxn>
                      <a:cxn ang="0">
                        <a:pos x="596" y="1773"/>
                      </a:cxn>
                      <a:cxn ang="0">
                        <a:pos x="804" y="1572"/>
                      </a:cxn>
                      <a:cxn ang="0">
                        <a:pos x="1105" y="1460"/>
                      </a:cxn>
                      <a:cxn ang="0">
                        <a:pos x="1105" y="1036"/>
                      </a:cxn>
                      <a:cxn ang="0">
                        <a:pos x="1021" y="773"/>
                      </a:cxn>
                      <a:cxn ang="0">
                        <a:pos x="1021" y="630"/>
                      </a:cxn>
                      <a:cxn ang="0">
                        <a:pos x="1303" y="1428"/>
                      </a:cxn>
                      <a:cxn ang="0">
                        <a:pos x="1622" y="1428"/>
                      </a:cxn>
                      <a:cxn ang="0">
                        <a:pos x="1520" y="1161"/>
                      </a:cxn>
                      <a:cxn ang="0">
                        <a:pos x="1520" y="0"/>
                      </a:cxn>
                    </a:cxnLst>
                    <a:rect l="0" t="0" r="r" b="b"/>
                    <a:pathLst>
                      <a:path w="1795" h="2087">
                        <a:moveTo>
                          <a:pt x="1520" y="0"/>
                        </a:moveTo>
                        <a:lnTo>
                          <a:pt x="1727" y="51"/>
                        </a:lnTo>
                        <a:lnTo>
                          <a:pt x="1727" y="1354"/>
                        </a:lnTo>
                        <a:lnTo>
                          <a:pt x="1795" y="1428"/>
                        </a:lnTo>
                        <a:lnTo>
                          <a:pt x="1795" y="1634"/>
                        </a:lnTo>
                        <a:lnTo>
                          <a:pt x="1622" y="1838"/>
                        </a:lnTo>
                        <a:lnTo>
                          <a:pt x="1497" y="1869"/>
                        </a:lnTo>
                        <a:lnTo>
                          <a:pt x="1181" y="1744"/>
                        </a:lnTo>
                        <a:lnTo>
                          <a:pt x="643" y="1806"/>
                        </a:lnTo>
                        <a:lnTo>
                          <a:pt x="0" y="2087"/>
                        </a:lnTo>
                        <a:lnTo>
                          <a:pt x="596" y="1773"/>
                        </a:lnTo>
                        <a:lnTo>
                          <a:pt x="804" y="1572"/>
                        </a:lnTo>
                        <a:lnTo>
                          <a:pt x="1105" y="1460"/>
                        </a:lnTo>
                        <a:lnTo>
                          <a:pt x="1105" y="1036"/>
                        </a:lnTo>
                        <a:lnTo>
                          <a:pt x="1021" y="773"/>
                        </a:lnTo>
                        <a:lnTo>
                          <a:pt x="1021" y="630"/>
                        </a:lnTo>
                        <a:lnTo>
                          <a:pt x="1303" y="1428"/>
                        </a:lnTo>
                        <a:lnTo>
                          <a:pt x="1622" y="1428"/>
                        </a:lnTo>
                        <a:lnTo>
                          <a:pt x="1520" y="1161"/>
                        </a:lnTo>
                        <a:lnTo>
                          <a:pt x="1520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1" name="Freeform 185"/>
                  <p:cNvSpPr>
                    <a:spLocks/>
                  </p:cNvSpPr>
                  <p:nvPr/>
                </p:nvSpPr>
                <p:spPr bwMode="auto">
                  <a:xfrm>
                    <a:off x="1176" y="2826"/>
                    <a:ext cx="89" cy="50"/>
                  </a:xfrm>
                  <a:custGeom>
                    <a:avLst/>
                    <a:gdLst/>
                    <a:ahLst/>
                    <a:cxnLst>
                      <a:cxn ang="0">
                        <a:pos x="12" y="905"/>
                      </a:cxn>
                      <a:cxn ang="0">
                        <a:pos x="0" y="639"/>
                      </a:cxn>
                      <a:cxn ang="0">
                        <a:pos x="82" y="532"/>
                      </a:cxn>
                      <a:cxn ang="0">
                        <a:pos x="281" y="594"/>
                      </a:cxn>
                      <a:cxn ang="0">
                        <a:pos x="400" y="594"/>
                      </a:cxn>
                      <a:cxn ang="0">
                        <a:pos x="632" y="234"/>
                      </a:cxn>
                      <a:cxn ang="0">
                        <a:pos x="843" y="234"/>
                      </a:cxn>
                      <a:cxn ang="0">
                        <a:pos x="718" y="0"/>
                      </a:cxn>
                      <a:cxn ang="0">
                        <a:pos x="962" y="0"/>
                      </a:cxn>
                      <a:cxn ang="0">
                        <a:pos x="1389" y="312"/>
                      </a:cxn>
                      <a:cxn ang="0">
                        <a:pos x="1511" y="312"/>
                      </a:cxn>
                      <a:cxn ang="0">
                        <a:pos x="1599" y="357"/>
                      </a:cxn>
                      <a:cxn ang="0">
                        <a:pos x="1548" y="456"/>
                      </a:cxn>
                      <a:cxn ang="0">
                        <a:pos x="1076" y="782"/>
                      </a:cxn>
                      <a:cxn ang="0">
                        <a:pos x="1168" y="626"/>
                      </a:cxn>
                      <a:cxn ang="0">
                        <a:pos x="1266" y="575"/>
                      </a:cxn>
                      <a:cxn ang="0">
                        <a:pos x="1340" y="456"/>
                      </a:cxn>
                      <a:cxn ang="0">
                        <a:pos x="1037" y="123"/>
                      </a:cxn>
                      <a:cxn ang="0">
                        <a:pos x="1037" y="373"/>
                      </a:cxn>
                      <a:cxn ang="0">
                        <a:pos x="747" y="860"/>
                      </a:cxn>
                      <a:cxn ang="0">
                        <a:pos x="620" y="860"/>
                      </a:cxn>
                      <a:cxn ang="0">
                        <a:pos x="575" y="782"/>
                      </a:cxn>
                      <a:cxn ang="0">
                        <a:pos x="671" y="813"/>
                      </a:cxn>
                      <a:cxn ang="0">
                        <a:pos x="852" y="456"/>
                      </a:cxn>
                      <a:cxn ang="0">
                        <a:pos x="755" y="357"/>
                      </a:cxn>
                      <a:cxn ang="0">
                        <a:pos x="412" y="796"/>
                      </a:cxn>
                      <a:cxn ang="0">
                        <a:pos x="195" y="686"/>
                      </a:cxn>
                      <a:cxn ang="0">
                        <a:pos x="12" y="905"/>
                      </a:cxn>
                    </a:cxnLst>
                    <a:rect l="0" t="0" r="r" b="b"/>
                    <a:pathLst>
                      <a:path w="1599" h="905">
                        <a:moveTo>
                          <a:pt x="12" y="905"/>
                        </a:moveTo>
                        <a:lnTo>
                          <a:pt x="0" y="639"/>
                        </a:lnTo>
                        <a:lnTo>
                          <a:pt x="82" y="532"/>
                        </a:lnTo>
                        <a:lnTo>
                          <a:pt x="281" y="594"/>
                        </a:lnTo>
                        <a:lnTo>
                          <a:pt x="400" y="594"/>
                        </a:lnTo>
                        <a:lnTo>
                          <a:pt x="632" y="234"/>
                        </a:lnTo>
                        <a:lnTo>
                          <a:pt x="843" y="234"/>
                        </a:lnTo>
                        <a:lnTo>
                          <a:pt x="718" y="0"/>
                        </a:lnTo>
                        <a:lnTo>
                          <a:pt x="962" y="0"/>
                        </a:lnTo>
                        <a:lnTo>
                          <a:pt x="1389" y="312"/>
                        </a:lnTo>
                        <a:lnTo>
                          <a:pt x="1511" y="312"/>
                        </a:lnTo>
                        <a:lnTo>
                          <a:pt x="1599" y="357"/>
                        </a:lnTo>
                        <a:lnTo>
                          <a:pt x="1548" y="456"/>
                        </a:lnTo>
                        <a:lnTo>
                          <a:pt x="1076" y="782"/>
                        </a:lnTo>
                        <a:lnTo>
                          <a:pt x="1168" y="626"/>
                        </a:lnTo>
                        <a:lnTo>
                          <a:pt x="1266" y="575"/>
                        </a:lnTo>
                        <a:lnTo>
                          <a:pt x="1340" y="456"/>
                        </a:lnTo>
                        <a:lnTo>
                          <a:pt x="1037" y="123"/>
                        </a:lnTo>
                        <a:lnTo>
                          <a:pt x="1037" y="373"/>
                        </a:lnTo>
                        <a:lnTo>
                          <a:pt x="747" y="860"/>
                        </a:lnTo>
                        <a:lnTo>
                          <a:pt x="620" y="860"/>
                        </a:lnTo>
                        <a:lnTo>
                          <a:pt x="575" y="782"/>
                        </a:lnTo>
                        <a:lnTo>
                          <a:pt x="671" y="813"/>
                        </a:lnTo>
                        <a:lnTo>
                          <a:pt x="852" y="456"/>
                        </a:lnTo>
                        <a:lnTo>
                          <a:pt x="755" y="357"/>
                        </a:lnTo>
                        <a:lnTo>
                          <a:pt x="412" y="796"/>
                        </a:lnTo>
                        <a:lnTo>
                          <a:pt x="195" y="686"/>
                        </a:lnTo>
                        <a:lnTo>
                          <a:pt x="12" y="905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2" name="Freeform 186"/>
                  <p:cNvSpPr>
                    <a:spLocks/>
                  </p:cNvSpPr>
                  <p:nvPr/>
                </p:nvSpPr>
                <p:spPr bwMode="auto">
                  <a:xfrm>
                    <a:off x="1230" y="2806"/>
                    <a:ext cx="16" cy="28"/>
                  </a:xfrm>
                  <a:custGeom>
                    <a:avLst/>
                    <a:gdLst/>
                    <a:ahLst/>
                    <a:cxnLst>
                      <a:cxn ang="0">
                        <a:pos x="0" y="139"/>
                      </a:cxn>
                      <a:cxn ang="0">
                        <a:pos x="46" y="0"/>
                      </a:cxn>
                      <a:cxn ang="0">
                        <a:pos x="146" y="0"/>
                      </a:cxn>
                      <a:cxn ang="0">
                        <a:pos x="216" y="107"/>
                      </a:cxn>
                      <a:cxn ang="0">
                        <a:pos x="289" y="501"/>
                      </a:cxn>
                      <a:cxn ang="0">
                        <a:pos x="119" y="96"/>
                      </a:cxn>
                      <a:cxn ang="0">
                        <a:pos x="74" y="96"/>
                      </a:cxn>
                      <a:cxn ang="0">
                        <a:pos x="0" y="139"/>
                      </a:cxn>
                    </a:cxnLst>
                    <a:rect l="0" t="0" r="r" b="b"/>
                    <a:pathLst>
                      <a:path w="289" h="501">
                        <a:moveTo>
                          <a:pt x="0" y="139"/>
                        </a:moveTo>
                        <a:lnTo>
                          <a:pt x="46" y="0"/>
                        </a:lnTo>
                        <a:lnTo>
                          <a:pt x="146" y="0"/>
                        </a:lnTo>
                        <a:lnTo>
                          <a:pt x="216" y="107"/>
                        </a:lnTo>
                        <a:lnTo>
                          <a:pt x="289" y="501"/>
                        </a:lnTo>
                        <a:lnTo>
                          <a:pt x="119" y="96"/>
                        </a:lnTo>
                        <a:lnTo>
                          <a:pt x="74" y="96"/>
                        </a:lnTo>
                        <a:lnTo>
                          <a:pt x="0" y="139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3" name="Freeform 187"/>
                  <p:cNvSpPr>
                    <a:spLocks/>
                  </p:cNvSpPr>
                  <p:nvPr/>
                </p:nvSpPr>
                <p:spPr bwMode="auto">
                  <a:xfrm>
                    <a:off x="1249" y="2809"/>
                    <a:ext cx="9" cy="28"/>
                  </a:xfrm>
                  <a:custGeom>
                    <a:avLst/>
                    <a:gdLst/>
                    <a:ahLst/>
                    <a:cxnLst>
                      <a:cxn ang="0">
                        <a:pos x="59" y="0"/>
                      </a:cxn>
                      <a:cxn ang="0">
                        <a:pos x="0" y="282"/>
                      </a:cxn>
                      <a:cxn ang="0">
                        <a:pos x="59" y="503"/>
                      </a:cxn>
                      <a:cxn ang="0">
                        <a:pos x="160" y="440"/>
                      </a:cxn>
                      <a:cxn ang="0">
                        <a:pos x="108" y="239"/>
                      </a:cxn>
                      <a:cxn ang="0">
                        <a:pos x="59" y="0"/>
                      </a:cxn>
                    </a:cxnLst>
                    <a:rect l="0" t="0" r="r" b="b"/>
                    <a:pathLst>
                      <a:path w="160" h="503">
                        <a:moveTo>
                          <a:pt x="59" y="0"/>
                        </a:moveTo>
                        <a:lnTo>
                          <a:pt x="0" y="282"/>
                        </a:lnTo>
                        <a:lnTo>
                          <a:pt x="59" y="503"/>
                        </a:lnTo>
                        <a:lnTo>
                          <a:pt x="160" y="440"/>
                        </a:lnTo>
                        <a:lnTo>
                          <a:pt x="108" y="239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4" name="Freeform 188"/>
                  <p:cNvSpPr>
                    <a:spLocks/>
                  </p:cNvSpPr>
                  <p:nvPr/>
                </p:nvSpPr>
                <p:spPr bwMode="auto">
                  <a:xfrm>
                    <a:off x="1231" y="2797"/>
                    <a:ext cx="37" cy="14"/>
                  </a:xfrm>
                  <a:custGeom>
                    <a:avLst/>
                    <a:gdLst/>
                    <a:ahLst/>
                    <a:cxnLst>
                      <a:cxn ang="0">
                        <a:pos x="0" y="63"/>
                      </a:cxn>
                      <a:cxn ang="0">
                        <a:pos x="182" y="0"/>
                      </a:cxn>
                      <a:cxn ang="0">
                        <a:pos x="321" y="94"/>
                      </a:cxn>
                      <a:cxn ang="0">
                        <a:pos x="505" y="31"/>
                      </a:cxn>
                      <a:cxn ang="0">
                        <a:pos x="675" y="127"/>
                      </a:cxn>
                      <a:cxn ang="0">
                        <a:pos x="613" y="248"/>
                      </a:cxn>
                      <a:cxn ang="0">
                        <a:pos x="492" y="94"/>
                      </a:cxn>
                      <a:cxn ang="0">
                        <a:pos x="260" y="188"/>
                      </a:cxn>
                      <a:cxn ang="0">
                        <a:pos x="207" y="145"/>
                      </a:cxn>
                      <a:cxn ang="0">
                        <a:pos x="172" y="63"/>
                      </a:cxn>
                      <a:cxn ang="0">
                        <a:pos x="0" y="63"/>
                      </a:cxn>
                    </a:cxnLst>
                    <a:rect l="0" t="0" r="r" b="b"/>
                    <a:pathLst>
                      <a:path w="675" h="248">
                        <a:moveTo>
                          <a:pt x="0" y="63"/>
                        </a:moveTo>
                        <a:lnTo>
                          <a:pt x="182" y="0"/>
                        </a:lnTo>
                        <a:lnTo>
                          <a:pt x="321" y="94"/>
                        </a:lnTo>
                        <a:lnTo>
                          <a:pt x="505" y="31"/>
                        </a:lnTo>
                        <a:lnTo>
                          <a:pt x="675" y="127"/>
                        </a:lnTo>
                        <a:lnTo>
                          <a:pt x="613" y="248"/>
                        </a:lnTo>
                        <a:lnTo>
                          <a:pt x="492" y="94"/>
                        </a:lnTo>
                        <a:lnTo>
                          <a:pt x="260" y="188"/>
                        </a:lnTo>
                        <a:lnTo>
                          <a:pt x="207" y="145"/>
                        </a:lnTo>
                        <a:lnTo>
                          <a:pt x="172" y="63"/>
                        </a:lnTo>
                        <a:lnTo>
                          <a:pt x="0" y="63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5" name="Freeform 189"/>
                  <p:cNvSpPr>
                    <a:spLocks/>
                  </p:cNvSpPr>
                  <p:nvPr/>
                </p:nvSpPr>
                <p:spPr bwMode="auto">
                  <a:xfrm>
                    <a:off x="1280" y="2790"/>
                    <a:ext cx="24" cy="34"/>
                  </a:xfrm>
                  <a:custGeom>
                    <a:avLst/>
                    <a:gdLst/>
                    <a:ahLst/>
                    <a:cxnLst>
                      <a:cxn ang="0">
                        <a:pos x="427" y="0"/>
                      </a:cxn>
                      <a:cxn ang="0">
                        <a:pos x="171" y="300"/>
                      </a:cxn>
                      <a:cxn ang="0">
                        <a:pos x="37" y="611"/>
                      </a:cxn>
                      <a:cxn ang="0">
                        <a:pos x="0" y="532"/>
                      </a:cxn>
                      <a:cxn ang="0">
                        <a:pos x="23" y="300"/>
                      </a:cxn>
                      <a:cxn ang="0">
                        <a:pos x="87" y="144"/>
                      </a:cxn>
                      <a:cxn ang="0">
                        <a:pos x="87" y="374"/>
                      </a:cxn>
                      <a:cxn ang="0">
                        <a:pos x="134" y="271"/>
                      </a:cxn>
                      <a:cxn ang="0">
                        <a:pos x="427" y="0"/>
                      </a:cxn>
                    </a:cxnLst>
                    <a:rect l="0" t="0" r="r" b="b"/>
                    <a:pathLst>
                      <a:path w="427" h="611">
                        <a:moveTo>
                          <a:pt x="427" y="0"/>
                        </a:moveTo>
                        <a:lnTo>
                          <a:pt x="171" y="300"/>
                        </a:lnTo>
                        <a:lnTo>
                          <a:pt x="37" y="611"/>
                        </a:lnTo>
                        <a:lnTo>
                          <a:pt x="0" y="532"/>
                        </a:lnTo>
                        <a:lnTo>
                          <a:pt x="23" y="300"/>
                        </a:lnTo>
                        <a:lnTo>
                          <a:pt x="87" y="144"/>
                        </a:lnTo>
                        <a:lnTo>
                          <a:pt x="87" y="374"/>
                        </a:lnTo>
                        <a:lnTo>
                          <a:pt x="134" y="271"/>
                        </a:lnTo>
                        <a:lnTo>
                          <a:pt x="427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6" name="Freeform 190"/>
                  <p:cNvSpPr>
                    <a:spLocks/>
                  </p:cNvSpPr>
                  <p:nvPr/>
                </p:nvSpPr>
                <p:spPr bwMode="auto">
                  <a:xfrm>
                    <a:off x="1284" y="2812"/>
                    <a:ext cx="68" cy="51"/>
                  </a:xfrm>
                  <a:custGeom>
                    <a:avLst/>
                    <a:gdLst/>
                    <a:ahLst/>
                    <a:cxnLst>
                      <a:cxn ang="0">
                        <a:pos x="545" y="101"/>
                      </a:cxn>
                      <a:cxn ang="0">
                        <a:pos x="0" y="354"/>
                      </a:cxn>
                      <a:cxn ang="0">
                        <a:pos x="134" y="510"/>
                      </a:cxn>
                      <a:cxn ang="0">
                        <a:pos x="488" y="622"/>
                      </a:cxn>
                      <a:cxn ang="0">
                        <a:pos x="329" y="405"/>
                      </a:cxn>
                      <a:cxn ang="0">
                        <a:pos x="574" y="249"/>
                      </a:cxn>
                      <a:cxn ang="0">
                        <a:pos x="914" y="249"/>
                      </a:cxn>
                      <a:cxn ang="0">
                        <a:pos x="709" y="405"/>
                      </a:cxn>
                      <a:cxn ang="0">
                        <a:pos x="754" y="575"/>
                      </a:cxn>
                      <a:cxn ang="0">
                        <a:pos x="501" y="918"/>
                      </a:cxn>
                      <a:cxn ang="0">
                        <a:pos x="1183" y="387"/>
                      </a:cxn>
                      <a:cxn ang="0">
                        <a:pos x="1220" y="198"/>
                      </a:cxn>
                      <a:cxn ang="0">
                        <a:pos x="1097" y="249"/>
                      </a:cxn>
                      <a:cxn ang="0">
                        <a:pos x="1050" y="186"/>
                      </a:cxn>
                      <a:cxn ang="0">
                        <a:pos x="1113" y="0"/>
                      </a:cxn>
                      <a:cxn ang="0">
                        <a:pos x="682" y="166"/>
                      </a:cxn>
                      <a:cxn ang="0">
                        <a:pos x="545" y="101"/>
                      </a:cxn>
                    </a:cxnLst>
                    <a:rect l="0" t="0" r="r" b="b"/>
                    <a:pathLst>
                      <a:path w="1220" h="918">
                        <a:moveTo>
                          <a:pt x="545" y="101"/>
                        </a:moveTo>
                        <a:lnTo>
                          <a:pt x="0" y="354"/>
                        </a:lnTo>
                        <a:lnTo>
                          <a:pt x="134" y="510"/>
                        </a:lnTo>
                        <a:lnTo>
                          <a:pt x="488" y="622"/>
                        </a:lnTo>
                        <a:lnTo>
                          <a:pt x="329" y="405"/>
                        </a:lnTo>
                        <a:lnTo>
                          <a:pt x="574" y="249"/>
                        </a:lnTo>
                        <a:lnTo>
                          <a:pt x="914" y="249"/>
                        </a:lnTo>
                        <a:lnTo>
                          <a:pt x="709" y="405"/>
                        </a:lnTo>
                        <a:lnTo>
                          <a:pt x="754" y="575"/>
                        </a:lnTo>
                        <a:lnTo>
                          <a:pt x="501" y="918"/>
                        </a:lnTo>
                        <a:lnTo>
                          <a:pt x="1183" y="387"/>
                        </a:lnTo>
                        <a:lnTo>
                          <a:pt x="1220" y="198"/>
                        </a:lnTo>
                        <a:lnTo>
                          <a:pt x="1097" y="249"/>
                        </a:lnTo>
                        <a:lnTo>
                          <a:pt x="1050" y="186"/>
                        </a:lnTo>
                        <a:lnTo>
                          <a:pt x="1113" y="0"/>
                        </a:lnTo>
                        <a:lnTo>
                          <a:pt x="682" y="166"/>
                        </a:lnTo>
                        <a:lnTo>
                          <a:pt x="545" y="10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7" name="Freeform 191"/>
                  <p:cNvSpPr>
                    <a:spLocks/>
                  </p:cNvSpPr>
                  <p:nvPr/>
                </p:nvSpPr>
                <p:spPr bwMode="auto">
                  <a:xfrm>
                    <a:off x="1372" y="2746"/>
                    <a:ext cx="42" cy="24"/>
                  </a:xfrm>
                  <a:custGeom>
                    <a:avLst/>
                    <a:gdLst/>
                    <a:ahLst/>
                    <a:cxnLst>
                      <a:cxn ang="0">
                        <a:pos x="0" y="66"/>
                      </a:cxn>
                      <a:cxn ang="0">
                        <a:pos x="146" y="66"/>
                      </a:cxn>
                      <a:cxn ang="0">
                        <a:pos x="228" y="281"/>
                      </a:cxn>
                      <a:cxn ang="0">
                        <a:pos x="549" y="425"/>
                      </a:cxn>
                      <a:cxn ang="0">
                        <a:pos x="755" y="425"/>
                      </a:cxn>
                      <a:cxn ang="0">
                        <a:pos x="534" y="346"/>
                      </a:cxn>
                      <a:cxn ang="0">
                        <a:pos x="339" y="33"/>
                      </a:cxn>
                      <a:cxn ang="0">
                        <a:pos x="207" y="0"/>
                      </a:cxn>
                      <a:cxn ang="0">
                        <a:pos x="97" y="0"/>
                      </a:cxn>
                      <a:cxn ang="0">
                        <a:pos x="0" y="66"/>
                      </a:cxn>
                    </a:cxnLst>
                    <a:rect l="0" t="0" r="r" b="b"/>
                    <a:pathLst>
                      <a:path w="755" h="425">
                        <a:moveTo>
                          <a:pt x="0" y="66"/>
                        </a:moveTo>
                        <a:lnTo>
                          <a:pt x="146" y="66"/>
                        </a:lnTo>
                        <a:lnTo>
                          <a:pt x="228" y="281"/>
                        </a:lnTo>
                        <a:lnTo>
                          <a:pt x="549" y="425"/>
                        </a:lnTo>
                        <a:lnTo>
                          <a:pt x="755" y="425"/>
                        </a:lnTo>
                        <a:lnTo>
                          <a:pt x="534" y="346"/>
                        </a:lnTo>
                        <a:lnTo>
                          <a:pt x="339" y="33"/>
                        </a:lnTo>
                        <a:lnTo>
                          <a:pt x="207" y="0"/>
                        </a:lnTo>
                        <a:lnTo>
                          <a:pt x="97" y="0"/>
                        </a:ln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8" name="Freeform 192"/>
                  <p:cNvSpPr>
                    <a:spLocks/>
                  </p:cNvSpPr>
                  <p:nvPr/>
                </p:nvSpPr>
                <p:spPr bwMode="auto">
                  <a:xfrm>
                    <a:off x="1319" y="2805"/>
                    <a:ext cx="64" cy="62"/>
                  </a:xfrm>
                  <a:custGeom>
                    <a:avLst/>
                    <a:gdLst/>
                    <a:ahLst/>
                    <a:cxnLst>
                      <a:cxn ang="0">
                        <a:pos x="0" y="1111"/>
                      </a:cxn>
                      <a:cxn ang="0">
                        <a:pos x="708" y="591"/>
                      </a:cxn>
                      <a:cxn ang="0">
                        <a:pos x="746" y="466"/>
                      </a:cxn>
                      <a:cxn ang="0">
                        <a:pos x="632" y="29"/>
                      </a:cxn>
                      <a:cxn ang="0">
                        <a:pos x="792" y="0"/>
                      </a:cxn>
                      <a:cxn ang="0">
                        <a:pos x="893" y="88"/>
                      </a:cxn>
                      <a:cxn ang="0">
                        <a:pos x="1100" y="0"/>
                      </a:cxn>
                      <a:cxn ang="0">
                        <a:pos x="1161" y="88"/>
                      </a:cxn>
                      <a:cxn ang="0">
                        <a:pos x="1012" y="466"/>
                      </a:cxn>
                      <a:cxn ang="0">
                        <a:pos x="893" y="479"/>
                      </a:cxn>
                      <a:cxn ang="0">
                        <a:pos x="833" y="530"/>
                      </a:cxn>
                      <a:cxn ang="0">
                        <a:pos x="876" y="624"/>
                      </a:cxn>
                      <a:cxn ang="0">
                        <a:pos x="734" y="671"/>
                      </a:cxn>
                      <a:cxn ang="0">
                        <a:pos x="599" y="949"/>
                      </a:cxn>
                      <a:cxn ang="0">
                        <a:pos x="462" y="888"/>
                      </a:cxn>
                      <a:cxn ang="0">
                        <a:pos x="0" y="1111"/>
                      </a:cxn>
                    </a:cxnLst>
                    <a:rect l="0" t="0" r="r" b="b"/>
                    <a:pathLst>
                      <a:path w="1161" h="1111">
                        <a:moveTo>
                          <a:pt x="0" y="1111"/>
                        </a:moveTo>
                        <a:lnTo>
                          <a:pt x="708" y="591"/>
                        </a:lnTo>
                        <a:lnTo>
                          <a:pt x="746" y="466"/>
                        </a:lnTo>
                        <a:lnTo>
                          <a:pt x="632" y="29"/>
                        </a:lnTo>
                        <a:lnTo>
                          <a:pt x="792" y="0"/>
                        </a:lnTo>
                        <a:lnTo>
                          <a:pt x="893" y="88"/>
                        </a:lnTo>
                        <a:lnTo>
                          <a:pt x="1100" y="0"/>
                        </a:lnTo>
                        <a:lnTo>
                          <a:pt x="1161" y="88"/>
                        </a:lnTo>
                        <a:lnTo>
                          <a:pt x="1012" y="466"/>
                        </a:lnTo>
                        <a:lnTo>
                          <a:pt x="893" y="479"/>
                        </a:lnTo>
                        <a:lnTo>
                          <a:pt x="833" y="530"/>
                        </a:lnTo>
                        <a:lnTo>
                          <a:pt x="876" y="624"/>
                        </a:lnTo>
                        <a:lnTo>
                          <a:pt x="734" y="671"/>
                        </a:lnTo>
                        <a:lnTo>
                          <a:pt x="599" y="949"/>
                        </a:lnTo>
                        <a:lnTo>
                          <a:pt x="462" y="888"/>
                        </a:lnTo>
                        <a:lnTo>
                          <a:pt x="0" y="1111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09" name="Freeform 193"/>
                  <p:cNvSpPr>
                    <a:spLocks/>
                  </p:cNvSpPr>
                  <p:nvPr/>
                </p:nvSpPr>
                <p:spPr bwMode="auto">
                  <a:xfrm>
                    <a:off x="1393" y="2793"/>
                    <a:ext cx="20" cy="21"/>
                  </a:xfrm>
                  <a:custGeom>
                    <a:avLst/>
                    <a:gdLst/>
                    <a:ahLst/>
                    <a:cxnLst>
                      <a:cxn ang="0">
                        <a:pos x="0" y="344"/>
                      </a:cxn>
                      <a:cxn ang="0">
                        <a:pos x="0" y="251"/>
                      </a:cxn>
                      <a:cxn ang="0">
                        <a:pos x="126" y="126"/>
                      </a:cxn>
                      <a:cxn ang="0">
                        <a:pos x="126" y="237"/>
                      </a:cxn>
                      <a:cxn ang="0">
                        <a:pos x="268" y="112"/>
                      </a:cxn>
                      <a:cxn ang="0">
                        <a:pos x="268" y="0"/>
                      </a:cxn>
                      <a:cxn ang="0">
                        <a:pos x="356" y="63"/>
                      </a:cxn>
                      <a:cxn ang="0">
                        <a:pos x="356" y="280"/>
                      </a:cxn>
                      <a:cxn ang="0">
                        <a:pos x="268" y="376"/>
                      </a:cxn>
                      <a:cxn ang="0">
                        <a:pos x="147" y="344"/>
                      </a:cxn>
                      <a:cxn ang="0">
                        <a:pos x="0" y="344"/>
                      </a:cxn>
                    </a:cxnLst>
                    <a:rect l="0" t="0" r="r" b="b"/>
                    <a:pathLst>
                      <a:path w="356" h="376">
                        <a:moveTo>
                          <a:pt x="0" y="344"/>
                        </a:moveTo>
                        <a:lnTo>
                          <a:pt x="0" y="251"/>
                        </a:lnTo>
                        <a:lnTo>
                          <a:pt x="126" y="126"/>
                        </a:lnTo>
                        <a:lnTo>
                          <a:pt x="126" y="237"/>
                        </a:lnTo>
                        <a:lnTo>
                          <a:pt x="268" y="112"/>
                        </a:lnTo>
                        <a:lnTo>
                          <a:pt x="268" y="0"/>
                        </a:lnTo>
                        <a:lnTo>
                          <a:pt x="356" y="63"/>
                        </a:lnTo>
                        <a:lnTo>
                          <a:pt x="356" y="280"/>
                        </a:lnTo>
                        <a:lnTo>
                          <a:pt x="268" y="376"/>
                        </a:lnTo>
                        <a:lnTo>
                          <a:pt x="147" y="344"/>
                        </a:lnTo>
                        <a:lnTo>
                          <a:pt x="0" y="34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0" name="Freeform 194"/>
                  <p:cNvSpPr>
                    <a:spLocks/>
                  </p:cNvSpPr>
                  <p:nvPr/>
                </p:nvSpPr>
                <p:spPr bwMode="auto">
                  <a:xfrm>
                    <a:off x="1375" y="2817"/>
                    <a:ext cx="39" cy="18"/>
                  </a:xfrm>
                  <a:custGeom>
                    <a:avLst/>
                    <a:gdLst/>
                    <a:ahLst/>
                    <a:cxnLst>
                      <a:cxn ang="0">
                        <a:pos x="0" y="240"/>
                      </a:cxn>
                      <a:cxn ang="0">
                        <a:pos x="178" y="318"/>
                      </a:cxn>
                      <a:cxn ang="0">
                        <a:pos x="364" y="148"/>
                      </a:cxn>
                      <a:cxn ang="0">
                        <a:pos x="630" y="148"/>
                      </a:cxn>
                      <a:cxn ang="0">
                        <a:pos x="705" y="85"/>
                      </a:cxn>
                      <a:cxn ang="0">
                        <a:pos x="630" y="0"/>
                      </a:cxn>
                      <a:cxn ang="0">
                        <a:pos x="289" y="65"/>
                      </a:cxn>
                      <a:cxn ang="0">
                        <a:pos x="207" y="240"/>
                      </a:cxn>
                      <a:cxn ang="0">
                        <a:pos x="0" y="240"/>
                      </a:cxn>
                    </a:cxnLst>
                    <a:rect l="0" t="0" r="r" b="b"/>
                    <a:pathLst>
                      <a:path w="705" h="318">
                        <a:moveTo>
                          <a:pt x="0" y="240"/>
                        </a:moveTo>
                        <a:lnTo>
                          <a:pt x="178" y="318"/>
                        </a:lnTo>
                        <a:lnTo>
                          <a:pt x="364" y="148"/>
                        </a:lnTo>
                        <a:lnTo>
                          <a:pt x="630" y="148"/>
                        </a:lnTo>
                        <a:lnTo>
                          <a:pt x="705" y="85"/>
                        </a:lnTo>
                        <a:lnTo>
                          <a:pt x="630" y="0"/>
                        </a:lnTo>
                        <a:lnTo>
                          <a:pt x="289" y="65"/>
                        </a:lnTo>
                        <a:lnTo>
                          <a:pt x="207" y="240"/>
                        </a:lnTo>
                        <a:lnTo>
                          <a:pt x="0" y="24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1" name="Freeform 195"/>
                  <p:cNvSpPr>
                    <a:spLocks/>
                  </p:cNvSpPr>
                  <p:nvPr/>
                </p:nvSpPr>
                <p:spPr bwMode="auto">
                  <a:xfrm>
                    <a:off x="1416" y="2782"/>
                    <a:ext cx="9" cy="36"/>
                  </a:xfrm>
                  <a:custGeom>
                    <a:avLst/>
                    <a:gdLst/>
                    <a:ahLst/>
                    <a:cxnLst>
                      <a:cxn ang="0">
                        <a:pos x="23" y="0"/>
                      </a:cxn>
                      <a:cxn ang="0">
                        <a:pos x="99" y="127"/>
                      </a:cxn>
                      <a:cxn ang="0">
                        <a:pos x="99" y="202"/>
                      </a:cxn>
                      <a:cxn ang="0">
                        <a:pos x="0" y="453"/>
                      </a:cxn>
                      <a:cxn ang="0">
                        <a:pos x="11" y="656"/>
                      </a:cxn>
                      <a:cxn ang="0">
                        <a:pos x="159" y="314"/>
                      </a:cxn>
                      <a:cxn ang="0">
                        <a:pos x="159" y="127"/>
                      </a:cxn>
                      <a:cxn ang="0">
                        <a:pos x="23" y="0"/>
                      </a:cxn>
                    </a:cxnLst>
                    <a:rect l="0" t="0" r="r" b="b"/>
                    <a:pathLst>
                      <a:path w="159" h="656">
                        <a:moveTo>
                          <a:pt x="23" y="0"/>
                        </a:moveTo>
                        <a:lnTo>
                          <a:pt x="99" y="127"/>
                        </a:lnTo>
                        <a:lnTo>
                          <a:pt x="99" y="202"/>
                        </a:lnTo>
                        <a:lnTo>
                          <a:pt x="0" y="453"/>
                        </a:lnTo>
                        <a:lnTo>
                          <a:pt x="11" y="656"/>
                        </a:lnTo>
                        <a:lnTo>
                          <a:pt x="159" y="314"/>
                        </a:lnTo>
                        <a:lnTo>
                          <a:pt x="159" y="127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2" name="Freeform 196"/>
                  <p:cNvSpPr>
                    <a:spLocks/>
                  </p:cNvSpPr>
                  <p:nvPr/>
                </p:nvSpPr>
                <p:spPr bwMode="auto">
                  <a:xfrm>
                    <a:off x="1417" y="2793"/>
                    <a:ext cx="16" cy="29"/>
                  </a:xfrm>
                  <a:custGeom>
                    <a:avLst/>
                    <a:gdLst/>
                    <a:ahLst/>
                    <a:cxnLst>
                      <a:cxn ang="0">
                        <a:pos x="82" y="519"/>
                      </a:cxn>
                      <a:cxn ang="0">
                        <a:pos x="243" y="217"/>
                      </a:cxn>
                      <a:cxn ang="0">
                        <a:pos x="280" y="0"/>
                      </a:cxn>
                      <a:cxn ang="0">
                        <a:pos x="189" y="237"/>
                      </a:cxn>
                      <a:cxn ang="0">
                        <a:pos x="0" y="454"/>
                      </a:cxn>
                      <a:cxn ang="0">
                        <a:pos x="82" y="519"/>
                      </a:cxn>
                    </a:cxnLst>
                    <a:rect l="0" t="0" r="r" b="b"/>
                    <a:pathLst>
                      <a:path w="280" h="519">
                        <a:moveTo>
                          <a:pt x="82" y="519"/>
                        </a:moveTo>
                        <a:lnTo>
                          <a:pt x="243" y="217"/>
                        </a:lnTo>
                        <a:lnTo>
                          <a:pt x="280" y="0"/>
                        </a:lnTo>
                        <a:lnTo>
                          <a:pt x="189" y="237"/>
                        </a:lnTo>
                        <a:lnTo>
                          <a:pt x="0" y="454"/>
                        </a:lnTo>
                        <a:lnTo>
                          <a:pt x="82" y="519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3" name="Freeform 197"/>
                  <p:cNvSpPr>
                    <a:spLocks/>
                  </p:cNvSpPr>
                  <p:nvPr/>
                </p:nvSpPr>
                <p:spPr bwMode="auto">
                  <a:xfrm>
                    <a:off x="1343" y="2845"/>
                    <a:ext cx="102" cy="22"/>
                  </a:xfrm>
                  <a:custGeom>
                    <a:avLst/>
                    <a:gdLst/>
                    <a:ahLst/>
                    <a:cxnLst>
                      <a:cxn ang="0">
                        <a:pos x="0" y="394"/>
                      </a:cxn>
                      <a:cxn ang="0">
                        <a:pos x="503" y="201"/>
                      </a:cxn>
                      <a:cxn ang="0">
                        <a:pos x="1554" y="201"/>
                      </a:cxn>
                      <a:cxn ang="0">
                        <a:pos x="1554" y="0"/>
                      </a:cxn>
                      <a:cxn ang="0">
                        <a:pos x="1831" y="0"/>
                      </a:cxn>
                      <a:cxn ang="0">
                        <a:pos x="1831" y="201"/>
                      </a:cxn>
                      <a:cxn ang="0">
                        <a:pos x="1640" y="201"/>
                      </a:cxn>
                      <a:cxn ang="0">
                        <a:pos x="1640" y="394"/>
                      </a:cxn>
                      <a:cxn ang="0">
                        <a:pos x="0" y="394"/>
                      </a:cxn>
                    </a:cxnLst>
                    <a:rect l="0" t="0" r="r" b="b"/>
                    <a:pathLst>
                      <a:path w="1831" h="394">
                        <a:moveTo>
                          <a:pt x="0" y="394"/>
                        </a:moveTo>
                        <a:lnTo>
                          <a:pt x="503" y="201"/>
                        </a:lnTo>
                        <a:lnTo>
                          <a:pt x="1554" y="201"/>
                        </a:lnTo>
                        <a:lnTo>
                          <a:pt x="1554" y="0"/>
                        </a:lnTo>
                        <a:lnTo>
                          <a:pt x="1831" y="0"/>
                        </a:lnTo>
                        <a:lnTo>
                          <a:pt x="1831" y="201"/>
                        </a:lnTo>
                        <a:lnTo>
                          <a:pt x="1640" y="201"/>
                        </a:lnTo>
                        <a:lnTo>
                          <a:pt x="1640" y="394"/>
                        </a:lnTo>
                        <a:lnTo>
                          <a:pt x="0" y="394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4" name="Line 198"/>
                  <p:cNvSpPr>
                    <a:spLocks noChangeShapeType="1"/>
                  </p:cNvSpPr>
                  <p:nvPr/>
                </p:nvSpPr>
                <p:spPr bwMode="auto">
                  <a:xfrm>
                    <a:off x="1445" y="2641"/>
                    <a:ext cx="1" cy="19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5" name="Freeform 199"/>
                  <p:cNvSpPr>
                    <a:spLocks/>
                  </p:cNvSpPr>
                  <p:nvPr/>
                </p:nvSpPr>
                <p:spPr bwMode="auto">
                  <a:xfrm>
                    <a:off x="1155" y="2715"/>
                    <a:ext cx="32" cy="4"/>
                  </a:xfrm>
                  <a:custGeom>
                    <a:avLst/>
                    <a:gdLst/>
                    <a:ahLst/>
                    <a:cxnLst>
                      <a:cxn ang="0">
                        <a:pos x="0" y="65"/>
                      </a:cxn>
                      <a:cxn ang="0">
                        <a:pos x="101" y="0"/>
                      </a:cxn>
                      <a:cxn ang="0">
                        <a:pos x="166" y="0"/>
                      </a:cxn>
                      <a:cxn ang="0">
                        <a:pos x="258" y="65"/>
                      </a:cxn>
                      <a:cxn ang="0">
                        <a:pos x="573" y="65"/>
                      </a:cxn>
                    </a:cxnLst>
                    <a:rect l="0" t="0" r="r" b="b"/>
                    <a:pathLst>
                      <a:path w="573" h="65">
                        <a:moveTo>
                          <a:pt x="0" y="65"/>
                        </a:moveTo>
                        <a:lnTo>
                          <a:pt x="101" y="0"/>
                        </a:lnTo>
                        <a:lnTo>
                          <a:pt x="166" y="0"/>
                        </a:lnTo>
                        <a:lnTo>
                          <a:pt x="258" y="65"/>
                        </a:lnTo>
                        <a:lnTo>
                          <a:pt x="573" y="65"/>
                        </a:lnTo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6" name="Freeform 200"/>
                  <p:cNvSpPr>
                    <a:spLocks/>
                  </p:cNvSpPr>
                  <p:nvPr/>
                </p:nvSpPr>
                <p:spPr bwMode="auto">
                  <a:xfrm>
                    <a:off x="1167" y="2639"/>
                    <a:ext cx="42" cy="70"/>
                  </a:xfrm>
                  <a:custGeom>
                    <a:avLst/>
                    <a:gdLst/>
                    <a:ahLst/>
                    <a:cxnLst>
                      <a:cxn ang="0">
                        <a:pos x="173" y="1256"/>
                      </a:cxn>
                      <a:cxn ang="0">
                        <a:pos x="227" y="639"/>
                      </a:cxn>
                      <a:cxn ang="0">
                        <a:pos x="78" y="639"/>
                      </a:cxn>
                      <a:cxn ang="0">
                        <a:pos x="0" y="567"/>
                      </a:cxn>
                      <a:cxn ang="0">
                        <a:pos x="0" y="281"/>
                      </a:cxn>
                      <a:cxn ang="0">
                        <a:pos x="356" y="0"/>
                      </a:cxn>
                      <a:cxn ang="0">
                        <a:pos x="460" y="86"/>
                      </a:cxn>
                      <a:cxn ang="0">
                        <a:pos x="758" y="86"/>
                      </a:cxn>
                      <a:cxn ang="0">
                        <a:pos x="758" y="317"/>
                      </a:cxn>
                      <a:cxn ang="0">
                        <a:pos x="487" y="317"/>
                      </a:cxn>
                      <a:cxn ang="0">
                        <a:pos x="341" y="452"/>
                      </a:cxn>
                      <a:cxn ang="0">
                        <a:pos x="173" y="1256"/>
                      </a:cxn>
                    </a:cxnLst>
                    <a:rect l="0" t="0" r="r" b="b"/>
                    <a:pathLst>
                      <a:path w="758" h="1256">
                        <a:moveTo>
                          <a:pt x="173" y="1256"/>
                        </a:moveTo>
                        <a:lnTo>
                          <a:pt x="227" y="639"/>
                        </a:lnTo>
                        <a:lnTo>
                          <a:pt x="78" y="639"/>
                        </a:lnTo>
                        <a:lnTo>
                          <a:pt x="0" y="567"/>
                        </a:lnTo>
                        <a:lnTo>
                          <a:pt x="0" y="281"/>
                        </a:lnTo>
                        <a:lnTo>
                          <a:pt x="356" y="0"/>
                        </a:lnTo>
                        <a:lnTo>
                          <a:pt x="460" y="86"/>
                        </a:lnTo>
                        <a:lnTo>
                          <a:pt x="758" y="86"/>
                        </a:lnTo>
                        <a:lnTo>
                          <a:pt x="758" y="317"/>
                        </a:lnTo>
                        <a:lnTo>
                          <a:pt x="487" y="317"/>
                        </a:lnTo>
                        <a:lnTo>
                          <a:pt x="341" y="452"/>
                        </a:lnTo>
                        <a:lnTo>
                          <a:pt x="173" y="1256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417" name="Freeform 201"/>
                  <p:cNvSpPr>
                    <a:spLocks/>
                  </p:cNvSpPr>
                  <p:nvPr/>
                </p:nvSpPr>
                <p:spPr bwMode="auto">
                  <a:xfrm>
                    <a:off x="1244" y="2695"/>
                    <a:ext cx="21" cy="12"/>
                  </a:xfrm>
                  <a:custGeom>
                    <a:avLst/>
                    <a:gdLst/>
                    <a:ahLst/>
                    <a:cxnLst>
                      <a:cxn ang="0">
                        <a:pos x="325" y="0"/>
                      </a:cxn>
                      <a:cxn ang="0">
                        <a:pos x="0" y="217"/>
                      </a:cxn>
                      <a:cxn ang="0">
                        <a:pos x="378" y="105"/>
                      </a:cxn>
                      <a:cxn ang="0">
                        <a:pos x="325" y="0"/>
                      </a:cxn>
                    </a:cxnLst>
                    <a:rect l="0" t="0" r="r" b="b"/>
                    <a:pathLst>
                      <a:path w="378" h="217">
                        <a:moveTo>
                          <a:pt x="325" y="0"/>
                        </a:moveTo>
                        <a:lnTo>
                          <a:pt x="0" y="217"/>
                        </a:lnTo>
                        <a:lnTo>
                          <a:pt x="378" y="105"/>
                        </a:lnTo>
                        <a:lnTo>
                          <a:pt x="325" y="0"/>
                        </a:lnTo>
                        <a:close/>
                      </a:path>
                    </a:pathLst>
                  </a:custGeom>
                  <a:solidFill>
                    <a:srgbClr val="EAEAEA"/>
                  </a:solidFill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9418" name="Picture 202" descr="EDUCAT14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794" y="1889"/>
                  <a:ext cx="502" cy="335"/>
                </a:xfrm>
                <a:prstGeom prst="rect">
                  <a:avLst/>
                </a:prstGeom>
                <a:solidFill>
                  <a:srgbClr val="EAEAEA"/>
                </a:solidFill>
              </p:spPr>
            </p:pic>
            <p:pic>
              <p:nvPicPr>
                <p:cNvPr id="9419" name="Picture 203" descr="g0501582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1405" y="2282"/>
                  <a:ext cx="365" cy="347"/>
                </a:xfrm>
                <a:prstGeom prst="rect">
                  <a:avLst/>
                </a:prstGeom>
                <a:noFill/>
              </p:spPr>
            </p:pic>
            <p:pic>
              <p:nvPicPr>
                <p:cNvPr id="9420" name="Picture 204" descr="EDUCAT1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1797" y="2295"/>
                  <a:ext cx="515" cy="3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421" name="AutoShape 205"/>
            <p:cNvSpPr>
              <a:spLocks noChangeArrowheads="1"/>
            </p:cNvSpPr>
            <p:nvPr/>
          </p:nvSpPr>
          <p:spPr bwMode="auto">
            <a:xfrm>
              <a:off x="1086" y="1902"/>
              <a:ext cx="288" cy="690"/>
            </a:xfrm>
            <a:prstGeom prst="rightArrow">
              <a:avLst>
                <a:gd name="adj1" fmla="val 49676"/>
                <a:gd name="adj2" fmla="val 66829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22" name="AutoShape 206"/>
            <p:cNvSpPr>
              <a:spLocks noChangeArrowheads="1"/>
            </p:cNvSpPr>
            <p:nvPr/>
          </p:nvSpPr>
          <p:spPr bwMode="auto">
            <a:xfrm>
              <a:off x="2518" y="1902"/>
              <a:ext cx="288" cy="690"/>
            </a:xfrm>
            <a:prstGeom prst="rightArrow">
              <a:avLst>
                <a:gd name="adj1" fmla="val 49676"/>
                <a:gd name="adj2" fmla="val 66829"/>
              </a:avLst>
            </a:prstGeom>
            <a:gradFill rotWithShape="1">
              <a:gsLst>
                <a:gs pos="0">
                  <a:srgbClr val="FF9900"/>
                </a:gs>
                <a:gs pos="100000">
                  <a:srgbClr val="DDC087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rgbClr val="DDC087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10" name="Straight Connector 209"/>
          <p:cNvCxnSpPr/>
          <p:nvPr/>
        </p:nvCxnSpPr>
        <p:spPr>
          <a:xfrm>
            <a:off x="6553200" y="4419600"/>
            <a:ext cx="23622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/>
          <p:cNvSpPr txBox="1"/>
          <p:nvPr/>
        </p:nvSpPr>
        <p:spPr>
          <a:xfrm>
            <a:off x="6858000" y="4960203"/>
            <a:ext cx="1455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Not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immediately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employed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0" y="457200"/>
            <a:ext cx="2286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50800"/>
                <a:solidFill>
                  <a:srgbClr val="FF0000"/>
                </a:solidFill>
                <a:effectLst/>
              </a:rPr>
              <a:t>ALIGNMENT PROGRAM</a:t>
            </a:r>
          </a:p>
          <a:p>
            <a:pPr algn="ctr"/>
            <a:r>
              <a:rPr lang="en-US" sz="2000" b="1" dirty="0">
                <a:ln w="50800"/>
                <a:solidFill>
                  <a:srgbClr val="FF0000"/>
                </a:solidFill>
              </a:rPr>
              <a:t>(</a:t>
            </a:r>
            <a:r>
              <a:rPr lang="en-US" sz="2000" b="1" dirty="0" smtClean="0">
                <a:ln w="50800"/>
                <a:solidFill>
                  <a:srgbClr val="FF0000"/>
                </a:solidFill>
              </a:rPr>
              <a:t>Directorate of Learning and Student Affairs)</a:t>
            </a:r>
            <a:endParaRPr lang="en-US" sz="20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138" name="Bent Arrow 137"/>
          <p:cNvSpPr/>
          <p:nvPr/>
        </p:nvSpPr>
        <p:spPr>
          <a:xfrm>
            <a:off x="6019800" y="2209800"/>
            <a:ext cx="457200" cy="1295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5638800" y="3429000"/>
            <a:ext cx="16995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alignment</a:t>
            </a:r>
            <a:endParaRPr lang="en-US" sz="2400" b="1" dirty="0"/>
          </a:p>
        </p:txBody>
      </p:sp>
      <p:sp>
        <p:nvSpPr>
          <p:cNvPr id="146" name="Text Box 13"/>
          <p:cNvSpPr txBox="1">
            <a:spLocks noChangeArrowheads="1"/>
          </p:cNvSpPr>
          <p:nvPr/>
        </p:nvSpPr>
        <p:spPr bwMode="auto">
          <a:xfrm>
            <a:off x="4495800" y="1676400"/>
            <a:ext cx="1447800" cy="74137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4120" tIns="47060" rIns="94120" bIns="47060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Arial" pitchFamily="34" charset="0"/>
              </a:rPr>
              <a:t>Graduate Competency Standard</a:t>
            </a:r>
            <a:endParaRPr lang="en-US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2209800" y="1166336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Comic Sans MS" pitchFamily="66" charset="0"/>
              </a:rPr>
              <a:t>Curriculum (CBC,SCL,</a:t>
            </a:r>
          </a:p>
          <a:p>
            <a:pPr algn="ctr"/>
            <a:r>
              <a:rPr lang="en-US" sz="1400" b="1" dirty="0" smtClean="0">
                <a:latin typeface="Comic Sans MS" pitchFamily="66" charset="0"/>
              </a:rPr>
              <a:t>entrepreneurship, </a:t>
            </a:r>
          </a:p>
          <a:p>
            <a:pPr algn="ctr"/>
            <a:r>
              <a:rPr lang="en-US" sz="1400" b="1" dirty="0" err="1" smtClean="0">
                <a:latin typeface="Comic Sans MS" pitchFamily="66" charset="0"/>
              </a:rPr>
              <a:t>EfSD,learning</a:t>
            </a:r>
            <a:r>
              <a:rPr lang="en-US" sz="1400" b="1" dirty="0" smtClean="0">
                <a:latin typeface="Comic Sans MS" pitchFamily="66" charset="0"/>
              </a:rPr>
              <a:t> models)</a:t>
            </a:r>
            <a:endParaRPr lang="en-US" sz="1400" b="1" dirty="0">
              <a:latin typeface="Comic Sans MS" pitchFamily="66" charset="0"/>
            </a:endParaRPr>
          </a:p>
        </p:txBody>
      </p:sp>
      <p:grpSp>
        <p:nvGrpSpPr>
          <p:cNvPr id="9" name="Group 81"/>
          <p:cNvGrpSpPr>
            <a:grpSpLocks/>
          </p:cNvGrpSpPr>
          <p:nvPr/>
        </p:nvGrpSpPr>
        <p:grpSpPr bwMode="auto">
          <a:xfrm>
            <a:off x="7010400" y="304800"/>
            <a:ext cx="1371600" cy="1142638"/>
            <a:chOff x="2979" y="966"/>
            <a:chExt cx="816" cy="251"/>
          </a:xfrm>
        </p:grpSpPr>
        <p:sp>
          <p:nvSpPr>
            <p:cNvPr id="153" name="AutoShape 82"/>
            <p:cNvSpPr>
              <a:spLocks noChangeArrowheads="1"/>
            </p:cNvSpPr>
            <p:nvPr/>
          </p:nvSpPr>
          <p:spPr bwMode="auto">
            <a:xfrm>
              <a:off x="3251" y="1050"/>
              <a:ext cx="317" cy="167"/>
            </a:xfrm>
            <a:prstGeom prst="downArrow">
              <a:avLst>
                <a:gd name="adj1" fmla="val 46343"/>
                <a:gd name="adj2" fmla="val 69023"/>
              </a:avLst>
            </a:prstGeom>
            <a:solidFill>
              <a:srgbClr val="00B05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154" name="Text Box 83"/>
            <p:cNvSpPr txBox="1">
              <a:spLocks noChangeArrowheads="1"/>
            </p:cNvSpPr>
            <p:nvPr/>
          </p:nvSpPr>
          <p:spPr bwMode="auto">
            <a:xfrm>
              <a:off x="2979" y="966"/>
              <a:ext cx="81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2000" b="1" dirty="0" smtClean="0">
                  <a:latin typeface="Comic Sans MS" pitchFamily="66" charset="0"/>
                </a:rPr>
                <a:t>outcome</a:t>
              </a:r>
              <a:endParaRPr lang="en-US" sz="2000" b="1" dirty="0">
                <a:latin typeface="Comic Sans MS" pitchFamily="66" charset="0"/>
              </a:endParaRPr>
            </a:p>
          </p:txBody>
        </p:sp>
      </p:grpSp>
      <p:grpSp>
        <p:nvGrpSpPr>
          <p:cNvPr id="10" name="Group 154"/>
          <p:cNvGrpSpPr/>
          <p:nvPr/>
        </p:nvGrpSpPr>
        <p:grpSpPr>
          <a:xfrm>
            <a:off x="533400" y="4724400"/>
            <a:ext cx="914400" cy="685800"/>
            <a:chOff x="304800" y="3886200"/>
            <a:chExt cx="914400" cy="1371600"/>
          </a:xfrm>
        </p:grpSpPr>
        <p:sp>
          <p:nvSpPr>
            <p:cNvPr id="156" name="Line 140"/>
            <p:cNvSpPr>
              <a:spLocks noChangeShapeType="1"/>
            </p:cNvSpPr>
            <p:nvPr/>
          </p:nvSpPr>
          <p:spPr bwMode="auto">
            <a:xfrm flipV="1">
              <a:off x="304800" y="3886200"/>
              <a:ext cx="0" cy="1371600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7" name="Line 141"/>
            <p:cNvSpPr>
              <a:spLocks noChangeShapeType="1"/>
            </p:cNvSpPr>
            <p:nvPr/>
          </p:nvSpPr>
          <p:spPr bwMode="auto">
            <a:xfrm flipV="1">
              <a:off x="609600" y="3886200"/>
              <a:ext cx="0" cy="1371600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8" name="Line 142"/>
            <p:cNvSpPr>
              <a:spLocks noChangeShapeType="1"/>
            </p:cNvSpPr>
            <p:nvPr/>
          </p:nvSpPr>
          <p:spPr bwMode="auto">
            <a:xfrm flipV="1">
              <a:off x="914400" y="3886200"/>
              <a:ext cx="0" cy="1371600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9" name="Line 143"/>
            <p:cNvSpPr>
              <a:spLocks noChangeShapeType="1"/>
            </p:cNvSpPr>
            <p:nvPr/>
          </p:nvSpPr>
          <p:spPr bwMode="auto">
            <a:xfrm flipV="1">
              <a:off x="1219200" y="3886200"/>
              <a:ext cx="0" cy="1371600"/>
            </a:xfrm>
            <a:prstGeom prst="line">
              <a:avLst/>
            </a:prstGeom>
            <a:noFill/>
            <a:ln w="57150">
              <a:solidFill>
                <a:sysClr val="windowText" lastClr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sp>
        <p:nvSpPr>
          <p:cNvPr id="160" name="Text Box 144"/>
          <p:cNvSpPr txBox="1">
            <a:spLocks noChangeArrowheads="1"/>
          </p:cNvSpPr>
          <p:nvPr/>
        </p:nvSpPr>
        <p:spPr bwMode="auto">
          <a:xfrm>
            <a:off x="304800" y="5504527"/>
            <a:ext cx="152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Background:</a:t>
            </a:r>
            <a:endParaRPr lang="en-US" sz="1200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>
              <a:spcBef>
                <a:spcPct val="50000"/>
              </a:spcBef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Socio-economic factors</a:t>
            </a:r>
            <a:endParaRPr lang="en-US" sz="1200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  <a:p>
            <a:pPr algn="l" rtl="0">
              <a:spcBef>
                <a:spcPct val="50000"/>
              </a:spcBef>
            </a:pPr>
            <a:r>
              <a:rPr lang="en-US" sz="1200" dirty="0" smtClean="0">
                <a:solidFill>
                  <a:prstClr val="black"/>
                </a:solidFill>
                <a:latin typeface="Arial" pitchFamily="34" charset="0"/>
              </a:rPr>
              <a:t>Selection criteria</a:t>
            </a:r>
          </a:p>
          <a:p>
            <a:pPr algn="l" rtl="0">
              <a:spcBef>
                <a:spcPct val="50000"/>
              </a:spcBef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Other activities</a:t>
            </a:r>
            <a:endParaRPr lang="en-US" sz="1200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2" name="Up Arrow 161"/>
          <p:cNvSpPr/>
          <p:nvPr/>
        </p:nvSpPr>
        <p:spPr>
          <a:xfrm>
            <a:off x="2895600" y="4495800"/>
            <a:ext cx="762000" cy="609600"/>
          </a:xfrm>
          <a:prstGeom prst="up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0" y="510540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163" name="Text Box 144"/>
          <p:cNvSpPr txBox="1">
            <a:spLocks noChangeArrowheads="1"/>
          </p:cNvSpPr>
          <p:nvPr/>
        </p:nvSpPr>
        <p:spPr bwMode="auto">
          <a:xfrm>
            <a:off x="4114800" y="5031938"/>
            <a:ext cx="190500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66688" indent="-166688" algn="l" rt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Training /seminars/ workshops</a:t>
            </a:r>
          </a:p>
          <a:p>
            <a:pPr marL="166688" indent="-166688" algn="l" rt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In campus/(online) job recruitment/expo.</a:t>
            </a:r>
          </a:p>
          <a:p>
            <a:pPr marL="166688" indent="-166688" algn="l" rtl="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Arial" pitchFamily="34" charset="0"/>
              </a:rPr>
              <a:t>Internship</a:t>
            </a:r>
          </a:p>
          <a:p>
            <a:pPr marL="166688" indent="-166688" algn="l" rtl="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Arial" pitchFamily="34" charset="0"/>
              </a:rPr>
              <a:t>Career guidance</a:t>
            </a:r>
          </a:p>
          <a:p>
            <a:pPr marL="166688" indent="-166688" algn="l" rtl="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t>Tracer study</a:t>
            </a:r>
          </a:p>
          <a:p>
            <a:pPr marL="166688" indent="-166688" algn="l" rtl="0">
              <a:buFont typeface="Arial" pitchFamily="34" charset="0"/>
              <a:buChar char="•"/>
            </a:pPr>
            <a:r>
              <a:rPr lang="en-US" sz="1200" dirty="0" smtClean="0">
                <a:solidFill>
                  <a:prstClr val="black"/>
                </a:solidFill>
                <a:latin typeface="Arial" pitchFamily="34" charset="0"/>
              </a:rPr>
              <a:t>Etc.</a:t>
            </a:r>
            <a:endParaRPr lang="en-US" sz="1200" kern="1200" dirty="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39" name="Bent Arrow 138"/>
          <p:cNvSpPr/>
          <p:nvPr/>
        </p:nvSpPr>
        <p:spPr>
          <a:xfrm rot="10800000" flipH="1">
            <a:off x="6019800" y="3886200"/>
            <a:ext cx="533400" cy="15240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7" name="Bent-Up Arrow 136"/>
          <p:cNvSpPr/>
          <p:nvPr/>
        </p:nvSpPr>
        <p:spPr>
          <a:xfrm rot="16200000" flipH="1">
            <a:off x="6134100" y="5067300"/>
            <a:ext cx="685799" cy="243840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Up Arrow 163"/>
          <p:cNvSpPr/>
          <p:nvPr/>
        </p:nvSpPr>
        <p:spPr>
          <a:xfrm rot="10800000">
            <a:off x="2971800" y="1981200"/>
            <a:ext cx="762000" cy="533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15400" cy="6858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Graduate Competency Development Program</a:t>
            </a:r>
            <a:endParaRPr lang="en-US" sz="3600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33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In 2011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ym typeface="Wingdings" pitchFamily="2" charset="2"/>
              </a:rPr>
              <a:t> </a:t>
            </a:r>
            <a:r>
              <a:rPr lang="en-US" sz="2800" dirty="0" smtClean="0"/>
              <a:t>Introducing the function of Career </a:t>
            </a:r>
            <a:r>
              <a:rPr lang="en-US" sz="2800" dirty="0" smtClean="0"/>
              <a:t>Centre in </a:t>
            </a:r>
            <a:r>
              <a:rPr lang="en-US" sz="2800" dirty="0" smtClean="0"/>
              <a:t>HEIs</a:t>
            </a:r>
          </a:p>
          <a:p>
            <a:pPr marL="228600" indent="-228600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ym typeface="Wingdings" pitchFamily="2" charset="2"/>
              </a:rPr>
              <a:t> </a:t>
            </a:r>
            <a:r>
              <a:rPr lang="en-US" sz="2800" dirty="0" smtClean="0"/>
              <a:t>Introducing Tracer Study and DGHE’s  online Tracer </a:t>
            </a:r>
          </a:p>
          <a:p>
            <a:pPr marL="228600" indent="-228600">
              <a:buNone/>
            </a:pPr>
            <a:r>
              <a:rPr lang="en-US" sz="2800" dirty="0" smtClean="0"/>
              <a:t>        Study </a:t>
            </a:r>
            <a:endParaRPr lang="en-US" sz="2800" dirty="0" smtClean="0"/>
          </a:p>
          <a:p>
            <a:pPr marL="228600" indent="-228600">
              <a:buNone/>
            </a:pPr>
            <a:endParaRPr lang="en-US" sz="2800" dirty="0" smtClean="0"/>
          </a:p>
          <a:p>
            <a:r>
              <a:rPr lang="en-US" sz="2800" dirty="0" smtClean="0"/>
              <a:t>In 2012 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 Online tracer study  and methodology training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</a:t>
            </a:r>
            <a:r>
              <a:rPr lang="en-US" sz="2800" dirty="0" smtClean="0"/>
              <a:t>Tracer Study Grants (</a:t>
            </a:r>
            <a:r>
              <a:rPr lang="en-US" sz="2800" dirty="0" smtClean="0">
                <a:sym typeface="Wingdings" pitchFamily="2" charset="2"/>
              </a:rPr>
              <a:t>Initial funds for TS (</a:t>
            </a:r>
            <a:r>
              <a:rPr lang="en-US" sz="2800" dirty="0" err="1" smtClean="0">
                <a:sym typeface="Wingdings" pitchFamily="2" charset="2"/>
              </a:rPr>
              <a:t>Rp</a:t>
            </a:r>
            <a:r>
              <a:rPr lang="en-US" sz="2800" dirty="0" smtClean="0">
                <a:sym typeface="Wingdings" pitchFamily="2" charset="2"/>
              </a:rPr>
              <a:t>. 20 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	     Million/institutions)</a:t>
            </a:r>
          </a:p>
          <a:p>
            <a:pPr>
              <a:buNone/>
            </a:pPr>
            <a:r>
              <a:rPr lang="en-US" sz="2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685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Planned Activities </a:t>
            </a:r>
            <a:r>
              <a:rPr lang="en-US" sz="4800" dirty="0" smtClean="0">
                <a:sym typeface="Wingdings" pitchFamily="2" charset="2"/>
              </a:rPr>
              <a:t>in 2013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ym typeface="Wingdings" pitchFamily="2" charset="2"/>
              </a:rPr>
              <a:t>Development of Career </a:t>
            </a:r>
            <a:r>
              <a:rPr lang="en-US" sz="3600" dirty="0" err="1" smtClean="0">
                <a:sym typeface="Wingdings" pitchFamily="2" charset="2"/>
              </a:rPr>
              <a:t>Centres</a:t>
            </a:r>
            <a:r>
              <a:rPr lang="en-US" sz="3600" dirty="0" smtClean="0">
                <a:sym typeface="Wingdings" pitchFamily="2" charset="2"/>
              </a:rPr>
              <a:t>: coaching and strengthening </a:t>
            </a:r>
            <a:r>
              <a:rPr lang="en-US" sz="3600" dirty="0" smtClean="0">
                <a:sym typeface="Wingdings" pitchFamily="2" charset="2"/>
              </a:rPr>
              <a:t>their functions </a:t>
            </a:r>
            <a:r>
              <a:rPr lang="en-US" sz="3600" dirty="0" smtClean="0">
                <a:sym typeface="Wingdings" pitchFamily="2" charset="2"/>
              </a:rPr>
              <a:t>in 92 state universities</a:t>
            </a:r>
          </a:p>
          <a:p>
            <a:r>
              <a:rPr lang="en-US" sz="3600" dirty="0" smtClean="0">
                <a:sym typeface="Wingdings" pitchFamily="2" charset="2"/>
              </a:rPr>
              <a:t>More </a:t>
            </a:r>
            <a:r>
              <a:rPr lang="en-US" sz="3600" dirty="0" smtClean="0">
                <a:sym typeface="Wingdings" pitchFamily="2" charset="2"/>
              </a:rPr>
              <a:t> grants </a:t>
            </a:r>
            <a:r>
              <a:rPr lang="en-US" sz="3600" dirty="0" smtClean="0">
                <a:sym typeface="Wingdings" pitchFamily="2" charset="2"/>
              </a:rPr>
              <a:t>for </a:t>
            </a:r>
            <a:r>
              <a:rPr lang="en-US" sz="3600" dirty="0" smtClean="0">
                <a:sym typeface="Wingdings" pitchFamily="2" charset="2"/>
              </a:rPr>
              <a:t>development of career </a:t>
            </a:r>
            <a:r>
              <a:rPr lang="en-US" sz="3600" dirty="0" err="1" smtClean="0">
                <a:sym typeface="Wingdings" pitchFamily="2" charset="2"/>
              </a:rPr>
              <a:t>centres</a:t>
            </a:r>
            <a:r>
              <a:rPr lang="en-US" sz="3600" dirty="0" smtClean="0">
                <a:sym typeface="Wingdings" pitchFamily="2" charset="2"/>
              </a:rPr>
              <a:t> </a:t>
            </a:r>
            <a:r>
              <a:rPr lang="en-US" sz="3600" dirty="0" smtClean="0">
                <a:sym typeface="Wingdings" pitchFamily="2" charset="2"/>
              </a:rPr>
              <a:t>and tracer </a:t>
            </a:r>
            <a:r>
              <a:rPr lang="en-US" sz="3600" dirty="0" smtClean="0">
                <a:sym typeface="Wingdings" pitchFamily="2" charset="2"/>
              </a:rPr>
              <a:t>study</a:t>
            </a:r>
            <a:endParaRPr lang="en-US" sz="3600" dirty="0" smtClean="0">
              <a:sym typeface="Wingdings" pitchFamily="2" charset="2"/>
            </a:endParaRPr>
          </a:p>
          <a:p>
            <a:r>
              <a:rPr lang="en-US" sz="3600" dirty="0" smtClean="0">
                <a:sym typeface="Wingdings" pitchFamily="2" charset="2"/>
              </a:rPr>
              <a:t>Analyzing results of  the (online) tracer </a:t>
            </a:r>
            <a:r>
              <a:rPr lang="en-US" sz="3600" dirty="0" smtClean="0">
                <a:sym typeface="Wingdings" pitchFamily="2" charset="2"/>
              </a:rPr>
              <a:t>study</a:t>
            </a:r>
            <a:endParaRPr lang="en-US" sz="36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28600"/>
            <a:ext cx="9067800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Arial Narrow" pitchFamily="34" charset="0"/>
              </a:rPr>
              <a:t>Why Tracer Study </a:t>
            </a:r>
            <a:r>
              <a:rPr lang="en-US" sz="4000" b="1" dirty="0" smtClean="0">
                <a:latin typeface="Arial Narrow" pitchFamily="34" charset="0"/>
              </a:rPr>
              <a:t>in the </a:t>
            </a:r>
            <a:r>
              <a:rPr lang="en-US" sz="4000" b="1" dirty="0" smtClean="0">
                <a:latin typeface="Arial Narrow" pitchFamily="34" charset="0"/>
              </a:rPr>
              <a:t>Career </a:t>
            </a:r>
            <a:r>
              <a:rPr lang="en-US" sz="4000" b="1" dirty="0" smtClean="0">
                <a:latin typeface="Arial Narrow" pitchFamily="34" charset="0"/>
              </a:rPr>
              <a:t>Centre</a:t>
            </a:r>
            <a:endParaRPr lang="en-US" sz="4000" b="1" dirty="0">
              <a:latin typeface="Arial Narrow" pitchFamily="34" charset="0"/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638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function of the Center is </a:t>
            </a:r>
            <a:endParaRPr lang="en-US" sz="3200" dirty="0" smtClean="0"/>
          </a:p>
          <a:p>
            <a:pPr lvl="1">
              <a:buFont typeface="Wingdings" pitchFamily="2" charset="2"/>
              <a:buChar char="Ø"/>
            </a:pPr>
            <a:r>
              <a:rPr lang="en-US" sz="3000" dirty="0" smtClean="0"/>
              <a:t> </a:t>
            </a:r>
            <a:r>
              <a:rPr lang="en-US" sz="3000" dirty="0" smtClean="0"/>
              <a:t>to </a:t>
            </a:r>
            <a:r>
              <a:rPr lang="en-US" sz="3000" dirty="0" smtClean="0"/>
              <a:t>deal with the graduates' employment </a:t>
            </a:r>
            <a:endParaRPr lang="en-US" sz="3000" dirty="0" smtClean="0"/>
          </a:p>
          <a:p>
            <a:pPr lvl="1">
              <a:buFont typeface="Wingdings" pitchFamily="2" charset="2"/>
              <a:buChar char="Ø"/>
            </a:pPr>
            <a:r>
              <a:rPr lang="en-US" sz="3000" dirty="0" smtClean="0"/>
              <a:t> to provide students </a:t>
            </a:r>
            <a:r>
              <a:rPr lang="en-US" sz="3000" dirty="0" smtClean="0"/>
              <a:t>with career development education and </a:t>
            </a:r>
            <a:r>
              <a:rPr lang="en-US" sz="3000" dirty="0" smtClean="0"/>
              <a:t>career </a:t>
            </a:r>
            <a:r>
              <a:rPr lang="en-US" sz="3000" dirty="0" smtClean="0"/>
              <a:t>guidance. </a:t>
            </a:r>
            <a:endParaRPr lang="en-US" sz="3000" dirty="0" smtClean="0"/>
          </a:p>
          <a:p>
            <a:r>
              <a:rPr lang="en-US" sz="3200" dirty="0" smtClean="0"/>
              <a:t>The </a:t>
            </a:r>
            <a:r>
              <a:rPr lang="en-US" sz="3200" dirty="0" smtClean="0"/>
              <a:t>center </a:t>
            </a:r>
            <a:r>
              <a:rPr lang="en-US" sz="3200" dirty="0" smtClean="0"/>
              <a:t>serves: the </a:t>
            </a:r>
            <a:r>
              <a:rPr lang="en-US" sz="3200" dirty="0" smtClean="0"/>
              <a:t>students, </a:t>
            </a:r>
            <a:r>
              <a:rPr lang="en-US" sz="3200" dirty="0" smtClean="0"/>
              <a:t>the </a:t>
            </a:r>
            <a:r>
              <a:rPr lang="en-US" sz="3200" dirty="0" smtClean="0"/>
              <a:t>graduates and the </a:t>
            </a:r>
            <a:r>
              <a:rPr lang="en-US" sz="3200" dirty="0" smtClean="0"/>
              <a:t>public</a:t>
            </a:r>
            <a:endParaRPr lang="en-US" sz="3200" dirty="0" smtClean="0"/>
          </a:p>
          <a:p>
            <a:r>
              <a:rPr lang="en-US" sz="3200" dirty="0" smtClean="0"/>
              <a:t>Tracer study  deals with graduates;</a:t>
            </a:r>
          </a:p>
          <a:p>
            <a:r>
              <a:rPr lang="en-US" sz="3200" dirty="0" smtClean="0"/>
              <a:t>Tracer study helps HEI in planning its career development programs for the students; 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Why Tracer Study?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400,000 higher education graduates/year </a:t>
            </a:r>
            <a:r>
              <a:rPr lang="en-US" i="1" dirty="0" smtClean="0"/>
              <a:t>(academic undergraduate and vocational education) in Indonesia</a:t>
            </a:r>
          </a:p>
          <a:p>
            <a:r>
              <a:rPr lang="en-US" i="1" dirty="0" smtClean="0"/>
              <a:t>Institutions have no sufficient feedbacks from the graduates to improve the quality of education</a:t>
            </a:r>
          </a:p>
          <a:p>
            <a:r>
              <a:rPr lang="en-US" i="1" dirty="0" smtClean="0"/>
              <a:t>Poor methodology of tracer study implemented by individual institution gave unsatisfactory results</a:t>
            </a:r>
          </a:p>
          <a:p>
            <a:r>
              <a:rPr lang="en-US" i="1" dirty="0" smtClean="0"/>
              <a:t>Inputs from the graduates as job seekers help us map the </a:t>
            </a:r>
            <a:r>
              <a:rPr lang="en-US" i="1" dirty="0" err="1" smtClean="0"/>
              <a:t>labour</a:t>
            </a:r>
            <a:r>
              <a:rPr lang="en-US" i="1" dirty="0" smtClean="0"/>
              <a:t> market </a:t>
            </a:r>
            <a:r>
              <a:rPr lang="en-US" i="1" dirty="0" smtClean="0">
                <a:sym typeface="Wingdings" pitchFamily="2" charset="2"/>
              </a:rPr>
              <a:t> narrowing down the gap between competency acquisition (higher education) and requirements (work)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6044625"/>
            <a:ext cx="7584512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Feedbacks from the graduates matter</a:t>
            </a:r>
            <a:endParaRPr lang="en-US" sz="3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04800" y="6019800"/>
            <a:ext cx="914400" cy="609600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Measuring competencies of the graduates</a:t>
            </a:r>
          </a:p>
          <a:p>
            <a:r>
              <a:rPr lang="en-US" sz="3600" dirty="0" smtClean="0"/>
              <a:t>Fitness to </a:t>
            </a:r>
            <a:r>
              <a:rPr lang="en-US" sz="3600" dirty="0" smtClean="0"/>
              <a:t>work</a:t>
            </a:r>
          </a:p>
          <a:p>
            <a:r>
              <a:rPr lang="en-US" sz="3600" dirty="0" smtClean="0"/>
              <a:t>Transition period</a:t>
            </a:r>
            <a:endParaRPr lang="en-US" sz="3600" dirty="0" smtClean="0"/>
          </a:p>
          <a:p>
            <a:r>
              <a:rPr lang="en-US" sz="3600" dirty="0" smtClean="0"/>
              <a:t>Waiting time </a:t>
            </a:r>
            <a:r>
              <a:rPr lang="en-US" sz="3600" dirty="0" smtClean="0"/>
              <a:t>for the </a:t>
            </a:r>
            <a:r>
              <a:rPr lang="en-US" sz="3600" dirty="0" smtClean="0"/>
              <a:t>first job after </a:t>
            </a:r>
            <a:r>
              <a:rPr lang="en-US" sz="3600" dirty="0" smtClean="0"/>
              <a:t>graduation</a:t>
            </a:r>
          </a:p>
          <a:p>
            <a:r>
              <a:rPr lang="en-US" sz="3600" dirty="0" smtClean="0"/>
              <a:t>Salaries</a:t>
            </a:r>
          </a:p>
          <a:p>
            <a:r>
              <a:rPr lang="en-US" sz="3600" dirty="0" smtClean="0"/>
              <a:t>Etc.</a:t>
            </a:r>
            <a:endParaRPr lang="en-US" sz="3600" dirty="0" smtClean="0"/>
          </a:p>
          <a:p>
            <a:endParaRPr lang="en-US" sz="3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expected of Tracer Study: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expected of Tracer </a:t>
            </a:r>
            <a:r>
              <a:rPr lang="en-US" dirty="0" smtClean="0"/>
              <a:t>Study </a:t>
            </a:r>
            <a:br>
              <a:rPr lang="en-US" dirty="0" smtClean="0"/>
            </a:br>
            <a:r>
              <a:rPr lang="en-US" dirty="0" smtClean="0"/>
              <a:t>(for DGHE):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Evaluating </a:t>
            </a:r>
            <a:r>
              <a:rPr lang="en-US" sz="3600" dirty="0" smtClean="0"/>
              <a:t>performance of higher </a:t>
            </a:r>
            <a:r>
              <a:rPr lang="en-US" sz="3600" dirty="0" smtClean="0"/>
              <a:t>education </a:t>
            </a:r>
            <a:r>
              <a:rPr lang="en-US" sz="3600" dirty="0" smtClean="0"/>
              <a:t>institutions</a:t>
            </a:r>
            <a:endParaRPr lang="en-US" sz="3600" dirty="0" smtClean="0"/>
          </a:p>
          <a:p>
            <a:r>
              <a:rPr lang="en-US" sz="3600" dirty="0" smtClean="0"/>
              <a:t>Absorption </a:t>
            </a:r>
            <a:r>
              <a:rPr lang="en-US" sz="3600" dirty="0" smtClean="0"/>
              <a:t>of higher education </a:t>
            </a:r>
            <a:r>
              <a:rPr lang="en-US" sz="3600" dirty="0" smtClean="0"/>
              <a:t>graduates in </a:t>
            </a:r>
            <a:r>
              <a:rPr lang="en-US" sz="3600" dirty="0" smtClean="0"/>
              <a:t>the </a:t>
            </a:r>
            <a:r>
              <a:rPr lang="en-US" sz="3600" dirty="0" err="1" smtClean="0"/>
              <a:t>labour</a:t>
            </a:r>
            <a:r>
              <a:rPr lang="en-US" sz="3600" dirty="0" smtClean="0"/>
              <a:t> market</a:t>
            </a:r>
          </a:p>
          <a:p>
            <a:r>
              <a:rPr lang="en-US" sz="3600" dirty="0" smtClean="0"/>
              <a:t>Supporting </a:t>
            </a:r>
            <a:r>
              <a:rPr lang="en-US" sz="3600" dirty="0" smtClean="0"/>
              <a:t>the government policy making in opening and closing of a study program </a:t>
            </a:r>
          </a:p>
          <a:p>
            <a:pPr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1027</TotalTime>
  <Words>432</Words>
  <Application>Microsoft Office PowerPoint</Application>
  <PresentationFormat>On-screen Show (4:3)</PresentationFormat>
  <Paragraphs>83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Mainstreaming Tracer Study in Higher Education Policy and Planning in Indonesia</vt:lpstr>
      <vt:lpstr>Introduction</vt:lpstr>
      <vt:lpstr>Slide 3</vt:lpstr>
      <vt:lpstr>Graduate Competency Development Program</vt:lpstr>
      <vt:lpstr>Planned Activities in 2013</vt:lpstr>
      <vt:lpstr>Why Tracer Study in the Career Centre</vt:lpstr>
      <vt:lpstr>Why Tracer Study?</vt:lpstr>
      <vt:lpstr>Results expected of Tracer Study:</vt:lpstr>
      <vt:lpstr>Results expected of Tracer Study  (for DGHE):</vt:lpstr>
      <vt:lpstr>Slide 10</vt:lpstr>
      <vt:lpstr>Slide 11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Mainstreaming Tracer Study in Higher Education Policy and Planning in Indonesia</dc:title>
  <dc:creator>uki</dc:creator>
  <cp:lastModifiedBy>uki</cp:lastModifiedBy>
  <cp:revision>8</cp:revision>
  <dcterms:created xsi:type="dcterms:W3CDTF">2012-10-19T06:12:09Z</dcterms:created>
  <dcterms:modified xsi:type="dcterms:W3CDTF">2012-10-22T01:11:28Z</dcterms:modified>
</cp:coreProperties>
</file>