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49DFE8-00FC-48EF-946D-1DE5F456453C}" type="datetimeFigureOut">
              <a:rPr lang="es-MX" smtClean="0"/>
              <a:pPr/>
              <a:t>22/10/2012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4A68801-C3D7-4E1D-93AF-87FFB09DD8F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Wietse de Vries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Benemérita Universidad Autónoma de Puebla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wietsedevries@ultranet.com.mx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Using graduate surveys at country level: the case of Mexico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27584" y="1124741"/>
          <a:ext cx="7200799" cy="5630824"/>
        </p:xfrm>
        <a:graphic>
          <a:graphicData uri="http://schemas.openxmlformats.org/drawingml/2006/table">
            <a:tbl>
              <a:tblPr/>
              <a:tblGrid>
                <a:gridCol w="2740949"/>
                <a:gridCol w="2229925"/>
                <a:gridCol w="2229925"/>
              </a:tblGrid>
              <a:tr h="475253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Educational level father and alumni income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Educational level father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Average monthly salary alumni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 studies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297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1808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Primary school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643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7799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Secondary school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546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6882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Upper secondary or Vocational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353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14415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Undergraduate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604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14333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Postgraduate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144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15503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Not applicable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21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9482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2609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9773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Some</a:t>
            </a:r>
            <a:r>
              <a:rPr lang="es-MX" dirty="0" smtClean="0"/>
              <a:t> </a:t>
            </a:r>
            <a:r>
              <a:rPr lang="es-MX" dirty="0" err="1" smtClean="0"/>
              <a:t>conclusions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It is very important to do comparative and comparable studies, not to establish rankings among universities, but to see what factors influence the success of graduates in the </a:t>
            </a:r>
            <a:r>
              <a:rPr lang="en-US" sz="3200" dirty="0" err="1" smtClean="0"/>
              <a:t>labour</a:t>
            </a:r>
            <a:r>
              <a:rPr lang="en-US" sz="3200" dirty="0" smtClean="0"/>
              <a:t> market</a:t>
            </a:r>
          </a:p>
          <a:p>
            <a:r>
              <a:rPr lang="en-US" sz="3200" dirty="0" smtClean="0"/>
              <a:t>The factors of impact seem to be different among countries, depending on the economy and the organization of the educational system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Conclusions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In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Mexican</a:t>
            </a:r>
            <a:r>
              <a:rPr lang="es-MX" sz="3200" dirty="0" smtClean="0"/>
              <a:t> case, </a:t>
            </a:r>
            <a:r>
              <a:rPr lang="es-MX" sz="3200" dirty="0" err="1" smtClean="0"/>
              <a:t>much</a:t>
            </a:r>
            <a:r>
              <a:rPr lang="es-MX" sz="3200" dirty="0" smtClean="0"/>
              <a:t> of </a:t>
            </a:r>
            <a:r>
              <a:rPr lang="es-MX" sz="3200" dirty="0" err="1" smtClean="0"/>
              <a:t>the</a:t>
            </a:r>
            <a:r>
              <a:rPr lang="es-MX" sz="3200" dirty="0" smtClean="0"/>
              <a:t> “</a:t>
            </a:r>
            <a:r>
              <a:rPr lang="es-MX" sz="3200" dirty="0" err="1" smtClean="0"/>
              <a:t>success</a:t>
            </a:r>
            <a:r>
              <a:rPr lang="es-MX" sz="3200" dirty="0" smtClean="0"/>
              <a:t>” </a:t>
            </a:r>
            <a:r>
              <a:rPr lang="es-MX" sz="3200" dirty="0" err="1" smtClean="0"/>
              <a:t>depends</a:t>
            </a:r>
            <a:r>
              <a:rPr lang="es-MX" sz="3200" dirty="0" smtClean="0"/>
              <a:t> </a:t>
            </a:r>
            <a:r>
              <a:rPr lang="es-MX" sz="3200" dirty="0" err="1" smtClean="0"/>
              <a:t>on</a:t>
            </a:r>
            <a:r>
              <a:rPr lang="es-MX" sz="3200" dirty="0" smtClean="0"/>
              <a:t>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choice</a:t>
            </a:r>
            <a:r>
              <a:rPr lang="es-MX" sz="3200" dirty="0" smtClean="0"/>
              <a:t> of </a:t>
            </a:r>
            <a:r>
              <a:rPr lang="es-MX" sz="3200" dirty="0" err="1" smtClean="0"/>
              <a:t>university</a:t>
            </a:r>
            <a:r>
              <a:rPr lang="es-MX" sz="3200" dirty="0" smtClean="0"/>
              <a:t> and </a:t>
            </a:r>
            <a:r>
              <a:rPr lang="es-MX" sz="3200" dirty="0" err="1" smtClean="0"/>
              <a:t>educational</a:t>
            </a:r>
            <a:r>
              <a:rPr lang="es-MX" sz="3200" dirty="0" smtClean="0"/>
              <a:t> </a:t>
            </a:r>
            <a:r>
              <a:rPr lang="es-MX" sz="3200" dirty="0" err="1" smtClean="0"/>
              <a:t>programme</a:t>
            </a:r>
            <a:endParaRPr lang="es-MX" sz="3200" dirty="0" smtClean="0"/>
          </a:p>
          <a:p>
            <a:r>
              <a:rPr lang="es-MX" sz="3200" dirty="0" err="1" smtClean="0"/>
              <a:t>Institutional</a:t>
            </a:r>
            <a:r>
              <a:rPr lang="es-MX" sz="3200" dirty="0" smtClean="0"/>
              <a:t> </a:t>
            </a:r>
            <a:r>
              <a:rPr lang="es-MX" sz="3200" dirty="0" err="1" smtClean="0"/>
              <a:t>prestige</a:t>
            </a:r>
            <a:r>
              <a:rPr lang="es-MX" sz="3200" dirty="0" smtClean="0"/>
              <a:t> </a:t>
            </a:r>
            <a:r>
              <a:rPr lang="es-MX" sz="3200" dirty="0" err="1" smtClean="0"/>
              <a:t>seems</a:t>
            </a:r>
            <a:r>
              <a:rPr lang="es-MX" sz="3200" dirty="0" smtClean="0"/>
              <a:t> </a:t>
            </a:r>
            <a:r>
              <a:rPr lang="es-MX" sz="3200" dirty="0" err="1" smtClean="0"/>
              <a:t>far</a:t>
            </a:r>
            <a:r>
              <a:rPr lang="es-MX" sz="3200" dirty="0" smtClean="0"/>
              <a:t> more </a:t>
            </a:r>
            <a:r>
              <a:rPr lang="es-MX" sz="3200" dirty="0" err="1" smtClean="0"/>
              <a:t>important</a:t>
            </a:r>
            <a:r>
              <a:rPr lang="es-MX" sz="3200" dirty="0" smtClean="0"/>
              <a:t> </a:t>
            </a:r>
            <a:r>
              <a:rPr lang="es-MX" sz="3200" dirty="0" err="1" smtClean="0"/>
              <a:t>than</a:t>
            </a:r>
            <a:r>
              <a:rPr lang="es-MX" sz="3200" dirty="0" smtClean="0"/>
              <a:t> particular curricular </a:t>
            </a:r>
            <a:r>
              <a:rPr lang="es-MX" sz="3200" dirty="0" err="1" smtClean="0"/>
              <a:t>content</a:t>
            </a:r>
            <a:r>
              <a:rPr lang="es-MX" sz="3200" dirty="0" smtClean="0"/>
              <a:t>. </a:t>
            </a:r>
            <a:r>
              <a:rPr lang="es-MX" sz="3200" dirty="0" err="1" smtClean="0"/>
              <a:t>This</a:t>
            </a:r>
            <a:r>
              <a:rPr lang="es-MX" sz="3200" dirty="0" smtClean="0"/>
              <a:t> </a:t>
            </a:r>
            <a:r>
              <a:rPr lang="es-MX" sz="3200" dirty="0" err="1" smtClean="0"/>
              <a:t>prestige</a:t>
            </a:r>
            <a:r>
              <a:rPr lang="es-MX" sz="3200" dirty="0" smtClean="0"/>
              <a:t> </a:t>
            </a:r>
            <a:r>
              <a:rPr lang="es-MX" sz="3200" dirty="0" err="1" smtClean="0"/>
              <a:t>is</a:t>
            </a:r>
            <a:r>
              <a:rPr lang="es-MX" sz="3200" dirty="0" smtClean="0"/>
              <a:t> </a:t>
            </a:r>
            <a:r>
              <a:rPr lang="es-MX" sz="3200" dirty="0" err="1" smtClean="0"/>
              <a:t>based</a:t>
            </a:r>
            <a:r>
              <a:rPr lang="es-MX" sz="3200" dirty="0" smtClean="0"/>
              <a:t> </a:t>
            </a:r>
            <a:r>
              <a:rPr lang="es-MX" sz="3200" dirty="0" err="1" smtClean="0"/>
              <a:t>on</a:t>
            </a:r>
            <a:r>
              <a:rPr lang="es-MX" sz="3200" dirty="0" smtClean="0"/>
              <a:t> </a:t>
            </a:r>
            <a:r>
              <a:rPr lang="es-MX" sz="3200" dirty="0" err="1" smtClean="0"/>
              <a:t>success</a:t>
            </a:r>
            <a:r>
              <a:rPr lang="es-MX" sz="3200" dirty="0" smtClean="0"/>
              <a:t> of </a:t>
            </a:r>
            <a:r>
              <a:rPr lang="es-MX" sz="3200" dirty="0" err="1" smtClean="0"/>
              <a:t>graduates</a:t>
            </a:r>
            <a:endParaRPr lang="es-MX" sz="3200" dirty="0" smtClean="0"/>
          </a:p>
          <a:p>
            <a:r>
              <a:rPr lang="es-MX" sz="3200" dirty="0" err="1" smtClean="0"/>
              <a:t>Students</a:t>
            </a:r>
            <a:r>
              <a:rPr lang="es-MX" sz="3200" dirty="0" smtClean="0"/>
              <a:t> and </a:t>
            </a:r>
            <a:r>
              <a:rPr lang="es-MX" sz="3200" dirty="0" err="1" smtClean="0"/>
              <a:t>their</a:t>
            </a:r>
            <a:r>
              <a:rPr lang="es-MX" sz="3200" dirty="0" smtClean="0"/>
              <a:t> </a:t>
            </a:r>
            <a:r>
              <a:rPr lang="es-MX" sz="3200" dirty="0" err="1" smtClean="0"/>
              <a:t>families</a:t>
            </a:r>
            <a:r>
              <a:rPr lang="es-MX" sz="3200" dirty="0" smtClean="0"/>
              <a:t> “</a:t>
            </a:r>
            <a:r>
              <a:rPr lang="es-MX" sz="3200" dirty="0" err="1" smtClean="0"/>
              <a:t>read</a:t>
            </a:r>
            <a:r>
              <a:rPr lang="es-MX" sz="3200" dirty="0" smtClean="0"/>
              <a:t>”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system</a:t>
            </a:r>
            <a:r>
              <a:rPr lang="es-MX" sz="3200" dirty="0" smtClean="0"/>
              <a:t> and </a:t>
            </a:r>
            <a:r>
              <a:rPr lang="es-MX" sz="3200" dirty="0" err="1" smtClean="0"/>
              <a:t>the</a:t>
            </a:r>
            <a:r>
              <a:rPr lang="es-MX" sz="3200" dirty="0" smtClean="0"/>
              <a:t> </a:t>
            </a:r>
            <a:r>
              <a:rPr lang="es-MX" sz="3200" dirty="0" err="1" smtClean="0"/>
              <a:t>labour</a:t>
            </a:r>
            <a:r>
              <a:rPr lang="es-MX" sz="3200" dirty="0" smtClean="0"/>
              <a:t> </a:t>
            </a:r>
            <a:r>
              <a:rPr lang="es-MX" sz="3200" dirty="0" err="1" smtClean="0"/>
              <a:t>market</a:t>
            </a:r>
            <a:r>
              <a:rPr lang="es-MX" sz="3200" dirty="0" smtClean="0"/>
              <a:t>, and </a:t>
            </a:r>
            <a:r>
              <a:rPr lang="es-MX" sz="3200" dirty="0" err="1" smtClean="0"/>
              <a:t>make</a:t>
            </a:r>
            <a:r>
              <a:rPr lang="es-MX" sz="3200" dirty="0" smtClean="0"/>
              <a:t> </a:t>
            </a:r>
            <a:r>
              <a:rPr lang="es-MX" sz="3200" dirty="0" err="1" smtClean="0"/>
              <a:t>decisions</a:t>
            </a:r>
            <a:endParaRPr lang="es-MX" sz="3200" dirty="0" smtClean="0"/>
          </a:p>
          <a:p>
            <a:endParaRPr lang="es-MX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Conclusions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s-MX" sz="3200" dirty="0" err="1" smtClean="0"/>
              <a:t>Family</a:t>
            </a:r>
            <a:r>
              <a:rPr lang="es-MX" sz="3200" dirty="0" smtClean="0"/>
              <a:t> </a:t>
            </a:r>
            <a:r>
              <a:rPr lang="es-MX" sz="3200" dirty="0" err="1" smtClean="0"/>
              <a:t>decisions</a:t>
            </a:r>
            <a:r>
              <a:rPr lang="es-MX" sz="3200" dirty="0" smtClean="0"/>
              <a:t> are </a:t>
            </a:r>
            <a:r>
              <a:rPr lang="es-MX" sz="3200" dirty="0" err="1" smtClean="0"/>
              <a:t>based</a:t>
            </a:r>
            <a:r>
              <a:rPr lang="es-MX" sz="3200" dirty="0" smtClean="0"/>
              <a:t> </a:t>
            </a:r>
            <a:r>
              <a:rPr lang="es-MX" sz="3200" dirty="0" err="1" smtClean="0"/>
              <a:t>on</a:t>
            </a:r>
            <a:r>
              <a:rPr lang="es-MX" sz="3200" dirty="0" smtClean="0"/>
              <a:t> </a:t>
            </a:r>
            <a:r>
              <a:rPr lang="es-MX" sz="3200" dirty="0" err="1" smtClean="0"/>
              <a:t>educational</a:t>
            </a:r>
            <a:r>
              <a:rPr lang="es-MX" sz="3200" dirty="0" smtClean="0"/>
              <a:t> </a:t>
            </a:r>
            <a:r>
              <a:rPr lang="es-MX" sz="3200" dirty="0" err="1" smtClean="0"/>
              <a:t>background</a:t>
            </a:r>
            <a:r>
              <a:rPr lang="es-MX" sz="3200" dirty="0" smtClean="0"/>
              <a:t> and </a:t>
            </a:r>
            <a:r>
              <a:rPr lang="es-MX" sz="3200" dirty="0" err="1" smtClean="0"/>
              <a:t>income</a:t>
            </a:r>
            <a:endParaRPr lang="es-MX" sz="3200" dirty="0" smtClean="0"/>
          </a:p>
          <a:p>
            <a:r>
              <a:rPr lang="es-MX" sz="3200" dirty="0" err="1" smtClean="0"/>
              <a:t>Families</a:t>
            </a:r>
            <a:r>
              <a:rPr lang="es-MX" sz="3200" dirty="0" smtClean="0"/>
              <a:t> </a:t>
            </a:r>
            <a:r>
              <a:rPr lang="es-MX" sz="3200" dirty="0" err="1" smtClean="0"/>
              <a:t>seem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be</a:t>
            </a:r>
            <a:r>
              <a:rPr lang="es-MX" sz="3200" dirty="0" smtClean="0"/>
              <a:t> </a:t>
            </a:r>
            <a:r>
              <a:rPr lang="es-MX" sz="3200" dirty="0" err="1" smtClean="0"/>
              <a:t>better</a:t>
            </a:r>
            <a:r>
              <a:rPr lang="es-MX" sz="3200" dirty="0" smtClean="0"/>
              <a:t> </a:t>
            </a:r>
            <a:r>
              <a:rPr lang="es-MX" sz="3200" dirty="0" err="1" smtClean="0"/>
              <a:t>informed</a:t>
            </a:r>
            <a:r>
              <a:rPr lang="es-MX" sz="3200" dirty="0" smtClean="0"/>
              <a:t> </a:t>
            </a:r>
            <a:r>
              <a:rPr lang="es-MX" sz="3200" dirty="0" err="1" smtClean="0"/>
              <a:t>than</a:t>
            </a:r>
            <a:r>
              <a:rPr lang="es-MX" sz="3200" dirty="0" smtClean="0"/>
              <a:t> </a:t>
            </a:r>
            <a:r>
              <a:rPr lang="es-MX" sz="3200" dirty="0" err="1" smtClean="0"/>
              <a:t>policy</a:t>
            </a:r>
            <a:r>
              <a:rPr lang="es-MX" sz="3200" dirty="0" smtClean="0"/>
              <a:t> </a:t>
            </a:r>
            <a:r>
              <a:rPr lang="es-MX" sz="3200" dirty="0" err="1" smtClean="0"/>
              <a:t>makers</a:t>
            </a:r>
            <a:endParaRPr lang="es-MX" sz="3200" dirty="0" smtClean="0"/>
          </a:p>
          <a:p>
            <a:r>
              <a:rPr lang="es-MX" sz="3200" dirty="0" smtClean="0"/>
              <a:t>Match and link do </a:t>
            </a:r>
            <a:r>
              <a:rPr lang="es-MX" sz="3200" dirty="0" err="1" smtClean="0"/>
              <a:t>not</a:t>
            </a:r>
            <a:r>
              <a:rPr lang="es-MX" sz="3200" dirty="0" smtClean="0"/>
              <a:t> </a:t>
            </a:r>
            <a:r>
              <a:rPr lang="es-MX" sz="3200" dirty="0" err="1" smtClean="0"/>
              <a:t>seem</a:t>
            </a:r>
            <a:r>
              <a:rPr lang="es-MX" sz="3200" dirty="0" smtClean="0"/>
              <a:t> mayor </a:t>
            </a:r>
            <a:r>
              <a:rPr lang="es-MX" sz="3200" dirty="0" err="1" smtClean="0"/>
              <a:t>problems</a:t>
            </a:r>
            <a:r>
              <a:rPr lang="es-MX" sz="3200" dirty="0" smtClean="0"/>
              <a:t> (</a:t>
            </a:r>
            <a:r>
              <a:rPr lang="es-MX" sz="3200" dirty="0" err="1" smtClean="0"/>
              <a:t>or</a:t>
            </a:r>
            <a:r>
              <a:rPr lang="es-MX" sz="3200" dirty="0" smtClean="0"/>
              <a:t> </a:t>
            </a:r>
            <a:r>
              <a:rPr lang="es-MX" sz="3200" dirty="0" err="1" smtClean="0"/>
              <a:t>seem</a:t>
            </a:r>
            <a:r>
              <a:rPr lang="es-MX" sz="3200" dirty="0" smtClean="0"/>
              <a:t> </a:t>
            </a:r>
            <a:r>
              <a:rPr lang="es-MX" sz="3200" dirty="0" err="1" smtClean="0"/>
              <a:t>to</a:t>
            </a:r>
            <a:r>
              <a:rPr lang="es-MX" sz="3200" dirty="0" smtClean="0"/>
              <a:t> </a:t>
            </a:r>
            <a:r>
              <a:rPr lang="es-MX" sz="3200" dirty="0" err="1" smtClean="0"/>
              <a:t>exist</a:t>
            </a:r>
            <a:r>
              <a:rPr lang="es-MX" sz="3200" dirty="0" smtClean="0"/>
              <a:t> </a:t>
            </a:r>
            <a:r>
              <a:rPr lang="es-MX" sz="3200" dirty="0" err="1" smtClean="0"/>
              <a:t>mainly</a:t>
            </a:r>
            <a:r>
              <a:rPr lang="es-MX" sz="3200" dirty="0" smtClean="0"/>
              <a:t> in </a:t>
            </a:r>
            <a:r>
              <a:rPr lang="es-MX" sz="3200" dirty="0" err="1" smtClean="0"/>
              <a:t>the</a:t>
            </a:r>
            <a:r>
              <a:rPr lang="es-MX" sz="3200" dirty="0" smtClean="0"/>
              <a:t> head of </a:t>
            </a:r>
            <a:r>
              <a:rPr lang="es-MX" sz="3200" dirty="0" err="1" smtClean="0"/>
              <a:t>policy</a:t>
            </a:r>
            <a:r>
              <a:rPr lang="es-MX" sz="3200" dirty="0" smtClean="0"/>
              <a:t> </a:t>
            </a:r>
            <a:r>
              <a:rPr lang="es-MX" sz="3200" dirty="0" err="1" smtClean="0"/>
              <a:t>makers</a:t>
            </a:r>
            <a:r>
              <a:rPr lang="es-MX" sz="3200" dirty="0" smtClean="0"/>
              <a:t> and </a:t>
            </a:r>
            <a:r>
              <a:rPr lang="es-MX" sz="3200" dirty="0" err="1" smtClean="0"/>
              <a:t>academics</a:t>
            </a:r>
            <a:r>
              <a:rPr lang="es-MX" sz="3200" dirty="0" smtClean="0"/>
              <a:t>)</a:t>
            </a:r>
          </a:p>
          <a:p>
            <a:r>
              <a:rPr lang="es-MX" sz="3200" dirty="0" err="1" smtClean="0"/>
              <a:t>Many</a:t>
            </a:r>
            <a:r>
              <a:rPr lang="es-MX" sz="3200" dirty="0" smtClean="0"/>
              <a:t> </a:t>
            </a:r>
            <a:r>
              <a:rPr lang="es-MX" sz="3200" dirty="0" err="1" smtClean="0"/>
              <a:t>policies</a:t>
            </a:r>
            <a:r>
              <a:rPr lang="es-MX" sz="3200" dirty="0" smtClean="0"/>
              <a:t> are </a:t>
            </a:r>
            <a:r>
              <a:rPr lang="es-MX" sz="3200" dirty="0" err="1" smtClean="0"/>
              <a:t>ill-informed</a:t>
            </a:r>
            <a:r>
              <a:rPr lang="es-MX" sz="3200" dirty="0" smtClean="0"/>
              <a:t> and </a:t>
            </a:r>
            <a:r>
              <a:rPr lang="es-MX" sz="3200" dirty="0" err="1" smtClean="0"/>
              <a:t>hunch</a:t>
            </a:r>
            <a:r>
              <a:rPr lang="es-MX" sz="3200" dirty="0" smtClean="0"/>
              <a:t> </a:t>
            </a:r>
            <a:r>
              <a:rPr lang="es-MX" sz="3200" dirty="0" err="1" smtClean="0"/>
              <a:t>based</a:t>
            </a:r>
            <a:r>
              <a:rPr lang="es-MX" sz="3200" dirty="0" smtClean="0"/>
              <a:t> (</a:t>
            </a:r>
            <a:r>
              <a:rPr lang="es-MX" sz="3200" dirty="0" err="1" smtClean="0"/>
              <a:t>or</a:t>
            </a:r>
            <a:r>
              <a:rPr lang="es-MX" sz="3200" dirty="0" smtClean="0"/>
              <a:t> </a:t>
            </a:r>
            <a:r>
              <a:rPr lang="es-MX" sz="3200" dirty="0" err="1" smtClean="0"/>
              <a:t>borrowed</a:t>
            </a:r>
            <a:r>
              <a:rPr lang="es-MX" sz="3200" dirty="0" smtClean="0"/>
              <a:t> </a:t>
            </a:r>
            <a:r>
              <a:rPr lang="es-MX" sz="3200" dirty="0" err="1" smtClean="0"/>
              <a:t>from</a:t>
            </a:r>
            <a:r>
              <a:rPr lang="es-MX" sz="3200" dirty="0" smtClean="0"/>
              <a:t> </a:t>
            </a:r>
            <a:r>
              <a:rPr lang="es-MX" sz="3200" dirty="0" err="1" smtClean="0"/>
              <a:t>other</a:t>
            </a:r>
            <a:r>
              <a:rPr lang="es-MX" sz="3200" dirty="0" smtClean="0"/>
              <a:t> </a:t>
            </a:r>
            <a:r>
              <a:rPr lang="es-MX" sz="3200" dirty="0" err="1" smtClean="0"/>
              <a:t>countries</a:t>
            </a:r>
            <a:r>
              <a:rPr lang="es-MX" sz="3200" dirty="0" smtClean="0"/>
              <a:t>)</a:t>
            </a:r>
            <a:endParaRPr lang="es-MX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s-MX" dirty="0" smtClean="0"/>
          </a:p>
          <a:p>
            <a:pPr algn="ctr">
              <a:buNone/>
            </a:pPr>
            <a:r>
              <a:rPr lang="es-MX" sz="5400" dirty="0" err="1" smtClean="0"/>
              <a:t>Thank</a:t>
            </a:r>
            <a:r>
              <a:rPr lang="es-MX" sz="5400" dirty="0" smtClean="0"/>
              <a:t> </a:t>
            </a:r>
            <a:r>
              <a:rPr lang="es-MX" sz="5400" dirty="0" err="1" smtClean="0"/>
              <a:t>you</a:t>
            </a:r>
            <a:endParaRPr lang="es-MX" sz="5400" dirty="0" smtClean="0"/>
          </a:p>
          <a:p>
            <a:pPr algn="ctr">
              <a:buNone/>
            </a:pPr>
            <a:endParaRPr lang="es-MX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Context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MX" sz="3200" dirty="0" err="1" smtClean="0"/>
              <a:t>Lack</a:t>
            </a:r>
            <a:r>
              <a:rPr lang="es-MX" sz="3200" dirty="0" smtClean="0"/>
              <a:t> of data </a:t>
            </a:r>
            <a:r>
              <a:rPr lang="es-MX" sz="3200" dirty="0" err="1" smtClean="0"/>
              <a:t>on</a:t>
            </a:r>
            <a:r>
              <a:rPr lang="es-MX" sz="3200" dirty="0" smtClean="0"/>
              <a:t> </a:t>
            </a:r>
            <a:r>
              <a:rPr lang="es-MX" sz="3200" dirty="0" err="1" smtClean="0"/>
              <a:t>graduates</a:t>
            </a:r>
            <a:endParaRPr lang="es-MX" sz="3200" dirty="0" smtClean="0"/>
          </a:p>
          <a:p>
            <a:r>
              <a:rPr lang="es-MX" sz="3200" dirty="0" err="1" smtClean="0"/>
              <a:t>Lots</a:t>
            </a:r>
            <a:r>
              <a:rPr lang="es-MX" sz="3200" dirty="0" smtClean="0"/>
              <a:t> of </a:t>
            </a:r>
            <a:r>
              <a:rPr lang="es-MX" sz="3200" dirty="0" err="1" smtClean="0"/>
              <a:t>speculations</a:t>
            </a:r>
            <a:r>
              <a:rPr lang="es-MX" sz="3200" dirty="0" smtClean="0"/>
              <a:t> </a:t>
            </a:r>
            <a:r>
              <a:rPr lang="es-MX" sz="3200" dirty="0" err="1" smtClean="0"/>
              <a:t>about</a:t>
            </a:r>
            <a:r>
              <a:rPr lang="es-MX" sz="3200" dirty="0" smtClean="0"/>
              <a:t> </a:t>
            </a:r>
            <a:r>
              <a:rPr lang="es-MX" sz="3200" dirty="0" err="1" smtClean="0"/>
              <a:t>unemployment</a:t>
            </a:r>
            <a:r>
              <a:rPr lang="es-MX" sz="3200" dirty="0" smtClean="0"/>
              <a:t> and </a:t>
            </a:r>
            <a:r>
              <a:rPr lang="es-MX" sz="3200" dirty="0" err="1" smtClean="0"/>
              <a:t>problems</a:t>
            </a:r>
            <a:r>
              <a:rPr lang="es-MX" sz="3200" dirty="0" smtClean="0"/>
              <a:t> </a:t>
            </a:r>
            <a:r>
              <a:rPr lang="es-MX" sz="3200" dirty="0" err="1" smtClean="0"/>
              <a:t>with</a:t>
            </a:r>
            <a:r>
              <a:rPr lang="es-MX" sz="3200" dirty="0" smtClean="0"/>
              <a:t> link and match (taxi drivers and </a:t>
            </a:r>
            <a:r>
              <a:rPr lang="es-MX" sz="3200" dirty="0" err="1" smtClean="0"/>
              <a:t>merchants</a:t>
            </a:r>
            <a:r>
              <a:rPr lang="es-MX" sz="3200" dirty="0" smtClean="0"/>
              <a:t>)</a:t>
            </a:r>
          </a:p>
          <a:p>
            <a:r>
              <a:rPr lang="es-MX" sz="3200" dirty="0" smtClean="0"/>
              <a:t>PROFLEX </a:t>
            </a:r>
            <a:r>
              <a:rPr lang="es-MX" sz="3200" dirty="0" err="1" smtClean="0"/>
              <a:t>questionnaire</a:t>
            </a:r>
            <a:r>
              <a:rPr lang="es-MX" sz="3200" dirty="0" smtClean="0"/>
              <a:t> </a:t>
            </a:r>
            <a:r>
              <a:rPr lang="es-MX" sz="3200" dirty="0" err="1" smtClean="0"/>
              <a:t>applied</a:t>
            </a:r>
            <a:r>
              <a:rPr lang="es-MX" sz="3200" dirty="0" smtClean="0"/>
              <a:t> </a:t>
            </a:r>
            <a:r>
              <a:rPr lang="es-MX" sz="3200" dirty="0" err="1" smtClean="0"/>
              <a:t>by</a:t>
            </a:r>
            <a:r>
              <a:rPr lang="es-MX" sz="3200" dirty="0" smtClean="0"/>
              <a:t> </a:t>
            </a:r>
            <a:r>
              <a:rPr lang="es-MX" sz="3200" dirty="0" err="1" smtClean="0"/>
              <a:t>nine</a:t>
            </a:r>
            <a:r>
              <a:rPr lang="es-MX" sz="3200" dirty="0" smtClean="0"/>
              <a:t> </a:t>
            </a:r>
            <a:r>
              <a:rPr lang="es-MX" sz="3200" dirty="0" err="1" smtClean="0"/>
              <a:t>universities</a:t>
            </a:r>
            <a:r>
              <a:rPr lang="es-MX" sz="3200" dirty="0" smtClean="0"/>
              <a:t> (3 </a:t>
            </a:r>
            <a:r>
              <a:rPr lang="es-MX" sz="3200" dirty="0" err="1" smtClean="0"/>
              <a:t>private</a:t>
            </a:r>
            <a:r>
              <a:rPr lang="es-MX" sz="3200" dirty="0" smtClean="0"/>
              <a:t>, 6 </a:t>
            </a:r>
            <a:r>
              <a:rPr lang="es-MX" sz="3200" dirty="0" err="1" smtClean="0"/>
              <a:t>public</a:t>
            </a:r>
            <a:r>
              <a:rPr lang="es-MX" sz="3200" dirty="0" smtClean="0"/>
              <a:t>)</a:t>
            </a:r>
          </a:p>
          <a:p>
            <a:r>
              <a:rPr lang="es-MX" sz="3200" dirty="0" err="1" smtClean="0"/>
              <a:t>Sample</a:t>
            </a:r>
            <a:r>
              <a:rPr lang="es-MX" sz="3200" dirty="0" smtClean="0"/>
              <a:t>: 4260 interviews, </a:t>
            </a:r>
            <a:r>
              <a:rPr lang="es-MX" sz="3200" dirty="0" err="1" smtClean="0"/>
              <a:t>stratified</a:t>
            </a:r>
            <a:r>
              <a:rPr lang="es-MX" sz="3200" dirty="0" smtClean="0"/>
              <a:t> </a:t>
            </a:r>
            <a:r>
              <a:rPr lang="es-MX" sz="3200" dirty="0" err="1" smtClean="0"/>
              <a:t>by</a:t>
            </a:r>
            <a:r>
              <a:rPr lang="es-MX" sz="3200" dirty="0" smtClean="0"/>
              <a:t> </a:t>
            </a:r>
            <a:r>
              <a:rPr lang="es-MX" sz="3200" dirty="0" err="1" smtClean="0"/>
              <a:t>institution</a:t>
            </a:r>
            <a:r>
              <a:rPr lang="es-MX" sz="3200" dirty="0" smtClean="0"/>
              <a:t> and </a:t>
            </a:r>
            <a:r>
              <a:rPr lang="es-MX" sz="3200" dirty="0" err="1" smtClean="0"/>
              <a:t>field</a:t>
            </a:r>
            <a:r>
              <a:rPr lang="es-MX" sz="3200" dirty="0" smtClean="0"/>
              <a:t> of </a:t>
            </a:r>
            <a:r>
              <a:rPr lang="es-MX" sz="3200" dirty="0" err="1" smtClean="0"/>
              <a:t>study</a:t>
            </a:r>
            <a:r>
              <a:rPr lang="es-MX" sz="3200" dirty="0" smtClean="0"/>
              <a:t> </a:t>
            </a:r>
            <a:endParaRPr lang="es-MX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MX" dirty="0" err="1" smtClean="0"/>
              <a:t>Employment</a:t>
            </a:r>
            <a:endParaRPr lang="es-MX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39552" y="1412779"/>
          <a:ext cx="7992888" cy="5337422"/>
        </p:xfrm>
        <a:graphic>
          <a:graphicData uri="http://schemas.openxmlformats.org/drawingml/2006/table">
            <a:tbl>
              <a:tblPr/>
              <a:tblGrid>
                <a:gridCol w="1126997"/>
                <a:gridCol w="799289"/>
                <a:gridCol w="799289"/>
                <a:gridCol w="799289"/>
                <a:gridCol w="799289"/>
                <a:gridCol w="789697"/>
                <a:gridCol w="757726"/>
                <a:gridCol w="730549"/>
                <a:gridCol w="706571"/>
                <a:gridCol w="684192"/>
              </a:tblGrid>
              <a:tr h="370306"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i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Table 1. Percentage of unemployed graduates, by country and area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88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Spain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France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Germany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UK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Europe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Chile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Mexico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Latin America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Japan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Country total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Education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Humanities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19,0%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Social Sciences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11,3%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8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Economy and Business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Law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17,7%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Technology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7,7%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7,4%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8,6%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Health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9,6%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4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Sciences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16,9%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15,3%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13,1%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23,2%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27,0%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22,8%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11,5%</a:t>
                      </a:r>
                      <a:endParaRPr lang="es-MX" sz="15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Number of interviews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5384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1614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1667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1397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36973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2846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3992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8295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b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2073</a:t>
                      </a:r>
                      <a:endParaRPr lang="es-MX" sz="15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467544" y="1196756"/>
          <a:ext cx="7992887" cy="4824530"/>
        </p:xfrm>
        <a:graphic>
          <a:graphicData uri="http://schemas.openxmlformats.org/drawingml/2006/table">
            <a:tbl>
              <a:tblPr/>
              <a:tblGrid>
                <a:gridCol w="4795733"/>
                <a:gridCol w="1598577"/>
                <a:gridCol w="1598577"/>
              </a:tblGrid>
              <a:tr h="457500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i="1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Table 3. Gross monthly income (Mexican pesos, 2008)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Area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Mean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Number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Education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6,413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405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Humanities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7,552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57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Social Sciences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8,941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484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Economy and Business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8,960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766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Law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13,581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326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Technology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9,108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717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Health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6,536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346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Sciences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6,558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286</a:t>
                      </a:r>
                      <a:endParaRPr lang="es-MX" sz="2000" baseline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7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8,655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baseline="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3,386</a:t>
                      </a:r>
                      <a:endParaRPr lang="es-MX" sz="20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259632" y="1124744"/>
          <a:ext cx="6840760" cy="4752528"/>
        </p:xfrm>
        <a:graphic>
          <a:graphicData uri="http://schemas.openxmlformats.org/drawingml/2006/table">
            <a:tbl>
              <a:tblPr/>
              <a:tblGrid>
                <a:gridCol w="3855263"/>
                <a:gridCol w="2985497"/>
              </a:tblGrid>
              <a:tr h="594066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Table 4. Job satisfaction (scale 1-5)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Mexico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4.10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Chile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4.09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Germany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3.84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Spain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3.70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Europe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3.83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Latin America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4.07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Japan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3.50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971600" y="1124743"/>
          <a:ext cx="7560840" cy="5256587"/>
        </p:xfrm>
        <a:graphic>
          <a:graphicData uri="http://schemas.openxmlformats.org/drawingml/2006/table">
            <a:tbl>
              <a:tblPr/>
              <a:tblGrid>
                <a:gridCol w="3002050"/>
                <a:gridCol w="4558790"/>
              </a:tblGrid>
              <a:tr h="1056118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Table 5. Match between studies and current job (%)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Chile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95.2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Germany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88.9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Mexico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88.3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Spain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81.5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Latin America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90.8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Europe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85.8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Japan</a:t>
                      </a:r>
                      <a:endParaRPr lang="es-MX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53.2</a:t>
                      </a:r>
                      <a:endParaRPr lang="es-MX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99592" y="1124742"/>
          <a:ext cx="7128791" cy="4839474"/>
        </p:xfrm>
        <a:graphic>
          <a:graphicData uri="http://schemas.openxmlformats.org/drawingml/2006/table">
            <a:tbl>
              <a:tblPr/>
              <a:tblGrid>
                <a:gridCol w="3564396"/>
                <a:gridCol w="1866608"/>
                <a:gridCol w="1697787"/>
              </a:tblGrid>
              <a:tr h="80812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 your opinion, what is the appropriate area of study for your job?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0812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Appropriate area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Frequency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Percentage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12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Only my own area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1153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32.9%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812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My own area or a related one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1896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54.1%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457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 completely different area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262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7.5%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 particular area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195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5.6%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3506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100.0%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99592" y="908715"/>
          <a:ext cx="7560839" cy="5112576"/>
        </p:xfrm>
        <a:graphic>
          <a:graphicData uri="http://schemas.openxmlformats.org/drawingml/2006/table">
            <a:tbl>
              <a:tblPr/>
              <a:tblGrid>
                <a:gridCol w="1688188"/>
                <a:gridCol w="1783258"/>
                <a:gridCol w="2647518"/>
                <a:gridCol w="1441875"/>
              </a:tblGrid>
              <a:tr h="434743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Differences in income Public-Private universities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651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Sector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Gender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Average monthly income (Mexican pesos)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4347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Public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4930.31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1201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Female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4261.48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1329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4578.83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2530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Private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21413.29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449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Female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15488.94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426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18528.98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875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9415.46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1650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Female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6986.78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1755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743">
                <a:tc>
                  <a:txBody>
                    <a:bodyPr/>
                    <a:lstStyle/>
                    <a:p>
                      <a:pPr algn="r"/>
                      <a:endParaRPr lang="es-MX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8163.67</a:t>
                      </a:r>
                      <a:endParaRPr lang="es-MX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3405</a:t>
                      </a:r>
                      <a:endParaRPr lang="es-MX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39550" y="1124747"/>
          <a:ext cx="7920880" cy="5149231"/>
        </p:xfrm>
        <a:graphic>
          <a:graphicData uri="http://schemas.openxmlformats.org/drawingml/2006/table">
            <a:tbl>
              <a:tblPr/>
              <a:tblGrid>
                <a:gridCol w="1584176"/>
                <a:gridCol w="1584176"/>
                <a:gridCol w="1584176"/>
                <a:gridCol w="1584176"/>
                <a:gridCol w="1584176"/>
              </a:tblGrid>
              <a:tr h="328732">
                <a:tc rowSpan="2"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Position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Sector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925"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Public University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Private University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307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Director/manager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181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269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450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7.4%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30.6%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13.5%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Scientific Professional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1430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196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1626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3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58.1%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22.3%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48.7%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Intermediate technician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357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105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462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14.5%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12.0%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13.8%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Employee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316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283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599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12.8%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32.2%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17.9%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Others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178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25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203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7.2%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2.8%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6.1%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row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2462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878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3340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07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100.0%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100.0%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100.0%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3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 of Total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73.7%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26.3%</a:t>
                      </a:r>
                      <a:endParaRPr lang="es-MX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100.0%</a:t>
                      </a:r>
                      <a:endParaRPr lang="es-MX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1465</TotalTime>
  <Words>776</Words>
  <Application>Microsoft Office PowerPoint</Application>
  <PresentationFormat>Presentación en pantalla (4:3)</PresentationFormat>
  <Paragraphs>340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Equidad</vt:lpstr>
      <vt:lpstr>Using graduate surveys at country level: the case of Mexico </vt:lpstr>
      <vt:lpstr>Context</vt:lpstr>
      <vt:lpstr>Employment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Some conclusions</vt:lpstr>
      <vt:lpstr>Conclusions</vt:lpstr>
      <vt:lpstr>Conclusions</vt:lpstr>
      <vt:lpstr>Diapositiva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graduate surveys at country level: the case of Mexico</dc:title>
  <dc:creator>wietse de vries</dc:creator>
  <cp:lastModifiedBy>wietse de vries</cp:lastModifiedBy>
  <cp:revision>16</cp:revision>
  <dcterms:created xsi:type="dcterms:W3CDTF">2012-10-18T14:42:29Z</dcterms:created>
  <dcterms:modified xsi:type="dcterms:W3CDTF">2012-10-22T09:42:26Z</dcterms:modified>
</cp:coreProperties>
</file>