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comments/comment2.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5" r:id="rId2"/>
    <p:sldMasterId id="2147483687" r:id="rId3"/>
  </p:sldMasterIdLst>
  <p:notesMasterIdLst>
    <p:notesMasterId r:id="rId31"/>
  </p:notesMasterIdLst>
  <p:handoutMasterIdLst>
    <p:handoutMasterId r:id="rId32"/>
  </p:handoutMasterIdLst>
  <p:sldIdLst>
    <p:sldId id="275" r:id="rId4"/>
    <p:sldId id="536" r:id="rId5"/>
    <p:sldId id="538" r:id="rId6"/>
    <p:sldId id="539" r:id="rId7"/>
    <p:sldId id="513" r:id="rId8"/>
    <p:sldId id="514" r:id="rId9"/>
    <p:sldId id="528" r:id="rId10"/>
    <p:sldId id="506" r:id="rId11"/>
    <p:sldId id="507" r:id="rId12"/>
    <p:sldId id="542" r:id="rId13"/>
    <p:sldId id="541" r:id="rId14"/>
    <p:sldId id="508" r:id="rId15"/>
    <p:sldId id="549" r:id="rId16"/>
    <p:sldId id="546" r:id="rId17"/>
    <p:sldId id="545" r:id="rId18"/>
    <p:sldId id="515" r:id="rId19"/>
    <p:sldId id="521" r:id="rId20"/>
    <p:sldId id="522" r:id="rId21"/>
    <p:sldId id="543" r:id="rId22"/>
    <p:sldId id="519" r:id="rId23"/>
    <p:sldId id="524" r:id="rId24"/>
    <p:sldId id="547" r:id="rId25"/>
    <p:sldId id="529" r:id="rId26"/>
    <p:sldId id="526" r:id="rId27"/>
    <p:sldId id="548" r:id="rId28"/>
    <p:sldId id="544" r:id="rId29"/>
    <p:sldId id="520" r:id="rId30"/>
  </p:sldIdLst>
  <p:sldSz cx="9144000" cy="6858000" type="screen4x3"/>
  <p:notesSz cx="6858000" cy="92964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70A6F091-10ED-F24B-8BED-3790676F1A03}">
          <p14:sldIdLst>
            <p14:sldId id="275"/>
          </p14:sldIdLst>
        </p14:section>
        <p14:section name="Sezione senza titolo" id="{55FDAA2E-7434-F043-8F33-3CF07B405701}">
          <p14:sldIdLst>
            <p14:sldId id="536"/>
            <p14:sldId id="538"/>
            <p14:sldId id="539"/>
            <p14:sldId id="513"/>
            <p14:sldId id="514"/>
            <p14:sldId id="528"/>
            <p14:sldId id="506"/>
            <p14:sldId id="507"/>
            <p14:sldId id="542"/>
            <p14:sldId id="541"/>
            <p14:sldId id="508"/>
            <p14:sldId id="549"/>
            <p14:sldId id="546"/>
            <p14:sldId id="545"/>
            <p14:sldId id="515"/>
            <p14:sldId id="521"/>
            <p14:sldId id="522"/>
            <p14:sldId id="543"/>
            <p14:sldId id="519"/>
            <p14:sldId id="524"/>
            <p14:sldId id="547"/>
            <p14:sldId id="529"/>
            <p14:sldId id="526"/>
            <p14:sldId id="548"/>
            <p14:sldId id="544"/>
            <p14:sldId id="520"/>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inzia romano" initials="cr"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6C4"/>
    <a:srgbClr val="FFDD71"/>
    <a:srgbClr val="FFE79B"/>
    <a:srgbClr val="FFD85D"/>
    <a:srgbClr val="8383D7"/>
    <a:srgbClr val="00BBFE"/>
    <a:srgbClr val="6666FF"/>
    <a:srgbClr val="B88C00"/>
    <a:srgbClr val="0079A4"/>
    <a:srgbClr val="6B6B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50" autoAdjust="0"/>
    <p:restoredTop sz="94579" autoAdjust="0"/>
  </p:normalViewPr>
  <p:slideViewPr>
    <p:cSldViewPr>
      <p:cViewPr>
        <p:scale>
          <a:sx n="85" d="100"/>
          <a:sy n="85" d="100"/>
        </p:scale>
        <p:origin x="-760" y="-80"/>
      </p:cViewPr>
      <p:guideLst>
        <p:guide orient="horz" pos="2160"/>
        <p:guide pos="2880"/>
      </p:guideLst>
    </p:cSldViewPr>
  </p:slideViewPr>
  <p:outlineViewPr>
    <p:cViewPr>
      <p:scale>
        <a:sx n="33" d="100"/>
        <a:sy n="33" d="100"/>
      </p:scale>
      <p:origin x="42" y="1184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printerSettings" Target="printerSettings/printerSettings1.bin"/><Relationship Id="rId34" Type="http://schemas.openxmlformats.org/officeDocument/2006/relationships/commentAuthors" Target="commentAuthors.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theme" Target="theme/theme1.xml"/><Relationship Id="rId38"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10-19T19:29:54.972" idx="2">
    <p:pos x="104" y="265"/>
    <p:text>Good morning. I am very happy of being here today with all of you to present the AlmaLaurea Consortium 
Before to start, also on the behalf of the director of Almalaurea Andrea Cammelli, I would like to thank ICHER and particularly, professors Arnold Shomburg and Teichler for organising this conference and for inviting AlmaLaurea to take part at it.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10-19T18:45:20.647" idx="1">
    <p:pos x="4067" y="320"/>
    <p:text>When taking part at a conference in a beautiful location one can be either inspired or feel the unsustainable attraction of the outside world... an economist would say that the opportunity cost of the time spent in the conference rooms is too high!
I hope that the first force will prevail and, in order to compensate your patience, from time to time I will show some pictures of Bali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093" cy="465266"/>
          </a:xfrm>
          <a:prstGeom prst="rect">
            <a:avLst/>
          </a:prstGeom>
        </p:spPr>
        <p:txBody>
          <a:bodyPr vert="horz" lIns="91440" tIns="45720" rIns="91440" bIns="45720" rtlCol="0"/>
          <a:lstStyle>
            <a:lvl1pPr algn="l">
              <a:defRPr sz="1200"/>
            </a:lvl1pPr>
          </a:lstStyle>
          <a:p>
            <a:endParaRPr lang="fr-FR"/>
          </a:p>
        </p:txBody>
      </p:sp>
      <p:sp>
        <p:nvSpPr>
          <p:cNvPr id="3" name="Segnaposto data 2"/>
          <p:cNvSpPr>
            <a:spLocks noGrp="1"/>
          </p:cNvSpPr>
          <p:nvPr>
            <p:ph type="dt" sz="quarter" idx="1"/>
          </p:nvPr>
        </p:nvSpPr>
        <p:spPr>
          <a:xfrm>
            <a:off x="3885274" y="0"/>
            <a:ext cx="2971093" cy="465266"/>
          </a:xfrm>
          <a:prstGeom prst="rect">
            <a:avLst/>
          </a:prstGeom>
        </p:spPr>
        <p:txBody>
          <a:bodyPr vert="horz" lIns="91440" tIns="45720" rIns="91440" bIns="45720" rtlCol="0"/>
          <a:lstStyle>
            <a:lvl1pPr algn="r">
              <a:defRPr sz="1200"/>
            </a:lvl1pPr>
          </a:lstStyle>
          <a:p>
            <a:fld id="{5AC5F32A-B5CF-4033-B433-3142E201130D}" type="datetimeFigureOut">
              <a:rPr lang="fr-FR" smtClean="0"/>
              <a:pPr/>
              <a:t>22/10/12</a:t>
            </a:fld>
            <a:endParaRPr lang="fr-FR"/>
          </a:p>
        </p:txBody>
      </p:sp>
      <p:sp>
        <p:nvSpPr>
          <p:cNvPr id="4" name="Segnaposto piè di pagina 3"/>
          <p:cNvSpPr>
            <a:spLocks noGrp="1"/>
          </p:cNvSpPr>
          <p:nvPr>
            <p:ph type="ftr" sz="quarter" idx="2"/>
          </p:nvPr>
        </p:nvSpPr>
        <p:spPr>
          <a:xfrm>
            <a:off x="0" y="8829648"/>
            <a:ext cx="2971093" cy="465266"/>
          </a:xfrm>
          <a:prstGeom prst="rect">
            <a:avLst/>
          </a:prstGeom>
        </p:spPr>
        <p:txBody>
          <a:bodyPr vert="horz" lIns="91440" tIns="45720" rIns="91440" bIns="45720" rtlCol="0" anchor="b"/>
          <a:lstStyle>
            <a:lvl1pPr algn="l">
              <a:defRPr sz="1200"/>
            </a:lvl1pPr>
          </a:lstStyle>
          <a:p>
            <a:endParaRPr lang="fr-FR"/>
          </a:p>
        </p:txBody>
      </p:sp>
      <p:sp>
        <p:nvSpPr>
          <p:cNvPr id="5" name="Segnaposto numero diapositiva 4"/>
          <p:cNvSpPr>
            <a:spLocks noGrp="1"/>
          </p:cNvSpPr>
          <p:nvPr>
            <p:ph type="sldNum" sz="quarter" idx="3"/>
          </p:nvPr>
        </p:nvSpPr>
        <p:spPr>
          <a:xfrm>
            <a:off x="3885274" y="8829648"/>
            <a:ext cx="2971093" cy="465266"/>
          </a:xfrm>
          <a:prstGeom prst="rect">
            <a:avLst/>
          </a:prstGeom>
        </p:spPr>
        <p:txBody>
          <a:bodyPr vert="horz" lIns="91440" tIns="45720" rIns="91440" bIns="45720" rtlCol="0" anchor="b"/>
          <a:lstStyle>
            <a:lvl1pPr algn="r">
              <a:defRPr sz="1200"/>
            </a:lvl1pPr>
          </a:lstStyle>
          <a:p>
            <a:fld id="{FD488A82-07EA-4866-8EEE-297728A14634}" type="slidenum">
              <a:rPr lang="fr-FR" smtClean="0"/>
              <a:pPr/>
              <a:t>‹n.›</a:t>
            </a:fld>
            <a:endParaRPr lang="fr-FR"/>
          </a:p>
        </p:txBody>
      </p:sp>
    </p:spTree>
    <p:extLst>
      <p:ext uri="{BB962C8B-B14F-4D97-AF65-F5344CB8AC3E}">
        <p14:creationId xmlns:p14="http://schemas.microsoft.com/office/powerpoint/2010/main" val="24647529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2972547" cy="465266"/>
          </a:xfrm>
          <a:prstGeom prst="rect">
            <a:avLst/>
          </a:prstGeom>
        </p:spPr>
        <p:txBody>
          <a:bodyPr vert="horz" lIns="91440" tIns="45720" rIns="91440" bIns="45720" rtlCol="0"/>
          <a:lstStyle>
            <a:lvl1pPr algn="l">
              <a:defRPr sz="1200"/>
            </a:lvl1pPr>
          </a:lstStyle>
          <a:p>
            <a:endParaRPr lang="fr-FR"/>
          </a:p>
        </p:txBody>
      </p:sp>
      <p:sp>
        <p:nvSpPr>
          <p:cNvPr id="3" name="Segnaposto data 2"/>
          <p:cNvSpPr>
            <a:spLocks noGrp="1"/>
          </p:cNvSpPr>
          <p:nvPr>
            <p:ph type="dt" idx="1"/>
          </p:nvPr>
        </p:nvSpPr>
        <p:spPr>
          <a:xfrm>
            <a:off x="3883852" y="0"/>
            <a:ext cx="2972547" cy="465266"/>
          </a:xfrm>
          <a:prstGeom prst="rect">
            <a:avLst/>
          </a:prstGeom>
        </p:spPr>
        <p:txBody>
          <a:bodyPr vert="horz" lIns="91440" tIns="45720" rIns="91440" bIns="45720" rtlCol="0"/>
          <a:lstStyle>
            <a:lvl1pPr algn="r">
              <a:defRPr sz="1200"/>
            </a:lvl1pPr>
          </a:lstStyle>
          <a:p>
            <a:fld id="{DDE20300-1C92-478C-9E0A-07D9DCB56CED}" type="datetimeFigureOut">
              <a:rPr lang="fr-FR" smtClean="0"/>
              <a:pPr/>
              <a:t>22/10/12</a:t>
            </a:fld>
            <a:endParaRPr lang="fr-FR"/>
          </a:p>
        </p:txBody>
      </p:sp>
      <p:sp>
        <p:nvSpPr>
          <p:cNvPr id="4" name="Segnaposto immagine diapositiva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fr-FR"/>
          </a:p>
        </p:txBody>
      </p:sp>
      <p:sp>
        <p:nvSpPr>
          <p:cNvPr id="5" name="Segnaposto note 4"/>
          <p:cNvSpPr>
            <a:spLocks noGrp="1"/>
          </p:cNvSpPr>
          <p:nvPr>
            <p:ph type="body" sz="quarter" idx="3"/>
          </p:nvPr>
        </p:nvSpPr>
        <p:spPr>
          <a:xfrm>
            <a:off x="685481" y="4416313"/>
            <a:ext cx="5487041" cy="4182934"/>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fr-FR"/>
          </a:p>
        </p:txBody>
      </p:sp>
      <p:sp>
        <p:nvSpPr>
          <p:cNvPr id="6" name="Segnaposto piè di pagina 5"/>
          <p:cNvSpPr>
            <a:spLocks noGrp="1"/>
          </p:cNvSpPr>
          <p:nvPr>
            <p:ph type="ftr" sz="quarter" idx="4"/>
          </p:nvPr>
        </p:nvSpPr>
        <p:spPr>
          <a:xfrm>
            <a:off x="1" y="8829648"/>
            <a:ext cx="2972547" cy="465266"/>
          </a:xfrm>
          <a:prstGeom prst="rect">
            <a:avLst/>
          </a:prstGeom>
        </p:spPr>
        <p:txBody>
          <a:bodyPr vert="horz" lIns="91440" tIns="45720" rIns="91440" bIns="45720" rtlCol="0" anchor="b"/>
          <a:lstStyle>
            <a:lvl1pPr algn="l">
              <a:defRPr sz="1200"/>
            </a:lvl1pPr>
          </a:lstStyle>
          <a:p>
            <a:endParaRPr lang="fr-FR"/>
          </a:p>
        </p:txBody>
      </p:sp>
      <p:sp>
        <p:nvSpPr>
          <p:cNvPr id="7" name="Segnaposto numero diapositiva 6"/>
          <p:cNvSpPr>
            <a:spLocks noGrp="1"/>
          </p:cNvSpPr>
          <p:nvPr>
            <p:ph type="sldNum" sz="quarter" idx="5"/>
          </p:nvPr>
        </p:nvSpPr>
        <p:spPr>
          <a:xfrm>
            <a:off x="3883852" y="8829648"/>
            <a:ext cx="2972547" cy="465266"/>
          </a:xfrm>
          <a:prstGeom prst="rect">
            <a:avLst/>
          </a:prstGeom>
        </p:spPr>
        <p:txBody>
          <a:bodyPr vert="horz" lIns="91440" tIns="45720" rIns="91440" bIns="45720" rtlCol="0" anchor="b"/>
          <a:lstStyle>
            <a:lvl1pPr algn="r">
              <a:defRPr sz="1200"/>
            </a:lvl1pPr>
          </a:lstStyle>
          <a:p>
            <a:fld id="{5803AD46-2C36-4CFA-B791-BB4A9B59C711}" type="slidenum">
              <a:rPr lang="fr-FR" smtClean="0"/>
              <a:pPr/>
              <a:t>‹n.›</a:t>
            </a:fld>
            <a:endParaRPr lang="fr-FR"/>
          </a:p>
        </p:txBody>
      </p:sp>
    </p:spTree>
    <p:extLst>
      <p:ext uri="{BB962C8B-B14F-4D97-AF65-F5344CB8AC3E}">
        <p14:creationId xmlns:p14="http://schemas.microsoft.com/office/powerpoint/2010/main" val="21529519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a:p>
            <a:r>
              <a:rPr lang="it-IT"/>
              <a:t>----- Note riunione (19/10/12 18:58) -----</a:t>
            </a:r>
          </a:p>
          <a:p>
            <a:r>
              <a:rPr lang="it-IT"/>
              <a:t>First of all, also on the behalf of the director of AlmaLaurea Andrea Cammelli, I would like to thank INCHER and specifically, Arnold Schomburg and Teiclher for organizing this conference and for inviting AlmaLaurea to participate</a:t>
            </a:r>
          </a:p>
        </p:txBody>
      </p:sp>
      <p:sp>
        <p:nvSpPr>
          <p:cNvPr id="4" name="Segnaposto numero diapositiva 3"/>
          <p:cNvSpPr>
            <a:spLocks noGrp="1"/>
          </p:cNvSpPr>
          <p:nvPr>
            <p:ph type="sldNum" sz="quarter" idx="10"/>
          </p:nvPr>
        </p:nvSpPr>
        <p:spPr/>
        <p:txBody>
          <a:bodyPr/>
          <a:lstStyle/>
          <a:p>
            <a:fld id="{5803AD46-2C36-4CFA-B791-BB4A9B59C711}" type="slidenum">
              <a:rPr lang="fr-FR" smtClean="0"/>
              <a:pPr/>
              <a:t>1</a:t>
            </a:fld>
            <a:endParaRPr lang="fr-FR"/>
          </a:p>
        </p:txBody>
      </p:sp>
    </p:spTree>
    <p:extLst>
      <p:ext uri="{BB962C8B-B14F-4D97-AF65-F5344CB8AC3E}">
        <p14:creationId xmlns:p14="http://schemas.microsoft.com/office/powerpoint/2010/main" val="3081030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5803AD46-2C36-4CFA-B791-BB4A9B59C711}" type="slidenum">
              <a:rPr lang="fr-FR" smtClean="0"/>
              <a:pPr/>
              <a:t>2</a:t>
            </a:fld>
            <a:endParaRPr lang="fr-FR"/>
          </a:p>
        </p:txBody>
      </p:sp>
    </p:spTree>
    <p:extLst>
      <p:ext uri="{BB962C8B-B14F-4D97-AF65-F5344CB8AC3E}">
        <p14:creationId xmlns:p14="http://schemas.microsoft.com/office/powerpoint/2010/main" val="3395408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a:p>
            <a:r>
              <a:rPr lang="it-IT"/>
              <a:t>----- Note riunione (21/10/12 06:07) -----</a:t>
            </a:r>
          </a:p>
          <a:p>
            <a:r>
              <a:rPr lang="it-IT"/>
              <a:t>Can we say that AlmaLaurea model is different and why?</a:t>
            </a:r>
          </a:p>
        </p:txBody>
      </p:sp>
      <p:sp>
        <p:nvSpPr>
          <p:cNvPr id="4" name="Segnaposto numero diapositiva 3"/>
          <p:cNvSpPr>
            <a:spLocks noGrp="1"/>
          </p:cNvSpPr>
          <p:nvPr>
            <p:ph type="sldNum" sz="quarter" idx="10"/>
          </p:nvPr>
        </p:nvSpPr>
        <p:spPr/>
        <p:txBody>
          <a:bodyPr/>
          <a:lstStyle/>
          <a:p>
            <a:fld id="{5803AD46-2C36-4CFA-B791-BB4A9B59C711}" type="slidenum">
              <a:rPr lang="fr-FR" smtClean="0"/>
              <a:pPr/>
              <a:t>4</a:t>
            </a:fld>
            <a:endParaRPr lang="fr-FR"/>
          </a:p>
        </p:txBody>
      </p:sp>
    </p:spTree>
    <p:extLst>
      <p:ext uri="{BB962C8B-B14F-4D97-AF65-F5344CB8AC3E}">
        <p14:creationId xmlns:p14="http://schemas.microsoft.com/office/powerpoint/2010/main" val="2791764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a:p>
            <a:r>
              <a:rPr lang="it-IT"/>
              <a:t>----- Note riunione (19/10/12 19:38) -----</a:t>
            </a:r>
          </a:p>
          <a:p>
            <a:r>
              <a:rPr lang="it-IT"/>
              <a:t>Some of  the goals related to these challenges  sometimes may appear conflicting</a:t>
            </a:r>
          </a:p>
        </p:txBody>
      </p:sp>
      <p:sp>
        <p:nvSpPr>
          <p:cNvPr id="4" name="Segnaposto numero diapositiva 3"/>
          <p:cNvSpPr>
            <a:spLocks noGrp="1"/>
          </p:cNvSpPr>
          <p:nvPr>
            <p:ph type="sldNum" sz="quarter" idx="10"/>
          </p:nvPr>
        </p:nvSpPr>
        <p:spPr/>
        <p:txBody>
          <a:bodyPr/>
          <a:lstStyle/>
          <a:p>
            <a:fld id="{5803AD46-2C36-4CFA-B791-BB4A9B59C711}" type="slidenum">
              <a:rPr lang="fr-FR" smtClean="0"/>
              <a:pPr/>
              <a:t>5</a:t>
            </a:fld>
            <a:endParaRPr lang="fr-FR"/>
          </a:p>
        </p:txBody>
      </p:sp>
    </p:spTree>
    <p:extLst>
      <p:ext uri="{BB962C8B-B14F-4D97-AF65-F5344CB8AC3E}">
        <p14:creationId xmlns:p14="http://schemas.microsoft.com/office/powerpoint/2010/main" val="3871799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Rectangle 11"/>
          <p:cNvSpPr>
            <a:spLocks noChangeArrowheads="1"/>
          </p:cNvSpPr>
          <p:nvPr/>
        </p:nvSpPr>
        <p:spPr bwMode="auto">
          <a:xfrm rot="10800000">
            <a:off x="-1587" y="6378576"/>
            <a:ext cx="9144001" cy="492125"/>
          </a:xfrm>
          <a:prstGeom prst="rect">
            <a:avLst/>
          </a:prstGeom>
          <a:solidFill>
            <a:srgbClr val="FFB608"/>
          </a:soli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sp>
        <p:nvSpPr>
          <p:cNvPr id="5" name="Line 13"/>
          <p:cNvSpPr>
            <a:spLocks noChangeShapeType="1"/>
          </p:cNvSpPr>
          <p:nvPr/>
        </p:nvSpPr>
        <p:spPr bwMode="auto">
          <a:xfrm rot="10800000">
            <a:off x="-1587" y="6356351"/>
            <a:ext cx="9144001" cy="1588"/>
          </a:xfrm>
          <a:prstGeom prst="line">
            <a:avLst/>
          </a:prstGeom>
          <a:noFill/>
          <a:ln w="19050">
            <a:solidFill>
              <a:srgbClr val="80808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grpSp>
        <p:nvGrpSpPr>
          <p:cNvPr id="2" name="Group 21"/>
          <p:cNvGrpSpPr>
            <a:grpSpLocks/>
          </p:cNvGrpSpPr>
          <p:nvPr/>
        </p:nvGrpSpPr>
        <p:grpSpPr bwMode="auto">
          <a:xfrm>
            <a:off x="0" y="1"/>
            <a:ext cx="9144000" cy="944563"/>
            <a:chOff x="0" y="0"/>
            <a:chExt cx="5760" cy="595"/>
          </a:xfrm>
        </p:grpSpPr>
        <p:sp>
          <p:nvSpPr>
            <p:cNvPr id="7" name="Rectangle 22"/>
            <p:cNvSpPr>
              <a:spLocks noChangeArrowheads="1"/>
            </p:cNvSpPr>
            <p:nvPr userDrawn="1"/>
          </p:nvSpPr>
          <p:spPr bwMode="auto">
            <a:xfrm>
              <a:off x="0" y="0"/>
              <a:ext cx="5760" cy="574"/>
            </a:xfrm>
            <a:prstGeom prst="rect">
              <a:avLst/>
            </a:prstGeom>
            <a:solidFill>
              <a:srgbClr val="FFB608"/>
            </a:soli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grpSp>
          <p:nvGrpSpPr>
            <p:cNvPr id="3" name="Group 23"/>
            <p:cNvGrpSpPr>
              <a:grpSpLocks/>
            </p:cNvGrpSpPr>
            <p:nvPr userDrawn="1"/>
          </p:nvGrpSpPr>
          <p:grpSpPr bwMode="auto">
            <a:xfrm>
              <a:off x="0" y="573"/>
              <a:ext cx="5760" cy="22"/>
              <a:chOff x="0" y="588"/>
              <a:chExt cx="5760" cy="22"/>
            </a:xfrm>
          </p:grpSpPr>
          <p:sp>
            <p:nvSpPr>
              <p:cNvPr id="9" name="Line 24"/>
              <p:cNvSpPr>
                <a:spLocks noChangeShapeType="1"/>
              </p:cNvSpPr>
              <p:nvPr userDrawn="1"/>
            </p:nvSpPr>
            <p:spPr bwMode="auto">
              <a:xfrm>
                <a:off x="0" y="588"/>
                <a:ext cx="5760" cy="0"/>
              </a:xfrm>
              <a:prstGeom prst="line">
                <a:avLst/>
              </a:prstGeom>
              <a:noFill/>
              <a:ln w="19050">
                <a:solidFill>
                  <a:srgbClr val="80808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sp>
            <p:nvSpPr>
              <p:cNvPr id="10" name="Line 25"/>
              <p:cNvSpPr>
                <a:spLocks noChangeShapeType="1"/>
              </p:cNvSpPr>
              <p:nvPr userDrawn="1"/>
            </p:nvSpPr>
            <p:spPr bwMode="auto">
              <a:xfrm>
                <a:off x="0" y="599"/>
                <a:ext cx="5760" cy="0"/>
              </a:xfrm>
              <a:prstGeom prst="line">
                <a:avLst/>
              </a:prstGeom>
              <a:noFill/>
              <a:ln w="19050">
                <a:solidFill>
                  <a:srgbClr val="969696"/>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sp>
            <p:nvSpPr>
              <p:cNvPr id="11" name="Line 26"/>
              <p:cNvSpPr>
                <a:spLocks noChangeShapeType="1"/>
              </p:cNvSpPr>
              <p:nvPr userDrawn="1"/>
            </p:nvSpPr>
            <p:spPr bwMode="auto">
              <a:xfrm>
                <a:off x="0" y="610"/>
                <a:ext cx="5760" cy="0"/>
              </a:xfrm>
              <a:prstGeom prst="line">
                <a:avLst/>
              </a:prstGeom>
              <a:noFill/>
              <a:ln w="19050">
                <a:solidFill>
                  <a:srgbClr val="C0C0C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grpSp>
      </p:grpSp>
      <p:sp>
        <p:nvSpPr>
          <p:cNvPr id="5134" name="Rectangle 1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it-IT"/>
              <a:t>Fare clic per modificare lo stile del sottotitolo dello schema</a:t>
            </a:r>
          </a:p>
        </p:txBody>
      </p:sp>
      <p:sp>
        <p:nvSpPr>
          <p:cNvPr id="5138" name="Rectangle 18"/>
          <p:cNvSpPr>
            <a:spLocks noGrp="1" noChangeArrowheads="1"/>
          </p:cNvSpPr>
          <p:nvPr>
            <p:ph type="ctrTitle"/>
          </p:nvPr>
        </p:nvSpPr>
        <p:spPr>
          <a:xfrm>
            <a:off x="685800" y="2130426"/>
            <a:ext cx="7772400" cy="1470025"/>
          </a:xfrm>
        </p:spPr>
        <p:txBody>
          <a:bodyPr/>
          <a:lstStyle>
            <a:lvl1pPr>
              <a:defRPr/>
            </a:lvl1pPr>
          </a:lstStyle>
          <a:p>
            <a:r>
              <a:rPr lang="it-IT"/>
              <a:t>Fare clic per modificare lo stile del titolo</a:t>
            </a:r>
          </a:p>
        </p:txBody>
      </p:sp>
      <p:sp>
        <p:nvSpPr>
          <p:cNvPr id="12" name="Rectangle 15"/>
          <p:cNvSpPr>
            <a:spLocks noGrp="1" noChangeArrowheads="1"/>
          </p:cNvSpPr>
          <p:nvPr>
            <p:ph type="dt" sz="half" idx="10"/>
          </p:nvPr>
        </p:nvSpPr>
        <p:spPr>
          <a:xfrm>
            <a:off x="457200" y="6245225"/>
            <a:ext cx="2133600" cy="476250"/>
          </a:xfrm>
        </p:spPr>
        <p:txBody>
          <a:bodyPr/>
          <a:lstStyle>
            <a:lvl1pPr>
              <a:defRPr>
                <a:solidFill>
                  <a:schemeClr val="tx1"/>
                </a:solidFill>
              </a:defRPr>
            </a:lvl1pPr>
          </a:lstStyle>
          <a:p>
            <a:pPr>
              <a:defRPr/>
            </a:pPr>
            <a:endParaRPr lang="fr-FR" dirty="0">
              <a:solidFill>
                <a:srgbClr val="000000"/>
              </a:solidFill>
            </a:endParaRPr>
          </a:p>
        </p:txBody>
      </p:sp>
      <p:sp>
        <p:nvSpPr>
          <p:cNvPr id="13" name="Rectangle 16"/>
          <p:cNvSpPr>
            <a:spLocks noGrp="1" noChangeArrowheads="1"/>
          </p:cNvSpPr>
          <p:nvPr>
            <p:ph type="ftr" sz="quarter" idx="11"/>
          </p:nvPr>
        </p:nvSpPr>
        <p:spPr>
          <a:xfrm>
            <a:off x="3124200" y="6245225"/>
            <a:ext cx="2895600" cy="476250"/>
          </a:xfrm>
        </p:spPr>
        <p:txBody>
          <a:bodyPr/>
          <a:lstStyle>
            <a:lvl1pPr>
              <a:defRPr>
                <a:solidFill>
                  <a:schemeClr val="tx1"/>
                </a:solidFill>
              </a:defRPr>
            </a:lvl1pPr>
          </a:lstStyle>
          <a:p>
            <a:pPr>
              <a:defRPr/>
            </a:pPr>
            <a:endParaRPr lang="fr-FR" dirty="0">
              <a:solidFill>
                <a:srgbClr val="000000"/>
              </a:solidFill>
            </a:endParaRPr>
          </a:p>
        </p:txBody>
      </p:sp>
      <p:sp>
        <p:nvSpPr>
          <p:cNvPr id="14" name="Rectangle 17"/>
          <p:cNvSpPr>
            <a:spLocks noGrp="1" noChangeArrowheads="1"/>
          </p:cNvSpPr>
          <p:nvPr>
            <p:ph type="sldNum" sz="quarter" idx="12"/>
          </p:nvPr>
        </p:nvSpPr>
        <p:spPr>
          <a:xfrm>
            <a:off x="6553200" y="6245225"/>
            <a:ext cx="2133600" cy="476250"/>
          </a:xfrm>
        </p:spPr>
        <p:txBody>
          <a:bodyPr/>
          <a:lstStyle>
            <a:lvl1pPr>
              <a:defRPr b="0">
                <a:solidFill>
                  <a:schemeClr val="tx1"/>
                </a:solidFill>
              </a:defRPr>
            </a:lvl1pPr>
          </a:lstStyle>
          <a:p>
            <a:pPr>
              <a:defRPr/>
            </a:pPr>
            <a:fld id="{39C4B876-B3D9-460D-A592-79681B7874E4}" type="slidenum">
              <a:rPr lang="fr-FR">
                <a:solidFill>
                  <a:srgbClr val="000000"/>
                </a:solidFill>
              </a:rPr>
              <a:pPr>
                <a:defRPr/>
              </a:pPr>
              <a:t>‹n.›</a:t>
            </a:fld>
            <a:endParaRPr lang="fr-FR" dirty="0">
              <a:solidFill>
                <a:srgbClr val="000000"/>
              </a:solidFill>
            </a:endParaRPr>
          </a:p>
        </p:txBody>
      </p:sp>
    </p:spTree>
  </p:cSld>
  <p:clrMapOvr>
    <a:masterClrMapping/>
  </p:clrMapOvr>
  <p:transition xmlns:p14="http://schemas.microsoft.com/office/powerpoint/2010/main" spd="med">
    <p:spli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700E6CE1-3EA8-4A85-90AD-7E4DC29B6C2B}"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38914" y="12701"/>
            <a:ext cx="2147887" cy="611346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90489" y="12701"/>
            <a:ext cx="6296025" cy="611346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7C034D91-B2A1-4EDE-AC98-72B4600830F3}"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Elenco puntato">
    <p:spTree>
      <p:nvGrpSpPr>
        <p:cNvPr id="1" name=""/>
        <p:cNvGrpSpPr/>
        <p:nvPr/>
      </p:nvGrpSpPr>
      <p:grpSpPr>
        <a:xfrm>
          <a:off x="0" y="0"/>
          <a:ext cx="0" cy="0"/>
          <a:chOff x="0" y="0"/>
          <a:chExt cx="0" cy="0"/>
        </a:xfrm>
      </p:grpSpPr>
      <p:sp>
        <p:nvSpPr>
          <p:cNvPr id="4" name="Segnaposto titolo 1"/>
          <p:cNvSpPr txBox="1">
            <a:spLocks/>
          </p:cNvSpPr>
          <p:nvPr/>
        </p:nvSpPr>
        <p:spPr>
          <a:xfrm>
            <a:off x="0" y="0"/>
            <a:ext cx="9144000" cy="692150"/>
          </a:xfrm>
          <a:prstGeom prst="flowChartInternalStorage">
            <a:avLst/>
          </a:prstGeom>
        </p:spPr>
        <p:style>
          <a:lnRef idx="2">
            <a:schemeClr val="accent3">
              <a:shade val="50000"/>
            </a:schemeClr>
          </a:lnRef>
          <a:fillRef idx="1">
            <a:schemeClr val="accent3"/>
          </a:fillRef>
          <a:effectRef idx="0">
            <a:schemeClr val="accent3"/>
          </a:effectRef>
          <a:fontRef idx="none"/>
        </p:style>
        <p:txBody>
          <a:bodyPr tIns="180000" bIns="18000" anchor="b"/>
          <a:lstStyle/>
          <a:p>
            <a:pPr fontAlgn="auto">
              <a:spcAft>
                <a:spcPts val="0"/>
              </a:spcAft>
              <a:defRPr/>
            </a:pPr>
            <a:r>
              <a:rPr lang="it-IT" sz="2000" dirty="0">
                <a:solidFill>
                  <a:schemeClr val="bg1"/>
                </a:solidFill>
                <a:latin typeface="+mj-lt"/>
                <a:ea typeface="+mj-ea"/>
                <a:cs typeface="+mj-cs"/>
              </a:rPr>
              <a:t/>
            </a:r>
            <a:br>
              <a:rPr lang="it-IT" sz="2000" dirty="0">
                <a:solidFill>
                  <a:schemeClr val="bg1"/>
                </a:solidFill>
                <a:latin typeface="+mj-lt"/>
                <a:ea typeface="+mj-ea"/>
                <a:cs typeface="+mj-cs"/>
              </a:rPr>
            </a:br>
            <a:endParaRPr lang="it-IT" sz="2000" u="sng" dirty="0">
              <a:solidFill>
                <a:schemeClr val="bg1"/>
              </a:solidFill>
              <a:latin typeface="+mj-lt"/>
              <a:ea typeface="+mj-ea"/>
              <a:cs typeface="+mj-cs"/>
            </a:endParaRPr>
          </a:p>
        </p:txBody>
      </p:sp>
      <p:pic>
        <p:nvPicPr>
          <p:cNvPr id="5" name="Immagine 7" descr="DIAMANTE_BIG.png"/>
          <p:cNvPicPr>
            <a:picLocks noChangeAspect="1"/>
          </p:cNvPicPr>
          <p:nvPr/>
        </p:nvPicPr>
        <p:blipFill>
          <a:blip r:embed="rId2" cstate="print"/>
          <a:srcRect/>
          <a:stretch>
            <a:fillRect/>
          </a:stretch>
        </p:blipFill>
        <p:spPr bwMode="auto">
          <a:xfrm>
            <a:off x="115888" y="95250"/>
            <a:ext cx="906462" cy="549275"/>
          </a:xfrm>
          <a:prstGeom prst="rect">
            <a:avLst/>
          </a:prstGeom>
          <a:noFill/>
          <a:ln w="9525">
            <a:noFill/>
            <a:miter lim="800000"/>
            <a:headEnd/>
            <a:tailEnd/>
          </a:ln>
        </p:spPr>
      </p:pic>
      <p:sp>
        <p:nvSpPr>
          <p:cNvPr id="3" name="Segnaposto contenuto 2"/>
          <p:cNvSpPr>
            <a:spLocks noGrp="1"/>
          </p:cNvSpPr>
          <p:nvPr>
            <p:ph idx="1"/>
          </p:nvPr>
        </p:nvSpPr>
        <p:spPr>
          <a:xfrm>
            <a:off x="101600" y="908720"/>
            <a:ext cx="8940800" cy="5428580"/>
          </a:xfrm>
        </p:spPr>
        <p:txBody>
          <a:bodyPr/>
          <a:lstStyle>
            <a:lvl1pPr>
              <a:buFontTx/>
              <a:buBlip>
                <a:blip r:embed="rId3"/>
              </a:buBlip>
              <a:defRPr sz="2000"/>
            </a:lvl1pPr>
            <a:lvl2pPr>
              <a:buFontTx/>
              <a:buBlip>
                <a:blip r:embed="rId4"/>
              </a:buBlip>
              <a:defRPr sz="1800"/>
            </a:lvl2pPr>
            <a:lvl3pPr>
              <a:buFontTx/>
              <a:buBlip>
                <a:blip r:embed="rId5"/>
              </a:buBlip>
              <a:defRPr sz="1600"/>
            </a:lvl3pPr>
            <a:lvl4pPr>
              <a:buFontTx/>
              <a:buBlip>
                <a:blip r:embed="rId6"/>
              </a:buBlip>
              <a:defRPr sz="1400"/>
            </a:lvl4pPr>
            <a:lvl5pPr>
              <a:buFontTx/>
              <a:buBlip>
                <a:blip r:embed="rId7"/>
              </a:buBlip>
              <a:defRPr sz="12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13" name="Titolo 1"/>
          <p:cNvSpPr>
            <a:spLocks noGrp="1"/>
          </p:cNvSpPr>
          <p:nvPr>
            <p:ph type="title"/>
          </p:nvPr>
        </p:nvSpPr>
        <p:spPr>
          <a:xfrm>
            <a:off x="0" y="0"/>
            <a:ext cx="9144000" cy="692696"/>
          </a:xfrm>
          <a:prstGeom prst="flowChartInternalStorage">
            <a:avLst/>
          </a:prstGeom>
        </p:spPr>
        <p:txBody>
          <a:bodyPr>
            <a:noAutofit/>
          </a:bodyPr>
          <a:lstStyle>
            <a:lvl1pPr>
              <a:lnSpc>
                <a:spcPts val="2200"/>
              </a:lnSpc>
              <a:defRPr sz="2200" baseline="0"/>
            </a:lvl1pPr>
          </a:lstStyle>
          <a:p>
            <a:r>
              <a:rPr lang="it-IT" smtClean="0"/>
              <a:t>Fare clic per modificare lo stile del titolo</a:t>
            </a:r>
            <a:endParaRPr lang="it-IT" dirty="0"/>
          </a:p>
        </p:txBody>
      </p:sp>
      <p:sp>
        <p:nvSpPr>
          <p:cNvPr id="6" name="Segnaposto piè di pagina 4"/>
          <p:cNvSpPr>
            <a:spLocks noGrp="1"/>
          </p:cNvSpPr>
          <p:nvPr>
            <p:ph type="ftr" sz="quarter" idx="10"/>
          </p:nvPr>
        </p:nvSpPr>
        <p:spPr>
          <a:xfrm>
            <a:off x="3124200" y="6448425"/>
            <a:ext cx="2895600" cy="365125"/>
          </a:xfrm>
        </p:spPr>
        <p:txBody>
          <a:bodyPr/>
          <a:lstStyle>
            <a:lvl1pPr>
              <a:defRPr/>
            </a:lvl1pPr>
          </a:lstStyle>
          <a:p>
            <a:pPr>
              <a:defRPr/>
            </a:pPr>
            <a:endParaRPr lang="it-IT"/>
          </a:p>
        </p:txBody>
      </p:sp>
      <p:sp>
        <p:nvSpPr>
          <p:cNvPr id="7" name="Segnaposto numero diapositiva 5"/>
          <p:cNvSpPr>
            <a:spLocks noGrp="1"/>
          </p:cNvSpPr>
          <p:nvPr>
            <p:ph type="sldNum" sz="quarter" idx="11"/>
          </p:nvPr>
        </p:nvSpPr>
        <p:spPr>
          <a:xfrm>
            <a:off x="6902450" y="6448425"/>
            <a:ext cx="2133600" cy="365125"/>
          </a:xfrm>
        </p:spPr>
        <p:txBody>
          <a:bodyPr/>
          <a:lstStyle>
            <a:lvl1pPr>
              <a:defRPr/>
            </a:lvl1pPr>
          </a:lstStyle>
          <a:p>
            <a:pPr>
              <a:defRPr/>
            </a:pPr>
            <a:fld id="{974CD1BB-E410-4479-A9B2-A20968FF9E39}" type="slidenum">
              <a:rPr lang="it-IT"/>
              <a:pPr>
                <a:defRPr/>
              </a:pPr>
              <a:t>‹n.›</a:t>
            </a:fld>
            <a:endParaRPr lang="it-IT"/>
          </a:p>
        </p:txBody>
      </p:sp>
      <p:sp>
        <p:nvSpPr>
          <p:cNvPr id="8" name="Segnaposto data 2"/>
          <p:cNvSpPr>
            <a:spLocks noGrp="1"/>
          </p:cNvSpPr>
          <p:nvPr>
            <p:ph type="dt" sz="half" idx="12"/>
          </p:nvPr>
        </p:nvSpPr>
        <p:spPr>
          <a:xfrm>
            <a:off x="82550" y="6448425"/>
            <a:ext cx="2133600" cy="365125"/>
          </a:xfrm>
        </p:spPr>
        <p:txBody>
          <a:bodyPr/>
          <a:lstStyle>
            <a:lvl1pPr>
              <a:defRPr/>
            </a:lvl1pPr>
          </a:lstStyle>
          <a:p>
            <a:pPr>
              <a:defRPr/>
            </a:pPr>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22/10/12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22/10/12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F604A02-FE9C-41C0-BE31-9FFEABBDA9BE}" type="datetimeFigureOut">
              <a:rPr lang="it-IT" smtClean="0"/>
              <a:pPr/>
              <a:t>22/10/12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F604A02-FE9C-41C0-BE31-9FFEABBDA9BE}" type="datetimeFigureOut">
              <a:rPr lang="it-IT" smtClean="0"/>
              <a:pPr/>
              <a:t>22/10/12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F604A02-FE9C-41C0-BE31-9FFEABBDA9BE}" type="datetimeFigureOut">
              <a:rPr lang="it-IT" smtClean="0"/>
              <a:pPr/>
              <a:t>22/10/12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F604A02-FE9C-41C0-BE31-9FFEABBDA9BE}" type="datetimeFigureOut">
              <a:rPr lang="it-IT" smtClean="0"/>
              <a:pPr/>
              <a:t>22/10/12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F604A02-FE9C-41C0-BE31-9FFEABBDA9BE}" type="datetimeFigureOut">
              <a:rPr lang="it-IT" smtClean="0"/>
              <a:pPr/>
              <a:t>22/10/12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E7AA14C7-5C3E-4FB7-BDAE-305BE1420987}"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F604A02-FE9C-41C0-BE31-9FFEABBDA9BE}" type="datetimeFigureOut">
              <a:rPr lang="it-IT" smtClean="0"/>
              <a:pPr/>
              <a:t>22/10/12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F604A02-FE9C-41C0-BE31-9FFEABBDA9BE}" type="datetimeFigureOut">
              <a:rPr lang="it-IT" smtClean="0"/>
              <a:pPr/>
              <a:t>22/10/12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22/10/12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F604A02-FE9C-41C0-BE31-9FFEABBDA9BE}" type="datetimeFigureOut">
              <a:rPr lang="it-IT" smtClean="0"/>
              <a:pPr/>
              <a:t>22/10/12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F5E2ACC-FA08-4D4A-BDF4-94347ABB5237}" type="slidenum">
              <a:rPr lang="it-IT" smtClean="0"/>
              <a:pPr/>
              <a:t>‹n.›</a:t>
            </a:fld>
            <a:endParaRPr lang="it-I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22/10/12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22/10/12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1C589D9-B538-4CA3-991B-71BDF713D0EF}" type="datetimeFigureOut">
              <a:rPr lang="it-IT" smtClean="0"/>
              <a:pPr/>
              <a:t>22/10/12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1C589D9-B538-4CA3-991B-71BDF713D0EF}" type="datetimeFigureOut">
              <a:rPr lang="it-IT" smtClean="0"/>
              <a:pPr/>
              <a:t>22/10/12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51C589D9-B538-4CA3-991B-71BDF713D0EF}" type="datetimeFigureOut">
              <a:rPr lang="it-IT" smtClean="0"/>
              <a:pPr/>
              <a:t>22/10/12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51C589D9-B538-4CA3-991B-71BDF713D0EF}" type="datetimeFigureOut">
              <a:rPr lang="it-IT" smtClean="0"/>
              <a:pPr/>
              <a:t>22/10/12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15"/>
          <p:cNvSpPr>
            <a:spLocks noGrp="1" noChangeArrowheads="1"/>
          </p:cNvSpPr>
          <p:nvPr>
            <p:ph type="dt" sz="half" idx="10"/>
          </p:nvPr>
        </p:nvSpPr>
        <p:spPr>
          <a:ln/>
        </p:spPr>
        <p:txBody>
          <a:bodyPr/>
          <a:lstStyle>
            <a:lvl1pPr>
              <a:defRPr/>
            </a:lvl1pPr>
          </a:lstStyle>
          <a:p>
            <a:pPr>
              <a:defRPr/>
            </a:pPr>
            <a:endParaRPr lang="fr-FR" dirty="0"/>
          </a:p>
        </p:txBody>
      </p:sp>
      <p:sp>
        <p:nvSpPr>
          <p:cNvPr id="5"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6" name="Rectangle 17"/>
          <p:cNvSpPr>
            <a:spLocks noGrp="1" noChangeArrowheads="1"/>
          </p:cNvSpPr>
          <p:nvPr>
            <p:ph type="sldNum" sz="quarter" idx="12"/>
          </p:nvPr>
        </p:nvSpPr>
        <p:spPr>
          <a:ln/>
        </p:spPr>
        <p:txBody>
          <a:bodyPr/>
          <a:lstStyle>
            <a:lvl1pPr>
              <a:defRPr/>
            </a:lvl1pPr>
          </a:lstStyle>
          <a:p>
            <a:pPr>
              <a:defRPr/>
            </a:pPr>
            <a:fld id="{48BFE95A-8BC9-47F3-B609-BC249291FA4A}"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1C589D9-B538-4CA3-991B-71BDF713D0EF}" type="datetimeFigureOut">
              <a:rPr lang="it-IT" smtClean="0"/>
              <a:pPr/>
              <a:t>22/10/12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1C589D9-B538-4CA3-991B-71BDF713D0EF}" type="datetimeFigureOut">
              <a:rPr lang="it-IT" smtClean="0"/>
              <a:pPr/>
              <a:t>22/10/12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1C589D9-B538-4CA3-991B-71BDF713D0EF}" type="datetimeFigureOut">
              <a:rPr lang="it-IT" smtClean="0"/>
              <a:pPr/>
              <a:t>22/10/12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22/10/12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1C589D9-B538-4CA3-991B-71BDF713D0EF}" type="datetimeFigureOut">
              <a:rPr lang="it-IT" smtClean="0"/>
              <a:pPr/>
              <a:t>22/10/12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D8A02512-4F6E-4333-9F1F-957474B1ED3B}"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15"/>
          <p:cNvSpPr>
            <a:spLocks noGrp="1" noChangeArrowheads="1"/>
          </p:cNvSpPr>
          <p:nvPr>
            <p:ph type="dt" sz="half" idx="10"/>
          </p:nvPr>
        </p:nvSpPr>
        <p:spPr>
          <a:ln/>
        </p:spPr>
        <p:txBody>
          <a:bodyPr/>
          <a:lstStyle>
            <a:lvl1pPr>
              <a:defRPr/>
            </a:lvl1pPr>
          </a:lstStyle>
          <a:p>
            <a:pPr>
              <a:defRPr/>
            </a:pPr>
            <a:endParaRPr lang="fr-FR" dirty="0"/>
          </a:p>
        </p:txBody>
      </p:sp>
      <p:sp>
        <p:nvSpPr>
          <p:cNvPr id="6"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7" name="Rectangle 17"/>
          <p:cNvSpPr>
            <a:spLocks noGrp="1" noChangeArrowheads="1"/>
          </p:cNvSpPr>
          <p:nvPr>
            <p:ph type="sldNum" sz="quarter" idx="12"/>
          </p:nvPr>
        </p:nvSpPr>
        <p:spPr>
          <a:ln/>
        </p:spPr>
        <p:txBody>
          <a:bodyPr/>
          <a:lstStyle>
            <a:lvl1pPr>
              <a:defRPr/>
            </a:lvl1pPr>
          </a:lstStyle>
          <a:p>
            <a:pPr>
              <a:defRPr/>
            </a:pPr>
            <a:fld id="{8767BE30-03AD-40FC-BA7E-BCC9DC837E96}"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15"/>
          <p:cNvSpPr>
            <a:spLocks noGrp="1" noChangeArrowheads="1"/>
          </p:cNvSpPr>
          <p:nvPr>
            <p:ph type="dt" sz="half" idx="10"/>
          </p:nvPr>
        </p:nvSpPr>
        <p:spPr>
          <a:ln/>
        </p:spPr>
        <p:txBody>
          <a:bodyPr/>
          <a:lstStyle>
            <a:lvl1pPr>
              <a:defRPr/>
            </a:lvl1pPr>
          </a:lstStyle>
          <a:p>
            <a:pPr>
              <a:defRPr/>
            </a:pPr>
            <a:endParaRPr lang="fr-FR" dirty="0"/>
          </a:p>
        </p:txBody>
      </p:sp>
      <p:sp>
        <p:nvSpPr>
          <p:cNvPr id="8"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9" name="Rectangle 17"/>
          <p:cNvSpPr>
            <a:spLocks noGrp="1" noChangeArrowheads="1"/>
          </p:cNvSpPr>
          <p:nvPr>
            <p:ph type="sldNum" sz="quarter" idx="12"/>
          </p:nvPr>
        </p:nvSpPr>
        <p:spPr>
          <a:ln/>
        </p:spPr>
        <p:txBody>
          <a:bodyPr/>
          <a:lstStyle>
            <a:lvl1pPr>
              <a:defRPr/>
            </a:lvl1pPr>
          </a:lstStyle>
          <a:p>
            <a:pPr>
              <a:defRPr/>
            </a:pPr>
            <a:fld id="{CBB86C6A-DBC8-468F-A641-82721C43FE57}"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15"/>
          <p:cNvSpPr>
            <a:spLocks noGrp="1" noChangeArrowheads="1"/>
          </p:cNvSpPr>
          <p:nvPr>
            <p:ph type="dt" sz="half" idx="10"/>
          </p:nvPr>
        </p:nvSpPr>
        <p:spPr>
          <a:ln/>
        </p:spPr>
        <p:txBody>
          <a:bodyPr/>
          <a:lstStyle>
            <a:lvl1pPr>
              <a:defRPr/>
            </a:lvl1pPr>
          </a:lstStyle>
          <a:p>
            <a:pPr>
              <a:defRPr/>
            </a:pPr>
            <a:endParaRPr lang="fr-FR" dirty="0"/>
          </a:p>
        </p:txBody>
      </p:sp>
      <p:sp>
        <p:nvSpPr>
          <p:cNvPr id="4"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5" name="Rectangle 17"/>
          <p:cNvSpPr>
            <a:spLocks noGrp="1" noChangeArrowheads="1"/>
          </p:cNvSpPr>
          <p:nvPr>
            <p:ph type="sldNum" sz="quarter" idx="12"/>
          </p:nvPr>
        </p:nvSpPr>
        <p:spPr>
          <a:ln/>
        </p:spPr>
        <p:txBody>
          <a:bodyPr/>
          <a:lstStyle>
            <a:lvl1pPr>
              <a:defRPr/>
            </a:lvl1pPr>
          </a:lstStyle>
          <a:p>
            <a:pPr>
              <a:defRPr/>
            </a:pPr>
            <a:fld id="{D8A5F4A3-E4A4-48E0-A37D-25C78F7F2920}"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5"/>
          <p:cNvSpPr>
            <a:spLocks noGrp="1" noChangeArrowheads="1"/>
          </p:cNvSpPr>
          <p:nvPr>
            <p:ph type="dt" sz="half" idx="10"/>
          </p:nvPr>
        </p:nvSpPr>
        <p:spPr>
          <a:ln/>
        </p:spPr>
        <p:txBody>
          <a:bodyPr/>
          <a:lstStyle>
            <a:lvl1pPr>
              <a:defRPr/>
            </a:lvl1pPr>
          </a:lstStyle>
          <a:p>
            <a:pPr>
              <a:defRPr/>
            </a:pPr>
            <a:endParaRPr lang="fr-FR" dirty="0"/>
          </a:p>
        </p:txBody>
      </p:sp>
      <p:sp>
        <p:nvSpPr>
          <p:cNvPr id="3"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4" name="Rectangle 17"/>
          <p:cNvSpPr>
            <a:spLocks noGrp="1" noChangeArrowheads="1"/>
          </p:cNvSpPr>
          <p:nvPr>
            <p:ph type="sldNum" sz="quarter" idx="12"/>
          </p:nvPr>
        </p:nvSpPr>
        <p:spPr>
          <a:ln/>
        </p:spPr>
        <p:txBody>
          <a:bodyPr/>
          <a:lstStyle>
            <a:lvl1pPr>
              <a:defRPr/>
            </a:lvl1pPr>
          </a:lstStyle>
          <a:p>
            <a:pPr>
              <a:defRPr/>
            </a:pPr>
            <a:fld id="{26F31028-ED28-4FC3-90CF-E6C257C7AAE5}"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5"/>
          <p:cNvSpPr>
            <a:spLocks noGrp="1" noChangeArrowheads="1"/>
          </p:cNvSpPr>
          <p:nvPr>
            <p:ph type="dt" sz="half" idx="10"/>
          </p:nvPr>
        </p:nvSpPr>
        <p:spPr>
          <a:ln/>
        </p:spPr>
        <p:txBody>
          <a:bodyPr/>
          <a:lstStyle>
            <a:lvl1pPr>
              <a:defRPr/>
            </a:lvl1pPr>
          </a:lstStyle>
          <a:p>
            <a:pPr>
              <a:defRPr/>
            </a:pPr>
            <a:endParaRPr lang="fr-FR" dirty="0"/>
          </a:p>
        </p:txBody>
      </p:sp>
      <p:sp>
        <p:nvSpPr>
          <p:cNvPr id="6"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7" name="Rectangle 17"/>
          <p:cNvSpPr>
            <a:spLocks noGrp="1" noChangeArrowheads="1"/>
          </p:cNvSpPr>
          <p:nvPr>
            <p:ph type="sldNum" sz="quarter" idx="12"/>
          </p:nvPr>
        </p:nvSpPr>
        <p:spPr>
          <a:ln/>
        </p:spPr>
        <p:txBody>
          <a:bodyPr/>
          <a:lstStyle>
            <a:lvl1pPr>
              <a:defRPr/>
            </a:lvl1pPr>
          </a:lstStyle>
          <a:p>
            <a:pPr>
              <a:defRPr/>
            </a:pPr>
            <a:fld id="{4E95D6DE-2DB3-4C6D-9E99-E011F78EB021}"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1"/>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dirty="0" smtClean="0"/>
          </a:p>
        </p:txBody>
      </p:sp>
      <p:sp>
        <p:nvSpPr>
          <p:cNvPr id="4" name="Segnaposto tes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15"/>
          <p:cNvSpPr>
            <a:spLocks noGrp="1" noChangeArrowheads="1"/>
          </p:cNvSpPr>
          <p:nvPr>
            <p:ph type="dt" sz="half" idx="10"/>
          </p:nvPr>
        </p:nvSpPr>
        <p:spPr>
          <a:ln/>
        </p:spPr>
        <p:txBody>
          <a:bodyPr/>
          <a:lstStyle>
            <a:lvl1pPr>
              <a:defRPr/>
            </a:lvl1pPr>
          </a:lstStyle>
          <a:p>
            <a:pPr>
              <a:defRPr/>
            </a:pPr>
            <a:endParaRPr lang="fr-FR" dirty="0"/>
          </a:p>
        </p:txBody>
      </p:sp>
      <p:sp>
        <p:nvSpPr>
          <p:cNvPr id="6" name="Rectangle 16"/>
          <p:cNvSpPr>
            <a:spLocks noGrp="1" noChangeArrowheads="1"/>
          </p:cNvSpPr>
          <p:nvPr>
            <p:ph type="ftr" sz="quarter" idx="11"/>
          </p:nvPr>
        </p:nvSpPr>
        <p:spPr>
          <a:ln/>
        </p:spPr>
        <p:txBody>
          <a:bodyPr/>
          <a:lstStyle>
            <a:lvl1pPr>
              <a:defRPr/>
            </a:lvl1pPr>
          </a:lstStyle>
          <a:p>
            <a:pPr>
              <a:defRPr/>
            </a:pPr>
            <a:endParaRPr lang="fr-FR" dirty="0"/>
          </a:p>
        </p:txBody>
      </p:sp>
      <p:sp>
        <p:nvSpPr>
          <p:cNvPr id="7" name="Rectangle 17"/>
          <p:cNvSpPr>
            <a:spLocks noGrp="1" noChangeArrowheads="1"/>
          </p:cNvSpPr>
          <p:nvPr>
            <p:ph type="sldNum" sz="quarter" idx="12"/>
          </p:nvPr>
        </p:nvSpPr>
        <p:spPr>
          <a:ln/>
        </p:spPr>
        <p:txBody>
          <a:bodyPr/>
          <a:lstStyle>
            <a:lvl1pPr>
              <a:defRPr/>
            </a:lvl1pPr>
          </a:lstStyle>
          <a:p>
            <a:pPr>
              <a:defRPr/>
            </a:pPr>
            <a:fld id="{A39686F3-042B-4C30-B4DA-3FAE9555A1F9}" type="slidenum">
              <a:rPr lang="fr-FR"/>
              <a:pPr>
                <a:defRPr/>
              </a:pPr>
              <a:t>‹n.›</a:t>
            </a:fld>
            <a:endParaRPr lang="fr-FR" dirty="0"/>
          </a:p>
        </p:txBody>
      </p:sp>
    </p:spTree>
  </p:cSld>
  <p:clrMapOvr>
    <a:masterClrMapping/>
  </p:clrMapOvr>
  <p:transition xmlns:p14="http://schemas.microsoft.com/office/powerpoint/2010/main" spd="med">
    <p:split/>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2"/>
          <p:cNvPicPr>
            <a:picLocks noChangeAspect="1" noChangeArrowheads="1"/>
          </p:cNvPicPr>
          <p:nvPr/>
        </p:nvPicPr>
        <p:blipFill>
          <a:blip r:embed="rId14" cstate="print"/>
          <a:srcRect/>
          <a:stretch>
            <a:fillRect/>
          </a:stretch>
        </p:blipFill>
        <p:spPr bwMode="auto">
          <a:xfrm>
            <a:off x="1149349" y="0"/>
            <a:ext cx="7994651" cy="896938"/>
          </a:xfrm>
          <a:prstGeom prst="rect">
            <a:avLst/>
          </a:prstGeom>
          <a:noFill/>
          <a:ln w="9525">
            <a:noFill/>
            <a:miter lim="800000"/>
            <a:headEnd/>
            <a:tailEnd/>
          </a:ln>
        </p:spPr>
      </p:pic>
      <p:sp>
        <p:nvSpPr>
          <p:cNvPr id="4107" name="Rectangle 11"/>
          <p:cNvSpPr>
            <a:spLocks noChangeArrowheads="1"/>
          </p:cNvSpPr>
          <p:nvPr/>
        </p:nvSpPr>
        <p:spPr bwMode="auto">
          <a:xfrm rot="10800000">
            <a:off x="0" y="6365876"/>
            <a:ext cx="9144000" cy="492125"/>
          </a:xfrm>
          <a:prstGeom prst="rect">
            <a:avLst/>
          </a:prstGeom>
          <a:gradFill rotWithShape="1">
            <a:gsLst>
              <a:gs pos="0">
                <a:srgbClr val="003399"/>
              </a:gs>
              <a:gs pos="100000">
                <a:srgbClr val="FFFFFF"/>
              </a:gs>
            </a:gsLst>
            <a:lin ang="0" scaled="1"/>
          </a:gra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sp>
        <p:nvSpPr>
          <p:cNvPr id="4109" name="Line 13"/>
          <p:cNvSpPr>
            <a:spLocks noChangeShapeType="1"/>
          </p:cNvSpPr>
          <p:nvPr/>
        </p:nvSpPr>
        <p:spPr bwMode="auto">
          <a:xfrm rot="10800000">
            <a:off x="-1587" y="6356351"/>
            <a:ext cx="9144001" cy="1588"/>
          </a:xfrm>
          <a:prstGeom prst="line">
            <a:avLst/>
          </a:prstGeom>
          <a:noFill/>
          <a:ln w="19050">
            <a:solidFill>
              <a:srgbClr val="808080"/>
            </a:solidFill>
            <a:round/>
            <a:headEnd/>
            <a:tailEnd/>
          </a:ln>
          <a:effectLst/>
        </p:spPr>
        <p:txBody>
          <a:bodyPr/>
          <a:lstStyle/>
          <a:p>
            <a:pPr algn="ctr" fontAlgn="base">
              <a:spcBef>
                <a:spcPct val="0"/>
              </a:spcBef>
              <a:spcAft>
                <a:spcPct val="0"/>
              </a:spcAft>
              <a:defRPr/>
            </a:pPr>
            <a:endParaRPr lang="it-IT" sz="2800" b="1" dirty="0">
              <a:solidFill>
                <a:srgbClr val="000000"/>
              </a:solidFill>
            </a:endParaRPr>
          </a:p>
        </p:txBody>
      </p:sp>
      <p:sp>
        <p:nvSpPr>
          <p:cNvPr id="2053" name="Rectangle 14"/>
          <p:cNvSpPr>
            <a:spLocks noGrp="1" noChangeArrowheads="1"/>
          </p:cNvSpPr>
          <p:nvPr>
            <p:ph type="body" idx="1"/>
          </p:nvPr>
        </p:nvSpPr>
        <p:spPr bwMode="auto">
          <a:xfrm>
            <a:off x="457200" y="1600201"/>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111" name="Rectangle 15"/>
          <p:cNvSpPr>
            <a:spLocks noGrp="1" noChangeArrowheads="1"/>
          </p:cNvSpPr>
          <p:nvPr>
            <p:ph type="dt" sz="half" idx="2"/>
          </p:nvPr>
        </p:nvSpPr>
        <p:spPr bwMode="auto">
          <a:xfrm>
            <a:off x="2017713" y="6381750"/>
            <a:ext cx="1728787"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a:solidFill>
                  <a:srgbClr val="003399"/>
                </a:solidFill>
              </a:defRPr>
            </a:lvl1pPr>
          </a:lstStyle>
          <a:p>
            <a:pPr fontAlgn="base">
              <a:spcBef>
                <a:spcPct val="0"/>
              </a:spcBef>
              <a:spcAft>
                <a:spcPct val="0"/>
              </a:spcAft>
              <a:defRPr/>
            </a:pPr>
            <a:endParaRPr lang="fr-FR" dirty="0"/>
          </a:p>
        </p:txBody>
      </p:sp>
      <p:sp>
        <p:nvSpPr>
          <p:cNvPr id="4112" name="Rectangle 16"/>
          <p:cNvSpPr>
            <a:spLocks noGrp="1" noChangeArrowheads="1"/>
          </p:cNvSpPr>
          <p:nvPr>
            <p:ph type="ftr" sz="quarter" idx="3"/>
          </p:nvPr>
        </p:nvSpPr>
        <p:spPr bwMode="auto">
          <a:xfrm>
            <a:off x="3776663"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rgbClr val="003399"/>
                </a:solidFill>
              </a:defRPr>
            </a:lvl1pPr>
          </a:lstStyle>
          <a:p>
            <a:pPr algn="ctr" fontAlgn="base">
              <a:spcBef>
                <a:spcPct val="0"/>
              </a:spcBef>
              <a:spcAft>
                <a:spcPct val="0"/>
              </a:spcAft>
              <a:defRPr/>
            </a:pPr>
            <a:endParaRPr lang="fr-FR" dirty="0"/>
          </a:p>
        </p:txBody>
      </p:sp>
      <p:sp>
        <p:nvSpPr>
          <p:cNvPr id="4113" name="Rectangle 17"/>
          <p:cNvSpPr>
            <a:spLocks noGrp="1" noChangeArrowheads="1"/>
          </p:cNvSpPr>
          <p:nvPr>
            <p:ph type="sldNum" sz="quarter" idx="4"/>
          </p:nvPr>
        </p:nvSpPr>
        <p:spPr bwMode="auto">
          <a:xfrm>
            <a:off x="6769100" y="63595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FFFF00"/>
                </a:solidFill>
              </a:defRPr>
            </a:lvl1pPr>
          </a:lstStyle>
          <a:p>
            <a:pPr fontAlgn="base">
              <a:spcBef>
                <a:spcPct val="0"/>
              </a:spcBef>
              <a:spcAft>
                <a:spcPct val="0"/>
              </a:spcAft>
              <a:defRPr/>
            </a:pPr>
            <a:fld id="{61A6C1D1-7148-478B-A8D4-765E4E14E48B}" type="slidenum">
              <a:rPr lang="fr-FR" b="1"/>
              <a:pPr fontAlgn="base">
                <a:spcBef>
                  <a:spcPct val="0"/>
                </a:spcBef>
                <a:spcAft>
                  <a:spcPct val="0"/>
                </a:spcAft>
                <a:defRPr/>
              </a:pPr>
              <a:t>‹n.›</a:t>
            </a:fld>
            <a:endParaRPr lang="fr-FR" b="1" dirty="0"/>
          </a:p>
        </p:txBody>
      </p:sp>
      <p:sp>
        <p:nvSpPr>
          <p:cNvPr id="4115" name="Text Box 19"/>
          <p:cNvSpPr txBox="1">
            <a:spLocks noChangeArrowheads="1"/>
          </p:cNvSpPr>
          <p:nvPr/>
        </p:nvSpPr>
        <p:spPr bwMode="auto">
          <a:xfrm>
            <a:off x="195265" y="211139"/>
            <a:ext cx="5875337" cy="369332"/>
          </a:xfrm>
          <a:prstGeom prst="rect">
            <a:avLst/>
          </a:prstGeom>
          <a:noFill/>
          <a:ln w="9525">
            <a:noFill/>
            <a:miter lim="800000"/>
            <a:headEnd/>
            <a:tailEnd/>
          </a:ln>
          <a:effectLst/>
        </p:spPr>
        <p:txBody>
          <a:bodyPr>
            <a:spAutoFit/>
          </a:bodyPr>
          <a:lstStyle/>
          <a:p>
            <a:pPr fontAlgn="base">
              <a:spcBef>
                <a:spcPct val="50000"/>
              </a:spcBef>
              <a:spcAft>
                <a:spcPct val="0"/>
              </a:spcAft>
              <a:defRPr/>
            </a:pPr>
            <a:endParaRPr lang="en-GB" dirty="0">
              <a:solidFill>
                <a:srgbClr val="000000"/>
              </a:solidFill>
            </a:endParaRPr>
          </a:p>
        </p:txBody>
      </p:sp>
      <p:sp>
        <p:nvSpPr>
          <p:cNvPr id="4116" name="Rectangle 20"/>
          <p:cNvSpPr>
            <a:spLocks noGrp="1" noChangeArrowheads="1"/>
          </p:cNvSpPr>
          <p:nvPr>
            <p:ph type="title"/>
          </p:nvPr>
        </p:nvSpPr>
        <p:spPr bwMode="auto">
          <a:xfrm>
            <a:off x="90489" y="12700"/>
            <a:ext cx="7200900" cy="844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4130" name="Rectangle 34"/>
          <p:cNvSpPr>
            <a:spLocks noChangeArrowheads="1"/>
          </p:cNvSpPr>
          <p:nvPr/>
        </p:nvSpPr>
        <p:spPr bwMode="auto">
          <a:xfrm>
            <a:off x="0" y="855663"/>
            <a:ext cx="9144000" cy="88900"/>
          </a:xfrm>
          <a:prstGeom prst="rect">
            <a:avLst/>
          </a:prstGeom>
          <a:solidFill>
            <a:srgbClr val="003399"/>
          </a:solidFill>
          <a:ln w="9525">
            <a:noFill/>
            <a:miter lim="800000"/>
            <a:headEnd/>
            <a:tailEnd/>
          </a:ln>
          <a:effectLst/>
        </p:spPr>
        <p:txBody>
          <a:bodyPr wrap="none" anchor="ctr"/>
          <a:lstStyle/>
          <a:p>
            <a:pPr algn="ctr" fontAlgn="base">
              <a:spcBef>
                <a:spcPct val="0"/>
              </a:spcBef>
              <a:spcAft>
                <a:spcPct val="0"/>
              </a:spcAft>
              <a:defRPr/>
            </a:pPr>
            <a:endParaRPr lang="it-IT" sz="2800" b="1" dirty="0">
              <a:solidFill>
                <a:srgbClr val="000000"/>
              </a:solidFill>
            </a:endParaRPr>
          </a:p>
        </p:txBody>
      </p:sp>
      <p:pic>
        <p:nvPicPr>
          <p:cNvPr id="2060" name="Picture 37" descr="logo3"/>
          <p:cNvPicPr>
            <a:picLocks noChangeAspect="1" noChangeArrowheads="1"/>
          </p:cNvPicPr>
          <p:nvPr userDrawn="1"/>
        </p:nvPicPr>
        <p:blipFill>
          <a:blip r:embed="rId15" cstate="print"/>
          <a:srcRect l="10304" t="39128" r="11801" b="38356"/>
          <a:stretch>
            <a:fillRect/>
          </a:stretch>
        </p:blipFill>
        <p:spPr bwMode="auto">
          <a:xfrm>
            <a:off x="0" y="6248400"/>
            <a:ext cx="9177339" cy="647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xmlns:p14="http://schemas.microsoft.com/office/powerpoint/2010/main" spd="med">
    <p:split/>
  </p:transition>
  <p:hf hdr="0" ftr="0" dt="0"/>
  <p:txStyles>
    <p:titleStyle>
      <a:lvl1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2pPr>
      <a:lvl3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3pPr>
      <a:lvl4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4pPr>
      <a:lvl5pPr algn="l" rtl="0" eaLnBrk="0" fontAlgn="base" hangingPunct="0">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5pPr>
      <a:lvl6pPr marL="4572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6pPr>
      <a:lvl7pPr marL="9144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7pPr>
      <a:lvl8pPr marL="13716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8pPr>
      <a:lvl9pPr marL="1828800" algn="l" rtl="0" fontAlgn="base">
        <a:spcBef>
          <a:spcPct val="0"/>
        </a:spcBef>
        <a:spcAft>
          <a:spcPct val="0"/>
        </a:spcAft>
        <a:defRPr sz="2800" b="1">
          <a:solidFill>
            <a:srgbClr val="000099"/>
          </a:solidFill>
          <a:effectLst>
            <a:outerShdw blurRad="38100" dist="38100" dir="2700000" algn="tl">
              <a:srgbClr val="C0C0C0"/>
            </a:outerShdw>
          </a:effectLst>
          <a:latin typeface="Trebuchet MS" pitchFamily="34" charset="0"/>
        </a:defRPr>
      </a:lvl9pPr>
    </p:titleStyle>
    <p:bodyStyle>
      <a:lvl1pPr marL="342900" indent="-342900" algn="l" rtl="0" eaLnBrk="0" fontAlgn="base" hangingPunct="0">
        <a:spcBef>
          <a:spcPct val="20000"/>
        </a:spcBef>
        <a:spcAft>
          <a:spcPct val="0"/>
        </a:spcAft>
        <a:buChar char="•"/>
        <a:defRPr sz="2400">
          <a:solidFill>
            <a:srgbClr val="000099"/>
          </a:solidFill>
          <a:latin typeface="+mn-lt"/>
          <a:ea typeface="+mn-ea"/>
          <a:cs typeface="+mn-cs"/>
        </a:defRPr>
      </a:lvl1pPr>
      <a:lvl2pPr marL="742950" indent="-285750" algn="l" rtl="0" eaLnBrk="0" fontAlgn="base" hangingPunct="0">
        <a:spcBef>
          <a:spcPct val="20000"/>
        </a:spcBef>
        <a:spcAft>
          <a:spcPct val="0"/>
        </a:spcAft>
        <a:buChar char="–"/>
        <a:defRPr sz="2000">
          <a:solidFill>
            <a:srgbClr val="0033CC"/>
          </a:solidFill>
          <a:latin typeface="Verdana" pitchFamily="34" charset="0"/>
        </a:defRPr>
      </a:lvl2pPr>
      <a:lvl3pPr marL="1143000" indent="-228600" algn="l" rtl="0" eaLnBrk="0" fontAlgn="base" hangingPunct="0">
        <a:spcBef>
          <a:spcPct val="20000"/>
        </a:spcBef>
        <a:spcAft>
          <a:spcPct val="0"/>
        </a:spcAft>
        <a:buChar char="•"/>
        <a:defRPr>
          <a:solidFill>
            <a:srgbClr val="0033CC"/>
          </a:solidFill>
          <a:latin typeface="Verdana" pitchFamily="34" charset="0"/>
        </a:defRPr>
      </a:lvl3pPr>
      <a:lvl4pPr marL="1600200" indent="-228600" algn="l" rtl="0" eaLnBrk="0" fontAlgn="base" hangingPunct="0">
        <a:spcBef>
          <a:spcPct val="20000"/>
        </a:spcBef>
        <a:spcAft>
          <a:spcPct val="0"/>
        </a:spcAft>
        <a:buChar char="–"/>
        <a:defRPr sz="1600">
          <a:solidFill>
            <a:srgbClr val="0033CC"/>
          </a:solidFill>
          <a:latin typeface="Verdana" pitchFamily="34" charset="0"/>
        </a:defRPr>
      </a:lvl4pPr>
      <a:lvl5pPr marL="2057400" indent="-228600" algn="l" rtl="0" eaLnBrk="0" fontAlgn="base" hangingPunct="0">
        <a:spcBef>
          <a:spcPct val="20000"/>
        </a:spcBef>
        <a:spcAft>
          <a:spcPct val="0"/>
        </a:spcAft>
        <a:buChar char="»"/>
        <a:defRPr sz="1200">
          <a:solidFill>
            <a:srgbClr val="0033CC"/>
          </a:solidFill>
          <a:latin typeface="Verdana" pitchFamily="34" charset="0"/>
        </a:defRPr>
      </a:lvl5pPr>
      <a:lvl6pPr marL="2514600" indent="-228600" algn="l" rtl="0" fontAlgn="base">
        <a:spcBef>
          <a:spcPct val="20000"/>
        </a:spcBef>
        <a:spcAft>
          <a:spcPct val="0"/>
        </a:spcAft>
        <a:buChar char="»"/>
        <a:defRPr sz="1200">
          <a:solidFill>
            <a:srgbClr val="0033CC"/>
          </a:solidFill>
          <a:latin typeface="Verdana" pitchFamily="34" charset="0"/>
        </a:defRPr>
      </a:lvl6pPr>
      <a:lvl7pPr marL="2971800" indent="-228600" algn="l" rtl="0" fontAlgn="base">
        <a:spcBef>
          <a:spcPct val="20000"/>
        </a:spcBef>
        <a:spcAft>
          <a:spcPct val="0"/>
        </a:spcAft>
        <a:buChar char="»"/>
        <a:defRPr sz="1200">
          <a:solidFill>
            <a:srgbClr val="0033CC"/>
          </a:solidFill>
          <a:latin typeface="Verdana" pitchFamily="34" charset="0"/>
        </a:defRPr>
      </a:lvl7pPr>
      <a:lvl8pPr marL="3429000" indent="-228600" algn="l" rtl="0" fontAlgn="base">
        <a:spcBef>
          <a:spcPct val="20000"/>
        </a:spcBef>
        <a:spcAft>
          <a:spcPct val="0"/>
        </a:spcAft>
        <a:buChar char="»"/>
        <a:defRPr sz="1200">
          <a:solidFill>
            <a:srgbClr val="0033CC"/>
          </a:solidFill>
          <a:latin typeface="Verdana" pitchFamily="34" charset="0"/>
        </a:defRPr>
      </a:lvl8pPr>
      <a:lvl9pPr marL="3886200" indent="-228600" algn="l" rtl="0" fontAlgn="base">
        <a:spcBef>
          <a:spcPct val="20000"/>
        </a:spcBef>
        <a:spcAft>
          <a:spcPct val="0"/>
        </a:spcAft>
        <a:buChar char="»"/>
        <a:defRPr sz="1200">
          <a:solidFill>
            <a:srgbClr val="0033CC"/>
          </a:solidFill>
          <a:latin typeface="Verdana"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604A02-FE9C-41C0-BE31-9FFEABBDA9BE}" type="datetimeFigureOut">
              <a:rPr lang="it-IT" smtClean="0"/>
              <a:pPr/>
              <a:t>22/10/12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5E2ACC-FA08-4D4A-BDF4-94347ABB5237}"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589D9-B538-4CA3-991B-71BDF713D0EF}" type="datetimeFigureOut">
              <a:rPr lang="it-IT" smtClean="0"/>
              <a:pPr/>
              <a:t>22/10/12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A02512-4F6E-4333-9F1F-957474B1ED3B}"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hyperlink" Target="http://www.exlima2012.org/" TargetMode="External"/><Relationship Id="rId5" Type="http://schemas.openxmlformats.org/officeDocument/2006/relationships/comments" Target="../comments/comment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png"/><Relationship Id="rId3" Type="http://schemas.openxmlformats.org/officeDocument/2006/relationships/hyperlink" Target="http://www.almalaurea.it/informa/news/primo-piano/premio-eunis-ad-almalaurea.shtml"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png"/><Relationship Id="rId5" Type="http://schemas.openxmlformats.org/officeDocument/2006/relationships/comments" Target="../comments/comment2.xml"/><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6898" name="Rectangle 2"/>
          <p:cNvSpPr>
            <a:spLocks noChangeArrowheads="1"/>
          </p:cNvSpPr>
          <p:nvPr/>
        </p:nvSpPr>
        <p:spPr bwMode="auto">
          <a:xfrm>
            <a:off x="395536" y="2636912"/>
            <a:ext cx="8532440" cy="2160239"/>
          </a:xfrm>
          <a:prstGeom prst="rect">
            <a:avLst/>
          </a:prstGeom>
          <a:noFill/>
          <a:ln w="9525">
            <a:noFill/>
            <a:miter lim="800000"/>
            <a:headEnd/>
            <a:tailEnd/>
          </a:ln>
          <a:effectLst/>
        </p:spPr>
        <p:txBody>
          <a:bodyPr anchor="ctr"/>
          <a:lstStyle/>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2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2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r>
              <a:rPr lang="en-US" sz="2400" b="1" dirty="0" smtClean="0">
                <a:solidFill>
                  <a:srgbClr val="000099"/>
                </a:solidFill>
                <a:effectLst>
                  <a:outerShdw blurRad="38100" dist="38100" dir="2700000" algn="tl">
                    <a:srgbClr val="C0C0C0"/>
                  </a:outerShdw>
                </a:effectLst>
                <a:latin typeface="Trebuchet MS" pitchFamily="34" charset="0"/>
              </a:rPr>
              <a:t>Plenary 1 – “Approaches of Tracer Studies”</a:t>
            </a:r>
          </a:p>
          <a:p>
            <a:pPr algn="ctr" fontAlgn="base">
              <a:spcBef>
                <a:spcPct val="0"/>
              </a:spcBef>
              <a:spcAft>
                <a:spcPct val="0"/>
              </a:spcAft>
              <a:defRPr/>
            </a:pPr>
            <a:r>
              <a:rPr lang="en-US" sz="2400" b="1" dirty="0" smtClean="0">
                <a:solidFill>
                  <a:srgbClr val="000099"/>
                </a:solidFill>
                <a:effectLst>
                  <a:outerShdw blurRad="38100" dist="38100" dir="2700000" algn="tl">
                    <a:srgbClr val="C0C0C0"/>
                  </a:outerShdw>
                </a:effectLst>
                <a:latin typeface="Trebuchet MS" pitchFamily="34" charset="0"/>
              </a:rPr>
              <a:t> B. The </a:t>
            </a:r>
            <a:r>
              <a:rPr lang="en-US" sz="2400" b="1" dirty="0" err="1" smtClean="0">
                <a:solidFill>
                  <a:srgbClr val="000099"/>
                </a:solidFill>
                <a:effectLst>
                  <a:outerShdw blurRad="38100" dist="38100" dir="2700000" algn="tl">
                    <a:srgbClr val="C0C0C0"/>
                  </a:outerShdw>
                </a:effectLst>
                <a:latin typeface="Trebuchet MS" pitchFamily="34" charset="0"/>
              </a:rPr>
              <a:t>AlmaLaurea</a:t>
            </a:r>
            <a:r>
              <a:rPr lang="en-US" sz="2400" b="1" dirty="0" smtClean="0">
                <a:solidFill>
                  <a:srgbClr val="000099"/>
                </a:solidFill>
                <a:effectLst>
                  <a:outerShdw blurRad="38100" dist="38100" dir="2700000" algn="tl">
                    <a:srgbClr val="C0C0C0"/>
                  </a:outerShdw>
                </a:effectLst>
                <a:latin typeface="Trebuchet MS" pitchFamily="34" charset="0"/>
              </a:rPr>
              <a:t> approach</a:t>
            </a:r>
          </a:p>
          <a:p>
            <a:pPr algn="ctr" fontAlgn="base">
              <a:spcBef>
                <a:spcPct val="0"/>
              </a:spcBef>
              <a:spcAft>
                <a:spcPct val="0"/>
              </a:spcAft>
              <a:defRPr/>
            </a:pPr>
            <a:endParaRPr lang="en-US" sz="24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r>
              <a:rPr lang="en-US" sz="2400" b="1" dirty="0" smtClean="0">
                <a:solidFill>
                  <a:srgbClr val="000099"/>
                </a:solidFill>
                <a:effectLst>
                  <a:outerShdw blurRad="38100" dist="38100" dir="2700000" algn="tl">
                    <a:srgbClr val="C0C0C0"/>
                  </a:outerShdw>
                </a:effectLst>
                <a:latin typeface="Trebuchet MS" pitchFamily="34" charset="0"/>
              </a:rPr>
              <a:t>Prof. Francesco </a:t>
            </a:r>
            <a:r>
              <a:rPr lang="en-US" sz="2400" b="1" dirty="0" err="1" smtClean="0">
                <a:solidFill>
                  <a:srgbClr val="000099"/>
                </a:solidFill>
                <a:effectLst>
                  <a:outerShdw blurRad="38100" dist="38100" dir="2700000" algn="tl">
                    <a:srgbClr val="C0C0C0"/>
                  </a:outerShdw>
                </a:effectLst>
                <a:latin typeface="Trebuchet MS" pitchFamily="34" charset="0"/>
              </a:rPr>
              <a:t>Ferrante</a:t>
            </a:r>
            <a:endParaRPr lang="en-US" sz="24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r>
              <a:rPr lang="fr-FR" sz="2000" dirty="0" err="1" smtClean="0">
                <a:solidFill>
                  <a:srgbClr val="000099"/>
                </a:solidFill>
                <a:effectLst>
                  <a:outerShdw blurRad="38100" dist="38100" dir="2700000" algn="tl">
                    <a:srgbClr val="C0C0C0"/>
                  </a:outerShdw>
                </a:effectLst>
                <a:latin typeface="Trebuchet MS" pitchFamily="34" charset="0"/>
              </a:rPr>
              <a:t>University</a:t>
            </a:r>
            <a:r>
              <a:rPr lang="fr-FR" sz="2000" dirty="0" smtClean="0">
                <a:solidFill>
                  <a:srgbClr val="000099"/>
                </a:solidFill>
                <a:effectLst>
                  <a:outerShdw blurRad="38100" dist="38100" dir="2700000" algn="tl">
                    <a:srgbClr val="C0C0C0"/>
                  </a:outerShdw>
                </a:effectLst>
                <a:latin typeface="Trebuchet MS" pitchFamily="34" charset="0"/>
              </a:rPr>
              <a:t> of Cassino, </a:t>
            </a:r>
            <a:r>
              <a:rPr lang="fr-FR" sz="2000" dirty="0" err="1" smtClean="0">
                <a:solidFill>
                  <a:srgbClr val="000099"/>
                </a:solidFill>
                <a:effectLst>
                  <a:outerShdw blurRad="38100" dist="38100" dir="2700000" algn="tl">
                    <a:srgbClr val="C0C0C0"/>
                  </a:outerShdw>
                </a:effectLst>
                <a:latin typeface="Trebuchet MS" pitchFamily="34" charset="0"/>
              </a:rPr>
              <a:t>AlmaLaurea</a:t>
            </a:r>
            <a:r>
              <a:rPr lang="fr-FR" sz="2000" dirty="0" smtClean="0">
                <a:solidFill>
                  <a:srgbClr val="000099"/>
                </a:solidFill>
                <a:effectLst>
                  <a:outerShdw blurRad="38100" dist="38100" dir="2700000" algn="tl">
                    <a:srgbClr val="C0C0C0"/>
                  </a:outerShdw>
                </a:effectLst>
                <a:latin typeface="Trebuchet MS" pitchFamily="34" charset="0"/>
              </a:rPr>
              <a:t> </a:t>
            </a:r>
            <a:r>
              <a:rPr lang="fr-FR" sz="2000" dirty="0" err="1" smtClean="0">
                <a:solidFill>
                  <a:srgbClr val="000099"/>
                </a:solidFill>
                <a:effectLst>
                  <a:outerShdw blurRad="38100" dist="38100" dir="2700000" algn="tl">
                    <a:srgbClr val="C0C0C0"/>
                  </a:outerShdw>
                </a:effectLst>
                <a:latin typeface="Trebuchet MS" pitchFamily="34" charset="0"/>
              </a:rPr>
              <a:t>Scientific</a:t>
            </a:r>
            <a:r>
              <a:rPr lang="fr-FR" sz="2000" dirty="0" smtClean="0">
                <a:solidFill>
                  <a:srgbClr val="000099"/>
                </a:solidFill>
                <a:effectLst>
                  <a:outerShdw blurRad="38100" dist="38100" dir="2700000" algn="tl">
                    <a:srgbClr val="C0C0C0"/>
                  </a:outerShdw>
                </a:effectLst>
                <a:latin typeface="Trebuchet MS" pitchFamily="34" charset="0"/>
              </a:rPr>
              <a:t> </a:t>
            </a:r>
            <a:r>
              <a:rPr lang="fr-FR" sz="2000" dirty="0" err="1" smtClean="0">
                <a:solidFill>
                  <a:srgbClr val="000099"/>
                </a:solidFill>
                <a:effectLst>
                  <a:outerShdw blurRad="38100" dist="38100" dir="2700000" algn="tl">
                    <a:srgbClr val="C0C0C0"/>
                  </a:outerShdw>
                </a:effectLst>
                <a:latin typeface="Trebuchet MS" pitchFamily="34" charset="0"/>
              </a:rPr>
              <a:t>Board</a:t>
            </a:r>
            <a:endParaRPr lang="fr-FR" sz="20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0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0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2400" b="1"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1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GB" sz="2400" dirty="0" smtClean="0">
              <a:solidFill>
                <a:srgbClr val="000099"/>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endParaRPr lang="en-US" sz="1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r>
              <a:rPr lang="en-US" sz="1400" dirty="0" smtClean="0">
                <a:solidFill>
                  <a:srgbClr val="FF9900"/>
                </a:solidFill>
                <a:effectLst>
                  <a:outerShdw blurRad="38100" dist="38100" dir="2700000" algn="tl">
                    <a:srgbClr val="C0C0C0"/>
                  </a:outerShdw>
                </a:effectLst>
                <a:latin typeface="Trebuchet MS" pitchFamily="34" charset="0"/>
              </a:rPr>
              <a:t/>
            </a:r>
            <a:br>
              <a:rPr lang="en-US" sz="1400" dirty="0" smtClean="0">
                <a:solidFill>
                  <a:srgbClr val="FF9900"/>
                </a:solidFill>
                <a:effectLst>
                  <a:outerShdw blurRad="38100" dist="38100" dir="2700000" algn="tl">
                    <a:srgbClr val="C0C0C0"/>
                  </a:outerShdw>
                </a:effectLst>
                <a:latin typeface="Trebuchet MS" pitchFamily="34" charset="0"/>
              </a:rPr>
            </a:br>
            <a:endParaRPr lang="en-US" sz="1400" dirty="0" smtClean="0">
              <a:solidFill>
                <a:srgbClr val="FF9900"/>
              </a:solidFill>
              <a:effectLst>
                <a:outerShdw blurRad="38100" dist="38100" dir="2700000" algn="tl">
                  <a:srgbClr val="C0C0C0"/>
                </a:outerShdw>
              </a:effectLst>
              <a:latin typeface="Trebuchet MS" pitchFamily="34" charset="0"/>
            </a:endParaRPr>
          </a:p>
          <a:p>
            <a:pPr algn="ctr" fontAlgn="base">
              <a:spcBef>
                <a:spcPct val="0"/>
              </a:spcBef>
              <a:spcAft>
                <a:spcPct val="0"/>
              </a:spcAft>
              <a:defRPr/>
            </a:pPr>
            <a:r>
              <a:rPr lang="en-GB" sz="1400" dirty="0">
                <a:solidFill>
                  <a:srgbClr val="FF9900"/>
                </a:solidFill>
                <a:effectLst>
                  <a:outerShdw blurRad="38100" dist="38100" dir="2700000" algn="tl">
                    <a:srgbClr val="C0C0C0"/>
                  </a:outerShdw>
                </a:effectLst>
                <a:latin typeface="Trebuchet MS" pitchFamily="34" charset="0"/>
              </a:rPr>
              <a:t/>
            </a:r>
            <a:br>
              <a:rPr lang="en-GB" sz="1400" dirty="0">
                <a:solidFill>
                  <a:srgbClr val="FF9900"/>
                </a:solidFill>
                <a:effectLst>
                  <a:outerShdw blurRad="38100" dist="38100" dir="2700000" algn="tl">
                    <a:srgbClr val="C0C0C0"/>
                  </a:outerShdw>
                </a:effectLst>
                <a:latin typeface="Trebuchet MS" pitchFamily="34" charset="0"/>
              </a:rPr>
            </a:br>
            <a:endParaRPr lang="en-GB" sz="1400" dirty="0">
              <a:solidFill>
                <a:srgbClr val="FF9900"/>
              </a:solidFill>
              <a:effectLst>
                <a:outerShdw blurRad="38100" dist="38100" dir="2700000" algn="tl">
                  <a:srgbClr val="C0C0C0"/>
                </a:outerShdw>
              </a:effectLst>
              <a:latin typeface="Trebuchet MS" pitchFamily="34" charset="0"/>
            </a:endParaRPr>
          </a:p>
        </p:txBody>
      </p:sp>
      <p:sp>
        <p:nvSpPr>
          <p:cNvPr id="976899" name="Text Box 3"/>
          <p:cNvSpPr txBox="1">
            <a:spLocks noChangeArrowheads="1"/>
          </p:cNvSpPr>
          <p:nvPr/>
        </p:nvSpPr>
        <p:spPr bwMode="auto">
          <a:xfrm>
            <a:off x="5875338" y="6235701"/>
            <a:ext cx="3243263" cy="461665"/>
          </a:xfrm>
          <a:prstGeom prst="rect">
            <a:avLst/>
          </a:prstGeom>
          <a:noFill/>
          <a:ln w="9525">
            <a:noFill/>
            <a:miter lim="800000"/>
            <a:headEnd/>
            <a:tailEnd/>
          </a:ln>
          <a:effectLst/>
        </p:spPr>
        <p:txBody>
          <a:bodyPr>
            <a:spAutoFit/>
          </a:bodyPr>
          <a:lstStyle/>
          <a:p>
            <a:pPr algn="ctr" fontAlgn="base">
              <a:spcBef>
                <a:spcPct val="50000"/>
              </a:spcBef>
              <a:spcAft>
                <a:spcPct val="0"/>
              </a:spcAft>
              <a:defRPr/>
            </a:pPr>
            <a:r>
              <a:rPr lang="fr-FR" sz="2400" b="1">
                <a:solidFill>
                  <a:srgbClr val="000099"/>
                </a:solidFill>
                <a:effectLst>
                  <a:outerShdw blurRad="38100" dist="38100" dir="2700000" algn="tl">
                    <a:srgbClr val="C0C0C0"/>
                  </a:outerShdw>
                </a:effectLst>
                <a:latin typeface="Trebuchet MS" pitchFamily="34" charset="0"/>
              </a:rPr>
              <a:t>www.almalaurea.net</a:t>
            </a:r>
          </a:p>
        </p:txBody>
      </p:sp>
      <p:pic>
        <p:nvPicPr>
          <p:cNvPr id="4102" name="Picture 9" descr="logoAL_sfondo_bianco"/>
          <p:cNvPicPr>
            <a:picLocks noChangeAspect="1" noChangeArrowheads="1"/>
          </p:cNvPicPr>
          <p:nvPr/>
        </p:nvPicPr>
        <p:blipFill>
          <a:blip r:embed="rId3" cstate="print"/>
          <a:srcRect/>
          <a:stretch>
            <a:fillRect/>
          </a:stretch>
        </p:blipFill>
        <p:spPr bwMode="auto">
          <a:xfrm>
            <a:off x="2293122" y="1047745"/>
            <a:ext cx="4223094" cy="799924"/>
          </a:xfrm>
          <a:prstGeom prst="rect">
            <a:avLst/>
          </a:prstGeom>
          <a:noFill/>
          <a:ln w="9525">
            <a:noFill/>
            <a:miter lim="800000"/>
            <a:headEnd/>
            <a:tailEnd/>
          </a:ln>
        </p:spPr>
      </p:pic>
      <p:sp>
        <p:nvSpPr>
          <p:cNvPr id="5" name="Segnaposto numero diapositiva 4"/>
          <p:cNvSpPr>
            <a:spLocks noGrp="1"/>
          </p:cNvSpPr>
          <p:nvPr>
            <p:ph type="sldNum" sz="quarter" idx="12"/>
          </p:nvPr>
        </p:nvSpPr>
        <p:spPr/>
        <p:txBody>
          <a:bodyPr/>
          <a:lstStyle/>
          <a:p>
            <a:pPr>
              <a:defRPr/>
            </a:pPr>
            <a:fld id="{E7AA14C7-5C3E-4FB7-BDAE-305BE1420987}" type="slidenum">
              <a:rPr lang="fr-FR" smtClean="0"/>
              <a:pPr>
                <a:defRPr/>
              </a:pPr>
              <a:t>1</a:t>
            </a:fld>
            <a:endParaRPr lang="fr-FR" dirty="0"/>
          </a:p>
        </p:txBody>
      </p:sp>
      <p:sp>
        <p:nvSpPr>
          <p:cNvPr id="6" name="Rettangolo 5"/>
          <p:cNvSpPr/>
          <p:nvPr/>
        </p:nvSpPr>
        <p:spPr>
          <a:xfrm>
            <a:off x="683568" y="0"/>
            <a:ext cx="7776864" cy="923330"/>
          </a:xfrm>
          <a:prstGeom prst="rect">
            <a:avLst/>
          </a:prstGeom>
        </p:spPr>
        <p:txBody>
          <a:bodyPr wrap="square">
            <a:spAutoFit/>
          </a:bodyPr>
          <a:lstStyle/>
          <a:p>
            <a:pPr algn="ctr"/>
            <a:r>
              <a:rPr lang="en-US" dirty="0" smtClean="0">
                <a:solidFill>
                  <a:schemeClr val="accent6"/>
                </a:solidFill>
              </a:rPr>
              <a:t>International Conference on "Experience with Link and Match in Higher Education: Result of Tracer Studies Worldwide" </a:t>
            </a:r>
          </a:p>
          <a:p>
            <a:pPr algn="ctr"/>
            <a:r>
              <a:rPr lang="en-US" dirty="0" smtClean="0">
                <a:solidFill>
                  <a:schemeClr val="accent6"/>
                </a:solidFill>
              </a:rPr>
              <a:t>(EXLIMA, Bali, 22 – 23 October 2012)</a:t>
            </a:r>
            <a:endParaRPr lang="en-US" dirty="0">
              <a:solidFill>
                <a:schemeClr val="accent6"/>
              </a:solidFill>
              <a:hlinkClick r:id="rId4"/>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err="1" smtClean="0"/>
              <a:t>AlmaLaurea</a:t>
            </a:r>
            <a:r>
              <a:rPr lang="en-US" dirty="0" smtClean="0"/>
              <a:t> Geographical Coverage</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10</a:t>
            </a:fld>
            <a:endParaRPr lang="it-IT"/>
          </a:p>
        </p:txBody>
      </p:sp>
      <p:pic>
        <p:nvPicPr>
          <p:cNvPr id="12" name="Immagine 11" descr="italia.png"/>
          <p:cNvPicPr>
            <a:picLocks noChangeAspect="1"/>
          </p:cNvPicPr>
          <p:nvPr/>
        </p:nvPicPr>
        <p:blipFill>
          <a:blip r:embed="rId2" cstate="print"/>
          <a:stretch>
            <a:fillRect/>
          </a:stretch>
        </p:blipFill>
        <p:spPr>
          <a:xfrm>
            <a:off x="1629039" y="664699"/>
            <a:ext cx="8981769" cy="6951867"/>
          </a:xfrm>
          <a:prstGeom prst="rect">
            <a:avLst/>
          </a:prstGeom>
        </p:spPr>
      </p:pic>
      <p:sp>
        <p:nvSpPr>
          <p:cNvPr id="13" name="Oval 45"/>
          <p:cNvSpPr>
            <a:spLocks noChangeAspect="1" noChangeArrowheads="1"/>
          </p:cNvSpPr>
          <p:nvPr/>
        </p:nvSpPr>
        <p:spPr bwMode="auto">
          <a:xfrm>
            <a:off x="5275263" y="157797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4" name="Oval 46"/>
          <p:cNvSpPr>
            <a:spLocks noChangeAspect="1" noChangeArrowheads="1"/>
          </p:cNvSpPr>
          <p:nvPr/>
        </p:nvSpPr>
        <p:spPr bwMode="auto">
          <a:xfrm>
            <a:off x="7368437" y="440118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5" name="Oval 48"/>
          <p:cNvSpPr>
            <a:spLocks noChangeAspect="1" noChangeArrowheads="1"/>
          </p:cNvSpPr>
          <p:nvPr/>
        </p:nvSpPr>
        <p:spPr bwMode="auto">
          <a:xfrm>
            <a:off x="7289800" y="39227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6" name="Oval 49"/>
          <p:cNvSpPr>
            <a:spLocks noChangeAspect="1" noChangeArrowheads="1"/>
          </p:cNvSpPr>
          <p:nvPr/>
        </p:nvSpPr>
        <p:spPr bwMode="auto">
          <a:xfrm>
            <a:off x="7366000" y="59039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7" name="Oval 50"/>
          <p:cNvSpPr>
            <a:spLocks noChangeAspect="1" noChangeArrowheads="1"/>
          </p:cNvSpPr>
          <p:nvPr/>
        </p:nvSpPr>
        <p:spPr bwMode="auto">
          <a:xfrm>
            <a:off x="5969000" y="37576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8" name="Oval 51"/>
          <p:cNvSpPr>
            <a:spLocks noChangeAspect="1" noChangeArrowheads="1"/>
          </p:cNvSpPr>
          <p:nvPr/>
        </p:nvSpPr>
        <p:spPr bwMode="auto">
          <a:xfrm>
            <a:off x="5837238" y="16621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19" name="Oval 69"/>
          <p:cNvSpPr>
            <a:spLocks noChangeAspect="1" noChangeArrowheads="1"/>
          </p:cNvSpPr>
          <p:nvPr/>
        </p:nvSpPr>
        <p:spPr bwMode="auto">
          <a:xfrm>
            <a:off x="7859713" y="414813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0" name="Oval 70"/>
          <p:cNvSpPr>
            <a:spLocks noChangeAspect="1" noChangeArrowheads="1"/>
          </p:cNvSpPr>
          <p:nvPr/>
        </p:nvSpPr>
        <p:spPr bwMode="auto">
          <a:xfrm>
            <a:off x="4405313" y="218916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1" name="Oval 71"/>
          <p:cNvSpPr>
            <a:spLocks noChangeAspect="1" noChangeArrowheads="1"/>
          </p:cNvSpPr>
          <p:nvPr/>
        </p:nvSpPr>
        <p:spPr bwMode="auto">
          <a:xfrm>
            <a:off x="7656469" y="5458713"/>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2" name="Oval 72"/>
          <p:cNvSpPr>
            <a:spLocks noChangeAspect="1" noChangeArrowheads="1"/>
          </p:cNvSpPr>
          <p:nvPr/>
        </p:nvSpPr>
        <p:spPr bwMode="auto">
          <a:xfrm>
            <a:off x="7605013" y="522528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3" name="Oval 73"/>
          <p:cNvSpPr>
            <a:spLocks noChangeAspect="1" noChangeArrowheads="1"/>
          </p:cNvSpPr>
          <p:nvPr/>
        </p:nvSpPr>
        <p:spPr bwMode="auto">
          <a:xfrm>
            <a:off x="4475163" y="1557338"/>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4" name="Oval 74"/>
          <p:cNvSpPr>
            <a:spLocks noChangeAspect="1" noChangeArrowheads="1"/>
          </p:cNvSpPr>
          <p:nvPr/>
        </p:nvSpPr>
        <p:spPr bwMode="auto">
          <a:xfrm>
            <a:off x="6997700" y="439737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5" name="Oval 75"/>
          <p:cNvSpPr>
            <a:spLocks noChangeArrowheads="1"/>
          </p:cNvSpPr>
          <p:nvPr/>
        </p:nvSpPr>
        <p:spPr bwMode="auto">
          <a:xfrm>
            <a:off x="5160963" y="207139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6" name="Oval 76"/>
          <p:cNvSpPr>
            <a:spLocks noChangeArrowheads="1"/>
          </p:cNvSpPr>
          <p:nvPr/>
        </p:nvSpPr>
        <p:spPr bwMode="auto">
          <a:xfrm>
            <a:off x="5631688" y="19947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7" name="Oval 77"/>
          <p:cNvSpPr>
            <a:spLocks noChangeArrowheads="1"/>
          </p:cNvSpPr>
          <p:nvPr/>
        </p:nvSpPr>
        <p:spPr bwMode="auto">
          <a:xfrm>
            <a:off x="6156176" y="1137663"/>
            <a:ext cx="130175" cy="13017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8" name="Oval 78"/>
          <p:cNvSpPr>
            <a:spLocks noChangeArrowheads="1"/>
          </p:cNvSpPr>
          <p:nvPr/>
        </p:nvSpPr>
        <p:spPr bwMode="auto">
          <a:xfrm>
            <a:off x="5326125" y="1222375"/>
            <a:ext cx="141288" cy="14605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29" name="Oval 79"/>
          <p:cNvSpPr>
            <a:spLocks noChangeArrowheads="1"/>
          </p:cNvSpPr>
          <p:nvPr/>
        </p:nvSpPr>
        <p:spPr bwMode="auto">
          <a:xfrm>
            <a:off x="5870575" y="1589088"/>
            <a:ext cx="123825" cy="12858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0" name="Oval 80"/>
          <p:cNvSpPr>
            <a:spLocks noChangeArrowheads="1"/>
          </p:cNvSpPr>
          <p:nvPr/>
        </p:nvSpPr>
        <p:spPr bwMode="auto">
          <a:xfrm>
            <a:off x="6648357" y="3440875"/>
            <a:ext cx="147638" cy="15240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1" name="Oval 81"/>
          <p:cNvSpPr>
            <a:spLocks noChangeArrowheads="1"/>
          </p:cNvSpPr>
          <p:nvPr/>
        </p:nvSpPr>
        <p:spPr bwMode="auto">
          <a:xfrm>
            <a:off x="5484813" y="21701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2" name="Oval 82"/>
          <p:cNvSpPr>
            <a:spLocks noChangeArrowheads="1"/>
          </p:cNvSpPr>
          <p:nvPr/>
        </p:nvSpPr>
        <p:spPr bwMode="auto">
          <a:xfrm>
            <a:off x="4918075" y="198884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3" name="Oval 83"/>
          <p:cNvSpPr>
            <a:spLocks noChangeArrowheads="1"/>
          </p:cNvSpPr>
          <p:nvPr/>
        </p:nvSpPr>
        <p:spPr bwMode="auto">
          <a:xfrm>
            <a:off x="3854450" y="172085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4" name="Oval 84"/>
          <p:cNvSpPr>
            <a:spLocks noChangeArrowheads="1"/>
          </p:cNvSpPr>
          <p:nvPr/>
        </p:nvSpPr>
        <p:spPr bwMode="auto">
          <a:xfrm>
            <a:off x="4079938" y="16452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5" name="Oval 85"/>
          <p:cNvSpPr>
            <a:spLocks noChangeArrowheads="1"/>
          </p:cNvSpPr>
          <p:nvPr/>
        </p:nvSpPr>
        <p:spPr bwMode="auto">
          <a:xfrm>
            <a:off x="5626100" y="1573213"/>
            <a:ext cx="141288" cy="14605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6" name="Oval 86"/>
          <p:cNvSpPr>
            <a:spLocks noChangeArrowheads="1"/>
          </p:cNvSpPr>
          <p:nvPr/>
        </p:nvSpPr>
        <p:spPr bwMode="auto">
          <a:xfrm>
            <a:off x="6440488" y="1449388"/>
            <a:ext cx="141287" cy="14605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7" name="Oval 87"/>
          <p:cNvSpPr>
            <a:spLocks noChangeArrowheads="1"/>
          </p:cNvSpPr>
          <p:nvPr/>
        </p:nvSpPr>
        <p:spPr bwMode="auto">
          <a:xfrm>
            <a:off x="5351463" y="2530475"/>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8" name="Oval 88"/>
          <p:cNvSpPr>
            <a:spLocks noChangeArrowheads="1"/>
          </p:cNvSpPr>
          <p:nvPr/>
        </p:nvSpPr>
        <p:spPr bwMode="auto">
          <a:xfrm>
            <a:off x="5416550" y="29194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39" name="Oval 89"/>
          <p:cNvSpPr>
            <a:spLocks noChangeArrowheads="1"/>
          </p:cNvSpPr>
          <p:nvPr/>
        </p:nvSpPr>
        <p:spPr bwMode="auto">
          <a:xfrm>
            <a:off x="5892163" y="29606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0" name="Oval 90"/>
          <p:cNvSpPr>
            <a:spLocks noChangeArrowheads="1"/>
          </p:cNvSpPr>
          <p:nvPr/>
        </p:nvSpPr>
        <p:spPr bwMode="auto">
          <a:xfrm>
            <a:off x="5930900" y="36687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1" name="Oval 91"/>
          <p:cNvSpPr>
            <a:spLocks noChangeArrowheads="1"/>
          </p:cNvSpPr>
          <p:nvPr/>
        </p:nvSpPr>
        <p:spPr bwMode="auto">
          <a:xfrm>
            <a:off x="6442075" y="388143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2" name="Oval 92"/>
          <p:cNvSpPr>
            <a:spLocks noChangeArrowheads="1"/>
          </p:cNvSpPr>
          <p:nvPr/>
        </p:nvSpPr>
        <p:spPr bwMode="auto">
          <a:xfrm>
            <a:off x="6852506" y="3842513"/>
            <a:ext cx="147637" cy="152400"/>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3" name="Oval 93"/>
          <p:cNvSpPr>
            <a:spLocks noChangeArrowheads="1"/>
          </p:cNvSpPr>
          <p:nvPr/>
        </p:nvSpPr>
        <p:spPr bwMode="auto">
          <a:xfrm>
            <a:off x="4211960" y="4373357"/>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4" name="Oval 94"/>
          <p:cNvSpPr>
            <a:spLocks noChangeArrowheads="1"/>
          </p:cNvSpPr>
          <p:nvPr/>
        </p:nvSpPr>
        <p:spPr bwMode="auto">
          <a:xfrm>
            <a:off x="7200671" y="5849900"/>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5" name="Oval 95"/>
          <p:cNvSpPr>
            <a:spLocks noChangeArrowheads="1"/>
          </p:cNvSpPr>
          <p:nvPr/>
        </p:nvSpPr>
        <p:spPr bwMode="auto">
          <a:xfrm>
            <a:off x="6968300" y="6249925"/>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6" name="Oval 98"/>
          <p:cNvSpPr>
            <a:spLocks noChangeAspect="1" noChangeArrowheads="1"/>
          </p:cNvSpPr>
          <p:nvPr/>
        </p:nvSpPr>
        <p:spPr bwMode="auto">
          <a:xfrm>
            <a:off x="8376549" y="4603813"/>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7" name="Line 101"/>
          <p:cNvSpPr>
            <a:spLocks noChangeShapeType="1"/>
          </p:cNvSpPr>
          <p:nvPr/>
        </p:nvSpPr>
        <p:spPr bwMode="auto">
          <a:xfrm flipH="1">
            <a:off x="7894638" y="4048125"/>
            <a:ext cx="153987" cy="176213"/>
          </a:xfrm>
          <a:prstGeom prst="line">
            <a:avLst/>
          </a:prstGeom>
          <a:noFill/>
          <a:ln w="9525">
            <a:noFill/>
            <a:round/>
            <a:headEnd/>
            <a:tailEnd/>
          </a:ln>
        </p:spPr>
        <p:txBody>
          <a:bodyPr wrap="none" anchor="ctr"/>
          <a:lstStyle/>
          <a:p>
            <a:endParaRPr lang="en-GB" sz="1600">
              <a:latin typeface="Verdana" pitchFamily="34" charset="0"/>
            </a:endParaRPr>
          </a:p>
        </p:txBody>
      </p:sp>
      <p:sp>
        <p:nvSpPr>
          <p:cNvPr id="48" name="Oval 104"/>
          <p:cNvSpPr>
            <a:spLocks noChangeArrowheads="1"/>
          </p:cNvSpPr>
          <p:nvPr/>
        </p:nvSpPr>
        <p:spPr bwMode="auto">
          <a:xfrm>
            <a:off x="5952785" y="292132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49" name="Oval 107"/>
          <p:cNvSpPr>
            <a:spLocks noChangeAspect="1" noChangeArrowheads="1"/>
          </p:cNvSpPr>
          <p:nvPr/>
        </p:nvSpPr>
        <p:spPr bwMode="auto">
          <a:xfrm>
            <a:off x="5827713" y="3630613"/>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0" name="Oval 110"/>
          <p:cNvSpPr>
            <a:spLocks noChangeAspect="1" noChangeArrowheads="1"/>
          </p:cNvSpPr>
          <p:nvPr/>
        </p:nvSpPr>
        <p:spPr bwMode="auto">
          <a:xfrm>
            <a:off x="4467225" y="5280025"/>
            <a:ext cx="136525" cy="136525"/>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1" name="Oval 113"/>
          <p:cNvSpPr>
            <a:spLocks noChangeArrowheads="1"/>
          </p:cNvSpPr>
          <p:nvPr/>
        </p:nvSpPr>
        <p:spPr bwMode="auto">
          <a:xfrm>
            <a:off x="6014463" y="2621088"/>
            <a:ext cx="142875" cy="147637"/>
          </a:xfrm>
          <a:prstGeom prst="ellipse">
            <a:avLst/>
          </a:prstGeom>
          <a:solidFill>
            <a:srgbClr val="0000FF"/>
          </a:solidFill>
          <a:ln w="9525">
            <a:noFill/>
            <a:round/>
            <a:headEnd/>
            <a:tailEnd/>
          </a:ln>
        </p:spPr>
        <p:txBody>
          <a:bodyPr wrap="none" anchor="ctr"/>
          <a:lstStyle/>
          <a:p>
            <a:pPr>
              <a:spcBef>
                <a:spcPct val="0"/>
              </a:spcBef>
            </a:pPr>
            <a:endParaRPr lang="en-GB" sz="1600" b="1">
              <a:solidFill>
                <a:srgbClr val="000000"/>
              </a:solidFill>
              <a:latin typeface="Verdana" pitchFamily="34" charset="0"/>
            </a:endParaRPr>
          </a:p>
        </p:txBody>
      </p:sp>
      <p:sp>
        <p:nvSpPr>
          <p:cNvPr id="52" name="Oval 116"/>
          <p:cNvSpPr>
            <a:spLocks noChangeArrowheads="1"/>
          </p:cNvSpPr>
          <p:nvPr/>
        </p:nvSpPr>
        <p:spPr bwMode="auto">
          <a:xfrm>
            <a:off x="4502913" y="16311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3" name="Oval 119"/>
          <p:cNvSpPr>
            <a:spLocks noChangeArrowheads="1"/>
          </p:cNvSpPr>
          <p:nvPr/>
        </p:nvSpPr>
        <p:spPr bwMode="auto">
          <a:xfrm>
            <a:off x="6348450" y="340308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4" name="Oval 122"/>
          <p:cNvSpPr>
            <a:spLocks noChangeArrowheads="1"/>
          </p:cNvSpPr>
          <p:nvPr/>
        </p:nvSpPr>
        <p:spPr bwMode="auto">
          <a:xfrm>
            <a:off x="5964238" y="3789363"/>
            <a:ext cx="142875" cy="147637"/>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5" name="Oval 127"/>
          <p:cNvSpPr>
            <a:spLocks noChangeArrowheads="1"/>
          </p:cNvSpPr>
          <p:nvPr/>
        </p:nvSpPr>
        <p:spPr bwMode="auto">
          <a:xfrm>
            <a:off x="5725269" y="3368867"/>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6" name="Oval 131"/>
          <p:cNvSpPr>
            <a:spLocks noChangeAspect="1" noChangeArrowheads="1"/>
          </p:cNvSpPr>
          <p:nvPr/>
        </p:nvSpPr>
        <p:spPr bwMode="auto">
          <a:xfrm>
            <a:off x="6804025" y="431482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7" name="Oval 136"/>
          <p:cNvSpPr>
            <a:spLocks noChangeArrowheads="1"/>
          </p:cNvSpPr>
          <p:nvPr/>
        </p:nvSpPr>
        <p:spPr bwMode="auto">
          <a:xfrm>
            <a:off x="5875338" y="3586163"/>
            <a:ext cx="117475" cy="109537"/>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58" name="Oval 138"/>
          <p:cNvSpPr>
            <a:spLocks noChangeArrowheads="1"/>
          </p:cNvSpPr>
          <p:nvPr/>
        </p:nvSpPr>
        <p:spPr bwMode="auto">
          <a:xfrm>
            <a:off x="3754438" y="1363663"/>
            <a:ext cx="142875" cy="147637"/>
          </a:xfrm>
          <a:prstGeom prst="ellipse">
            <a:avLst/>
          </a:prstGeom>
          <a:solidFill>
            <a:srgbClr val="0000FF"/>
          </a:solidFill>
          <a:ln w="9525">
            <a:solidFill>
              <a:srgbClr val="0000FF"/>
            </a:solidFill>
            <a:round/>
            <a:headEnd/>
            <a:tailEnd/>
          </a:ln>
        </p:spPr>
        <p:txBody>
          <a:bodyPr wrap="none" anchor="ctr"/>
          <a:lstStyle/>
          <a:p>
            <a:pPr>
              <a:spcBef>
                <a:spcPct val="0"/>
              </a:spcBef>
            </a:pPr>
            <a:endParaRPr lang="en-GB" sz="2400" b="1" u="none">
              <a:solidFill>
                <a:srgbClr val="0000FF"/>
              </a:solidFill>
              <a:latin typeface="Verdana" pitchFamily="34" charset="0"/>
            </a:endParaRPr>
          </a:p>
        </p:txBody>
      </p:sp>
      <p:sp>
        <p:nvSpPr>
          <p:cNvPr id="59" name="Oval 142"/>
          <p:cNvSpPr>
            <a:spLocks noChangeArrowheads="1"/>
          </p:cNvSpPr>
          <p:nvPr/>
        </p:nvSpPr>
        <p:spPr bwMode="auto">
          <a:xfrm>
            <a:off x="4294438" y="138823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0" name="Oval 145"/>
          <p:cNvSpPr>
            <a:spLocks noChangeAspect="1" noChangeArrowheads="1"/>
          </p:cNvSpPr>
          <p:nvPr/>
        </p:nvSpPr>
        <p:spPr bwMode="auto">
          <a:xfrm>
            <a:off x="6953250" y="4165600"/>
            <a:ext cx="136525" cy="136525"/>
          </a:xfrm>
          <a:prstGeom prst="ellipse">
            <a:avLst/>
          </a:prstGeom>
          <a:solidFill>
            <a:srgbClr val="0000FF"/>
          </a:solidFill>
          <a:ln w="9525" algn="ctr">
            <a:solidFill>
              <a:srgbClr val="0000FF"/>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1" name="Oval 149"/>
          <p:cNvSpPr>
            <a:spLocks noChangeAspect="1" noChangeArrowheads="1"/>
          </p:cNvSpPr>
          <p:nvPr/>
        </p:nvSpPr>
        <p:spPr bwMode="auto">
          <a:xfrm>
            <a:off x="7837488" y="4244975"/>
            <a:ext cx="136525" cy="136525"/>
          </a:xfrm>
          <a:prstGeom prst="ellipse">
            <a:avLst/>
          </a:prstGeom>
          <a:solidFill>
            <a:srgbClr val="0000FF"/>
          </a:solidFill>
          <a:ln w="9525" algn="ctr">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2" name="Oval 154"/>
          <p:cNvSpPr>
            <a:spLocks noChangeArrowheads="1"/>
          </p:cNvSpPr>
          <p:nvPr/>
        </p:nvSpPr>
        <p:spPr bwMode="auto">
          <a:xfrm>
            <a:off x="5461000" y="2852738"/>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333399"/>
              </a:solidFill>
              <a:latin typeface="Verdana" pitchFamily="34" charset="0"/>
            </a:endParaRPr>
          </a:p>
        </p:txBody>
      </p:sp>
      <p:sp>
        <p:nvSpPr>
          <p:cNvPr id="63" name="Oval 155"/>
          <p:cNvSpPr>
            <a:spLocks noChangeArrowheads="1"/>
          </p:cNvSpPr>
          <p:nvPr/>
        </p:nvSpPr>
        <p:spPr bwMode="auto">
          <a:xfrm>
            <a:off x="6211313" y="292411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4" name="Oval 154"/>
          <p:cNvSpPr>
            <a:spLocks noChangeArrowheads="1"/>
          </p:cNvSpPr>
          <p:nvPr/>
        </p:nvSpPr>
        <p:spPr bwMode="auto">
          <a:xfrm>
            <a:off x="5869285" y="3717032"/>
            <a:ext cx="142875" cy="147638"/>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5" name="Oval 154"/>
          <p:cNvSpPr>
            <a:spLocks noChangeArrowheads="1"/>
          </p:cNvSpPr>
          <p:nvPr/>
        </p:nvSpPr>
        <p:spPr bwMode="auto">
          <a:xfrm>
            <a:off x="6827838" y="4271963"/>
            <a:ext cx="142875" cy="147637"/>
          </a:xfrm>
          <a:prstGeom prst="ellipse">
            <a:avLst/>
          </a:prstGeom>
          <a:solidFill>
            <a:srgbClr val="C00000"/>
          </a:solidFill>
          <a:ln w="9525">
            <a:solidFill>
              <a:srgbClr val="993300"/>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6" name="Oval 155"/>
          <p:cNvSpPr>
            <a:spLocks noChangeArrowheads="1"/>
          </p:cNvSpPr>
          <p:nvPr/>
        </p:nvSpPr>
        <p:spPr bwMode="auto">
          <a:xfrm>
            <a:off x="6446838" y="3205163"/>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7" name="Oval 83"/>
          <p:cNvSpPr>
            <a:spLocks noChangeArrowheads="1"/>
          </p:cNvSpPr>
          <p:nvPr/>
        </p:nvSpPr>
        <p:spPr bwMode="auto">
          <a:xfrm>
            <a:off x="4451734" y="1412776"/>
            <a:ext cx="142875" cy="147637"/>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8" name="Oval 154"/>
          <p:cNvSpPr>
            <a:spLocks noChangeArrowheads="1"/>
          </p:cNvSpPr>
          <p:nvPr/>
        </p:nvSpPr>
        <p:spPr bwMode="auto">
          <a:xfrm>
            <a:off x="6707732" y="4209213"/>
            <a:ext cx="142875" cy="147637"/>
          </a:xfrm>
          <a:prstGeom prst="ellipse">
            <a:avLst/>
          </a:prstGeom>
          <a:solidFill>
            <a:srgbClr val="C00000"/>
          </a:solidFill>
          <a:ln w="9525">
            <a:solidFill>
              <a:srgbClr val="993300"/>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69" name="Oval 154"/>
          <p:cNvSpPr>
            <a:spLocks noChangeArrowheads="1"/>
          </p:cNvSpPr>
          <p:nvPr/>
        </p:nvSpPr>
        <p:spPr bwMode="auto">
          <a:xfrm>
            <a:off x="7742238" y="4195763"/>
            <a:ext cx="142875" cy="147637"/>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0" name="Oval 154"/>
          <p:cNvSpPr>
            <a:spLocks noChangeArrowheads="1"/>
          </p:cNvSpPr>
          <p:nvPr/>
        </p:nvSpPr>
        <p:spPr bwMode="auto">
          <a:xfrm>
            <a:off x="6370638" y="2671763"/>
            <a:ext cx="142875" cy="147637"/>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1" name="Oval 154"/>
          <p:cNvSpPr>
            <a:spLocks noChangeArrowheads="1"/>
          </p:cNvSpPr>
          <p:nvPr/>
        </p:nvSpPr>
        <p:spPr bwMode="auto">
          <a:xfrm>
            <a:off x="6660232" y="4297288"/>
            <a:ext cx="142875" cy="147637"/>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2" name="Text Box 5"/>
          <p:cNvSpPr txBox="1">
            <a:spLocks noChangeArrowheads="1"/>
          </p:cNvSpPr>
          <p:nvPr/>
        </p:nvSpPr>
        <p:spPr bwMode="auto">
          <a:xfrm>
            <a:off x="314792" y="5767860"/>
            <a:ext cx="4212384" cy="276999"/>
          </a:xfrm>
          <a:prstGeom prst="rect">
            <a:avLst/>
          </a:prstGeom>
          <a:noFill/>
          <a:ln w="12700" cap="sq">
            <a:noFill/>
            <a:miter lim="800000"/>
            <a:headEnd type="none" w="sm" len="sm"/>
            <a:tailEnd type="none" w="sm" len="sm"/>
          </a:ln>
        </p:spPr>
        <p:txBody>
          <a:bodyPr wrap="square">
            <a:spAutoFit/>
          </a:bodyPr>
          <a:lstStyle/>
          <a:p>
            <a:pPr algn="l" eaLnBrk="0" hangingPunct="0">
              <a:spcBef>
                <a:spcPct val="10000"/>
              </a:spcBef>
            </a:pPr>
            <a:r>
              <a:rPr lang="en-GB" sz="1200" i="1" dirty="0" smtClean="0">
                <a:solidFill>
                  <a:srgbClr val="000080"/>
                </a:solidFill>
                <a:latin typeface="Verdana" pitchFamily="34" charset="0"/>
              </a:rPr>
              <a:t>Universities recently joining AL (2010/11)</a:t>
            </a:r>
            <a:endParaRPr lang="en-GB" sz="1200" i="1" u="none" dirty="0">
              <a:solidFill>
                <a:srgbClr val="000080"/>
              </a:solidFill>
              <a:latin typeface="Verdana" pitchFamily="34" charset="0"/>
            </a:endParaRPr>
          </a:p>
        </p:txBody>
      </p:sp>
      <p:sp>
        <p:nvSpPr>
          <p:cNvPr id="73" name="AutoShape 6"/>
          <p:cNvSpPr>
            <a:spLocks noChangeArrowheads="1"/>
          </p:cNvSpPr>
          <p:nvPr/>
        </p:nvSpPr>
        <p:spPr bwMode="auto">
          <a:xfrm>
            <a:off x="170329" y="5853665"/>
            <a:ext cx="100800" cy="100800"/>
          </a:xfrm>
          <a:prstGeom prst="flowChartConnector">
            <a:avLst/>
          </a:prstGeom>
          <a:solidFill>
            <a:srgbClr val="C00000"/>
          </a:solidFill>
          <a:ln w="12700" cap="sq">
            <a:solidFill>
              <a:schemeClr val="accent6">
                <a:lumMod val="50000"/>
              </a:schemeClr>
            </a:solidFill>
            <a:round/>
            <a:headEnd type="none" w="sm" len="sm"/>
            <a:tailEnd type="none" w="sm" len="sm"/>
          </a:ln>
        </p:spPr>
        <p:txBody>
          <a:bodyPr wrap="none" lIns="0" tIns="0" rIns="0" bIns="0" anchor="ctr"/>
          <a:lstStyle/>
          <a:p>
            <a:pPr eaLnBrk="0" hangingPunct="0">
              <a:spcBef>
                <a:spcPct val="0"/>
              </a:spcBef>
            </a:pPr>
            <a:endParaRPr lang="en-GB" sz="2000" u="none">
              <a:solidFill>
                <a:srgbClr val="000066"/>
              </a:solidFill>
              <a:latin typeface="Verdana" pitchFamily="34" charset="0"/>
            </a:endParaRPr>
          </a:p>
        </p:txBody>
      </p:sp>
      <p:sp>
        <p:nvSpPr>
          <p:cNvPr id="74" name="Oval 154"/>
          <p:cNvSpPr>
            <a:spLocks noChangeArrowheads="1"/>
          </p:cNvSpPr>
          <p:nvPr/>
        </p:nvSpPr>
        <p:spPr bwMode="auto">
          <a:xfrm>
            <a:off x="5869285" y="3785418"/>
            <a:ext cx="142875" cy="147638"/>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5" name="Oval 154"/>
          <p:cNvSpPr>
            <a:spLocks noChangeArrowheads="1"/>
          </p:cNvSpPr>
          <p:nvPr/>
        </p:nvSpPr>
        <p:spPr bwMode="auto">
          <a:xfrm>
            <a:off x="3721678" y="1988840"/>
            <a:ext cx="142875" cy="147638"/>
          </a:xfrm>
          <a:prstGeom prst="ellipse">
            <a:avLst/>
          </a:prstGeom>
          <a:solidFill>
            <a:srgbClr val="C00000"/>
          </a:solidFill>
          <a:ln w="9525">
            <a:solidFill>
              <a:schemeClr val="accent6">
                <a:lumMod val="50000"/>
              </a:schemeClr>
            </a:solid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6" name="Text Box 5"/>
          <p:cNvSpPr txBox="1">
            <a:spLocks noChangeArrowheads="1"/>
          </p:cNvSpPr>
          <p:nvPr/>
        </p:nvSpPr>
        <p:spPr bwMode="auto">
          <a:xfrm>
            <a:off x="314792" y="5524653"/>
            <a:ext cx="4293422" cy="276999"/>
          </a:xfrm>
          <a:prstGeom prst="rect">
            <a:avLst/>
          </a:prstGeom>
          <a:noFill/>
          <a:ln w="12700" cap="sq">
            <a:noFill/>
            <a:miter lim="800000"/>
            <a:headEnd type="none" w="sm" len="sm"/>
            <a:tailEnd type="none" w="sm" len="sm"/>
          </a:ln>
        </p:spPr>
        <p:txBody>
          <a:bodyPr wrap="square">
            <a:spAutoFit/>
          </a:bodyPr>
          <a:lstStyle/>
          <a:p>
            <a:pPr algn="l" eaLnBrk="0" hangingPunct="0">
              <a:spcBef>
                <a:spcPct val="10000"/>
              </a:spcBef>
            </a:pPr>
            <a:r>
              <a:rPr lang="en-GB" sz="1200" i="1" dirty="0" smtClean="0">
                <a:solidFill>
                  <a:srgbClr val="000080"/>
                </a:solidFill>
                <a:latin typeface="Verdana" pitchFamily="34" charset="0"/>
              </a:rPr>
              <a:t>Member </a:t>
            </a:r>
            <a:r>
              <a:rPr lang="en-GB" sz="1200" i="1" u="none" dirty="0" smtClean="0">
                <a:solidFill>
                  <a:srgbClr val="000080"/>
                </a:solidFill>
                <a:latin typeface="Verdana" pitchFamily="34" charset="0"/>
              </a:rPr>
              <a:t>Universities</a:t>
            </a:r>
            <a:endParaRPr lang="en-GB" sz="1200" i="1" u="none" dirty="0">
              <a:solidFill>
                <a:srgbClr val="000080"/>
              </a:solidFill>
              <a:latin typeface="Verdana" pitchFamily="34" charset="0"/>
            </a:endParaRPr>
          </a:p>
        </p:txBody>
      </p:sp>
      <p:sp>
        <p:nvSpPr>
          <p:cNvPr id="77" name="AutoShape 6"/>
          <p:cNvSpPr>
            <a:spLocks noChangeArrowheads="1"/>
          </p:cNvSpPr>
          <p:nvPr/>
        </p:nvSpPr>
        <p:spPr bwMode="auto">
          <a:xfrm>
            <a:off x="170329" y="5610458"/>
            <a:ext cx="100800" cy="100800"/>
          </a:xfrm>
          <a:prstGeom prst="flowChartConnector">
            <a:avLst/>
          </a:prstGeom>
          <a:solidFill>
            <a:srgbClr val="0000FF"/>
          </a:solidFill>
          <a:ln w="9525">
            <a:noFill/>
            <a:round/>
            <a:headEnd/>
            <a:tailEnd/>
          </a:ln>
        </p:spPr>
        <p:txBody>
          <a:bodyPr wrap="none" anchor="ctr"/>
          <a:lstStyle/>
          <a:p>
            <a:pPr>
              <a:spcBef>
                <a:spcPct val="0"/>
              </a:spcBef>
            </a:pPr>
            <a:endParaRPr lang="en-GB" sz="1600" b="1">
              <a:solidFill>
                <a:srgbClr val="000000"/>
              </a:solidFill>
              <a:latin typeface="Verdana" pitchFamily="34" charset="0"/>
            </a:endParaRPr>
          </a:p>
        </p:txBody>
      </p:sp>
      <p:sp>
        <p:nvSpPr>
          <p:cNvPr id="78" name="Oval 83"/>
          <p:cNvSpPr>
            <a:spLocks noChangeArrowheads="1"/>
          </p:cNvSpPr>
          <p:nvPr/>
        </p:nvSpPr>
        <p:spPr bwMode="auto">
          <a:xfrm>
            <a:off x="3803662" y="1781069"/>
            <a:ext cx="142875" cy="147638"/>
          </a:xfrm>
          <a:prstGeom prst="ellipse">
            <a:avLst/>
          </a:prstGeom>
          <a:solidFill>
            <a:srgbClr val="0000FF"/>
          </a:solidFill>
          <a:ln w="9525">
            <a:noFill/>
            <a:round/>
            <a:headEnd/>
            <a:tailEnd/>
          </a:ln>
        </p:spPr>
        <p:txBody>
          <a:bodyPr wrap="none" anchor="ctr"/>
          <a:lstStyle/>
          <a:p>
            <a:pPr algn="l">
              <a:spcBef>
                <a:spcPct val="0"/>
              </a:spcBef>
            </a:pPr>
            <a:endParaRPr lang="en-GB" sz="1600" b="1" u="none">
              <a:solidFill>
                <a:srgbClr val="000000"/>
              </a:solidFill>
              <a:latin typeface="Verdana" pitchFamily="34" charset="0"/>
            </a:endParaRPr>
          </a:p>
        </p:txBody>
      </p:sp>
      <p:sp>
        <p:nvSpPr>
          <p:cNvPr id="79" name="Oval 110"/>
          <p:cNvSpPr>
            <a:spLocks noChangeAspect="1" noChangeArrowheads="1"/>
          </p:cNvSpPr>
          <p:nvPr/>
        </p:nvSpPr>
        <p:spPr bwMode="auto">
          <a:xfrm>
            <a:off x="6735299" y="6302003"/>
            <a:ext cx="136525" cy="136525"/>
          </a:xfrm>
          <a:prstGeom prst="ellipse">
            <a:avLst/>
          </a:prstGeom>
          <a:solidFill>
            <a:srgbClr val="C00000"/>
          </a:solidFill>
          <a:ln w="9525">
            <a:noFill/>
            <a:round/>
            <a:headEnd/>
            <a:tailEnd/>
          </a:ln>
        </p:spPr>
        <p:txBody>
          <a:bodyPr wrap="none" anchor="ctr"/>
          <a:lstStyle/>
          <a:p>
            <a:pPr algn="l">
              <a:spcBef>
                <a:spcPct val="0"/>
              </a:spcBef>
            </a:pPr>
            <a:endParaRPr lang="en-GB" sz="1600" b="1" u="none" dirty="0">
              <a:solidFill>
                <a:srgbClr val="7030A0"/>
              </a:solidFill>
              <a:latin typeface="Verdana" pitchFamily="34" charset="0"/>
            </a:endParaRPr>
          </a:p>
        </p:txBody>
      </p:sp>
      <p:sp>
        <p:nvSpPr>
          <p:cNvPr id="80" name="Oval 110"/>
          <p:cNvSpPr>
            <a:spLocks noChangeAspect="1" noChangeArrowheads="1"/>
          </p:cNvSpPr>
          <p:nvPr/>
        </p:nvSpPr>
        <p:spPr bwMode="auto">
          <a:xfrm>
            <a:off x="6045014" y="3666378"/>
            <a:ext cx="136525" cy="136525"/>
          </a:xfrm>
          <a:prstGeom prst="ellipse">
            <a:avLst/>
          </a:prstGeom>
          <a:solidFill>
            <a:srgbClr val="C00000"/>
          </a:solidFill>
          <a:ln w="9525">
            <a:noFill/>
            <a:round/>
            <a:headEnd/>
            <a:tailEnd/>
          </a:ln>
        </p:spPr>
        <p:txBody>
          <a:bodyPr wrap="none" anchor="ctr"/>
          <a:lstStyle/>
          <a:p>
            <a:pPr algn="l">
              <a:spcBef>
                <a:spcPct val="0"/>
              </a:spcBef>
            </a:pPr>
            <a:endParaRPr lang="en-GB" sz="1600" b="1" u="none" dirty="0">
              <a:solidFill>
                <a:srgbClr val="7030A0"/>
              </a:solidFill>
              <a:latin typeface="Verdana" pitchFamily="34" charset="0"/>
            </a:endParaRPr>
          </a:p>
        </p:txBody>
      </p:sp>
      <p:sp>
        <p:nvSpPr>
          <p:cNvPr id="81" name="Segnaposto numero diapositiva 75"/>
          <p:cNvSpPr txBox="1">
            <a:spLocks/>
          </p:cNvSpPr>
          <p:nvPr/>
        </p:nvSpPr>
        <p:spPr bwMode="auto">
          <a:xfrm>
            <a:off x="6769100" y="63595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7AA14C7-5C3E-4FB7-BDAE-305BE1420987}" type="slidenum">
              <a:rPr kumimoji="0" lang="fr-FR" sz="1400" b="0" i="0" u="none" strike="noStrike" kern="1200" cap="none" spc="0" normalizeH="0" baseline="0" noProof="0" smtClean="0">
                <a:ln>
                  <a:noFill/>
                </a:ln>
                <a:solidFill>
                  <a:srgbClr val="003399"/>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fr-FR" sz="1400" b="0" i="0" u="none" strike="noStrike" kern="1200" cap="none" spc="0" normalizeH="0" baseline="0" noProof="0" dirty="0">
              <a:ln>
                <a:noFill/>
              </a:ln>
              <a:solidFill>
                <a:srgbClr val="003399"/>
              </a:solidFill>
              <a:effectLst/>
              <a:uLnTx/>
              <a:uFillTx/>
              <a:latin typeface="+mn-lt"/>
              <a:ea typeface="+mn-ea"/>
              <a:cs typeface="+mn-cs"/>
            </a:endParaRPr>
          </a:p>
        </p:txBody>
      </p:sp>
    </p:spTree>
    <p:extLst>
      <p:ext uri="{BB962C8B-B14F-4D97-AF65-F5344CB8AC3E}">
        <p14:creationId xmlns:p14="http://schemas.microsoft.com/office/powerpoint/2010/main" val="27515648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2000"/>
                                        <p:tgtEl>
                                          <p:spTgt spid="12"/>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dissolve">
                                      <p:cBhvr>
                                        <p:cTn id="11" dur="500"/>
                                        <p:tgtEl>
                                          <p:spTgt spid="13"/>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dissolve">
                                      <p:cBhvr>
                                        <p:cTn id="14" dur="500"/>
                                        <p:tgtEl>
                                          <p:spTgt spid="14"/>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dissolve">
                                      <p:cBhvr>
                                        <p:cTn id="20" dur="500"/>
                                        <p:tgtEl>
                                          <p:spTgt spid="16"/>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dissolve">
                                      <p:cBhvr>
                                        <p:cTn id="23" dur="500"/>
                                        <p:tgtEl>
                                          <p:spTgt spid="17"/>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dissolve">
                                      <p:cBhvr>
                                        <p:cTn id="26" dur="500"/>
                                        <p:tgtEl>
                                          <p:spTgt spid="18"/>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dissolve">
                                      <p:cBhvr>
                                        <p:cTn id="29" dur="500"/>
                                        <p:tgtEl>
                                          <p:spTgt spid="19"/>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dissolve">
                                      <p:cBhvr>
                                        <p:cTn id="32" dur="500"/>
                                        <p:tgtEl>
                                          <p:spTgt spid="20"/>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dissolve">
                                      <p:cBhvr>
                                        <p:cTn id="35" dur="500"/>
                                        <p:tgtEl>
                                          <p:spTgt spid="21"/>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dissolve">
                                      <p:cBhvr>
                                        <p:cTn id="38" dur="500"/>
                                        <p:tgtEl>
                                          <p:spTgt spid="22"/>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dissolve">
                                      <p:cBhvr>
                                        <p:cTn id="41" dur="500"/>
                                        <p:tgtEl>
                                          <p:spTgt spid="23"/>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dissolve">
                                      <p:cBhvr>
                                        <p:cTn id="44" dur="500"/>
                                        <p:tgtEl>
                                          <p:spTgt spid="24"/>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dissolve">
                                      <p:cBhvr>
                                        <p:cTn id="47" dur="500"/>
                                        <p:tgtEl>
                                          <p:spTgt spid="25"/>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dissolve">
                                      <p:cBhvr>
                                        <p:cTn id="50" dur="500"/>
                                        <p:tgtEl>
                                          <p:spTgt spid="26"/>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dissolve">
                                      <p:cBhvr>
                                        <p:cTn id="53" dur="500"/>
                                        <p:tgtEl>
                                          <p:spTgt spid="27"/>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dissolve">
                                      <p:cBhvr>
                                        <p:cTn id="56" dur="500"/>
                                        <p:tgtEl>
                                          <p:spTgt spid="28"/>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dissolve">
                                      <p:cBhvr>
                                        <p:cTn id="59" dur="500"/>
                                        <p:tgtEl>
                                          <p:spTgt spid="29"/>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dissolve">
                                      <p:cBhvr>
                                        <p:cTn id="62" dur="500"/>
                                        <p:tgtEl>
                                          <p:spTgt spid="30"/>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dissolve">
                                      <p:cBhvr>
                                        <p:cTn id="65" dur="500"/>
                                        <p:tgtEl>
                                          <p:spTgt spid="31"/>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dissolve">
                                      <p:cBhvr>
                                        <p:cTn id="68" dur="500"/>
                                        <p:tgtEl>
                                          <p:spTgt spid="32"/>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dissolve">
                                      <p:cBhvr>
                                        <p:cTn id="71" dur="500"/>
                                        <p:tgtEl>
                                          <p:spTgt spid="33"/>
                                        </p:tgtEl>
                                      </p:cBhvr>
                                    </p:animEffect>
                                  </p:childTnLst>
                                </p:cTn>
                              </p:par>
                              <p:par>
                                <p:cTn id="72" presetID="9"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dissolve">
                                      <p:cBhvr>
                                        <p:cTn id="74" dur="500"/>
                                        <p:tgtEl>
                                          <p:spTgt spid="34"/>
                                        </p:tgtEl>
                                      </p:cBhvr>
                                    </p:animEffect>
                                  </p:childTnLst>
                                </p:cTn>
                              </p:par>
                              <p:par>
                                <p:cTn id="75" presetID="9" presetClass="entr" presetSubtype="0"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dissolve">
                                      <p:cBhvr>
                                        <p:cTn id="77" dur="500"/>
                                        <p:tgtEl>
                                          <p:spTgt spid="35"/>
                                        </p:tgtEl>
                                      </p:cBhvr>
                                    </p:animEffect>
                                  </p:childTnLst>
                                </p:cTn>
                              </p:par>
                              <p:par>
                                <p:cTn id="78" presetID="9" presetClass="entr" presetSubtype="0" fill="hold" grpId="0" nodeType="with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dissolve">
                                      <p:cBhvr>
                                        <p:cTn id="80" dur="500"/>
                                        <p:tgtEl>
                                          <p:spTgt spid="36"/>
                                        </p:tgtEl>
                                      </p:cBhvr>
                                    </p:animEffect>
                                  </p:childTnLst>
                                </p:cTn>
                              </p:par>
                              <p:par>
                                <p:cTn id="81" presetID="9" presetClass="entr" presetSubtype="0" fill="hold" grpId="0" nodeType="with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dissolve">
                                      <p:cBhvr>
                                        <p:cTn id="83" dur="500"/>
                                        <p:tgtEl>
                                          <p:spTgt spid="37"/>
                                        </p:tgtEl>
                                      </p:cBhvr>
                                    </p:animEffect>
                                  </p:childTnLst>
                                </p:cTn>
                              </p:par>
                              <p:par>
                                <p:cTn id="84" presetID="9" presetClass="entr" presetSubtype="0" fill="hold" grpId="0" nodeType="with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dissolve">
                                      <p:cBhvr>
                                        <p:cTn id="86" dur="500"/>
                                        <p:tgtEl>
                                          <p:spTgt spid="38"/>
                                        </p:tgtEl>
                                      </p:cBhvr>
                                    </p:animEffect>
                                  </p:childTnLst>
                                </p:cTn>
                              </p:par>
                              <p:par>
                                <p:cTn id="87" presetID="9" presetClass="entr" presetSubtype="0"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dissolve">
                                      <p:cBhvr>
                                        <p:cTn id="89" dur="500"/>
                                        <p:tgtEl>
                                          <p:spTgt spid="39"/>
                                        </p:tgtEl>
                                      </p:cBhvr>
                                    </p:animEffect>
                                  </p:childTnLst>
                                </p:cTn>
                              </p:par>
                              <p:par>
                                <p:cTn id="90" presetID="9" presetClass="entr" presetSubtype="0" fill="hold" grpId="0" nodeType="with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dissolve">
                                      <p:cBhvr>
                                        <p:cTn id="92" dur="500"/>
                                        <p:tgtEl>
                                          <p:spTgt spid="40"/>
                                        </p:tgtEl>
                                      </p:cBhvr>
                                    </p:animEffect>
                                  </p:childTnLst>
                                </p:cTn>
                              </p:par>
                              <p:par>
                                <p:cTn id="93" presetID="9" presetClass="entr" presetSubtype="0" fill="hold" grpId="0" nodeType="with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dissolve">
                                      <p:cBhvr>
                                        <p:cTn id="95" dur="500"/>
                                        <p:tgtEl>
                                          <p:spTgt spid="41"/>
                                        </p:tgtEl>
                                      </p:cBhvr>
                                    </p:animEffect>
                                  </p:childTnLst>
                                </p:cTn>
                              </p:par>
                              <p:par>
                                <p:cTn id="96" presetID="9" presetClass="entr" presetSubtype="0" fill="hold" grpId="0" nodeType="with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dissolve">
                                      <p:cBhvr>
                                        <p:cTn id="98" dur="500"/>
                                        <p:tgtEl>
                                          <p:spTgt spid="42"/>
                                        </p:tgtEl>
                                      </p:cBhvr>
                                    </p:animEffect>
                                  </p:childTnLst>
                                </p:cTn>
                              </p:par>
                              <p:par>
                                <p:cTn id="99" presetID="9" presetClass="entr" presetSubtype="0"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dissolve">
                                      <p:cBhvr>
                                        <p:cTn id="101" dur="500"/>
                                        <p:tgtEl>
                                          <p:spTgt spid="43"/>
                                        </p:tgtEl>
                                      </p:cBhvr>
                                    </p:animEffect>
                                  </p:childTnLst>
                                </p:cTn>
                              </p:par>
                              <p:par>
                                <p:cTn id="102" presetID="9" presetClass="entr" presetSubtype="0"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dissolve">
                                      <p:cBhvr>
                                        <p:cTn id="104" dur="500"/>
                                        <p:tgtEl>
                                          <p:spTgt spid="44"/>
                                        </p:tgtEl>
                                      </p:cBhvr>
                                    </p:animEffect>
                                  </p:childTnLst>
                                </p:cTn>
                              </p:par>
                              <p:par>
                                <p:cTn id="105" presetID="9" presetClass="entr" presetSubtype="0" fill="hold" grpId="0" nodeType="withEffect">
                                  <p:stCondLst>
                                    <p:cond delay="0"/>
                                  </p:stCondLst>
                                  <p:childTnLst>
                                    <p:set>
                                      <p:cBhvr>
                                        <p:cTn id="106" dur="1" fill="hold">
                                          <p:stCondLst>
                                            <p:cond delay="0"/>
                                          </p:stCondLst>
                                        </p:cTn>
                                        <p:tgtEl>
                                          <p:spTgt spid="45"/>
                                        </p:tgtEl>
                                        <p:attrNameLst>
                                          <p:attrName>style.visibility</p:attrName>
                                        </p:attrNameLst>
                                      </p:cBhvr>
                                      <p:to>
                                        <p:strVal val="visible"/>
                                      </p:to>
                                    </p:set>
                                    <p:animEffect transition="in" filter="dissolve">
                                      <p:cBhvr>
                                        <p:cTn id="107" dur="500"/>
                                        <p:tgtEl>
                                          <p:spTgt spid="45"/>
                                        </p:tgtEl>
                                      </p:cBhvr>
                                    </p:animEffect>
                                  </p:childTnLst>
                                </p:cTn>
                              </p:par>
                              <p:par>
                                <p:cTn id="108" presetID="9" presetClass="entr" presetSubtype="0" fill="hold" grpId="0" nodeType="withEffect">
                                  <p:stCondLst>
                                    <p:cond delay="0"/>
                                  </p:stCondLst>
                                  <p:childTnLst>
                                    <p:set>
                                      <p:cBhvr>
                                        <p:cTn id="109" dur="1" fill="hold">
                                          <p:stCondLst>
                                            <p:cond delay="0"/>
                                          </p:stCondLst>
                                        </p:cTn>
                                        <p:tgtEl>
                                          <p:spTgt spid="46"/>
                                        </p:tgtEl>
                                        <p:attrNameLst>
                                          <p:attrName>style.visibility</p:attrName>
                                        </p:attrNameLst>
                                      </p:cBhvr>
                                      <p:to>
                                        <p:strVal val="visible"/>
                                      </p:to>
                                    </p:set>
                                    <p:animEffect transition="in" filter="dissolve">
                                      <p:cBhvr>
                                        <p:cTn id="110" dur="500"/>
                                        <p:tgtEl>
                                          <p:spTgt spid="46"/>
                                        </p:tgtEl>
                                      </p:cBhvr>
                                    </p:animEffect>
                                  </p:childTnLst>
                                </p:cTn>
                              </p:par>
                              <p:par>
                                <p:cTn id="111" presetID="9" presetClass="entr" presetSubtype="0" fill="hold" grpId="0" nodeType="withEffect" nodePh="1">
                                  <p:stCondLst>
                                    <p:cond delay="0"/>
                                  </p:stCondLst>
                                  <p:endCondLst>
                                    <p:cond evt="begin" delay="0">
                                      <p:tn val="111"/>
                                    </p:cond>
                                  </p:endCondLst>
                                  <p:childTnLst>
                                    <p:set>
                                      <p:cBhvr>
                                        <p:cTn id="112" dur="1" fill="hold">
                                          <p:stCondLst>
                                            <p:cond delay="0"/>
                                          </p:stCondLst>
                                        </p:cTn>
                                        <p:tgtEl>
                                          <p:spTgt spid="47"/>
                                        </p:tgtEl>
                                        <p:attrNameLst>
                                          <p:attrName>style.visibility</p:attrName>
                                        </p:attrNameLst>
                                      </p:cBhvr>
                                      <p:to>
                                        <p:strVal val="visible"/>
                                      </p:to>
                                    </p:set>
                                    <p:animEffect transition="in" filter="dissolve">
                                      <p:cBhvr>
                                        <p:cTn id="113" dur="500"/>
                                        <p:tgtEl>
                                          <p:spTgt spid="47"/>
                                        </p:tgtEl>
                                      </p:cBhvr>
                                    </p:animEffect>
                                  </p:childTnLst>
                                </p:cTn>
                              </p:par>
                              <p:par>
                                <p:cTn id="114" presetID="9" presetClass="entr" presetSubtype="0" fill="hold" grpId="0" nodeType="withEffect">
                                  <p:stCondLst>
                                    <p:cond delay="0"/>
                                  </p:stCondLst>
                                  <p:childTnLst>
                                    <p:set>
                                      <p:cBhvr>
                                        <p:cTn id="115" dur="1" fill="hold">
                                          <p:stCondLst>
                                            <p:cond delay="0"/>
                                          </p:stCondLst>
                                        </p:cTn>
                                        <p:tgtEl>
                                          <p:spTgt spid="48"/>
                                        </p:tgtEl>
                                        <p:attrNameLst>
                                          <p:attrName>style.visibility</p:attrName>
                                        </p:attrNameLst>
                                      </p:cBhvr>
                                      <p:to>
                                        <p:strVal val="visible"/>
                                      </p:to>
                                    </p:set>
                                    <p:animEffect transition="in" filter="dissolve">
                                      <p:cBhvr>
                                        <p:cTn id="116" dur="500"/>
                                        <p:tgtEl>
                                          <p:spTgt spid="48"/>
                                        </p:tgtEl>
                                      </p:cBhvr>
                                    </p:animEffect>
                                  </p:childTnLst>
                                </p:cTn>
                              </p:par>
                              <p:par>
                                <p:cTn id="117" presetID="9" presetClass="entr" presetSubtype="0" fill="hold" grpId="0" nodeType="withEffect">
                                  <p:stCondLst>
                                    <p:cond delay="0"/>
                                  </p:stCondLst>
                                  <p:childTnLst>
                                    <p:set>
                                      <p:cBhvr>
                                        <p:cTn id="118" dur="1" fill="hold">
                                          <p:stCondLst>
                                            <p:cond delay="0"/>
                                          </p:stCondLst>
                                        </p:cTn>
                                        <p:tgtEl>
                                          <p:spTgt spid="49"/>
                                        </p:tgtEl>
                                        <p:attrNameLst>
                                          <p:attrName>style.visibility</p:attrName>
                                        </p:attrNameLst>
                                      </p:cBhvr>
                                      <p:to>
                                        <p:strVal val="visible"/>
                                      </p:to>
                                    </p:set>
                                    <p:animEffect transition="in" filter="dissolve">
                                      <p:cBhvr>
                                        <p:cTn id="119" dur="500"/>
                                        <p:tgtEl>
                                          <p:spTgt spid="49"/>
                                        </p:tgtEl>
                                      </p:cBhvr>
                                    </p:animEffect>
                                  </p:childTnLst>
                                </p:cTn>
                              </p:par>
                              <p:par>
                                <p:cTn id="120" presetID="9" presetClass="entr" presetSubtype="0" fill="hold" grpId="0" nodeType="withEffect">
                                  <p:stCondLst>
                                    <p:cond delay="0"/>
                                  </p:stCondLst>
                                  <p:childTnLst>
                                    <p:set>
                                      <p:cBhvr>
                                        <p:cTn id="121" dur="1" fill="hold">
                                          <p:stCondLst>
                                            <p:cond delay="0"/>
                                          </p:stCondLst>
                                        </p:cTn>
                                        <p:tgtEl>
                                          <p:spTgt spid="50"/>
                                        </p:tgtEl>
                                        <p:attrNameLst>
                                          <p:attrName>style.visibility</p:attrName>
                                        </p:attrNameLst>
                                      </p:cBhvr>
                                      <p:to>
                                        <p:strVal val="visible"/>
                                      </p:to>
                                    </p:set>
                                    <p:animEffect transition="in" filter="dissolve">
                                      <p:cBhvr>
                                        <p:cTn id="122" dur="500"/>
                                        <p:tgtEl>
                                          <p:spTgt spid="50"/>
                                        </p:tgtEl>
                                      </p:cBhvr>
                                    </p:animEffect>
                                  </p:childTnLst>
                                </p:cTn>
                              </p:par>
                              <p:par>
                                <p:cTn id="123" presetID="9" presetClass="entr" presetSubtype="0" fill="hold" grpId="0" nodeType="withEffect">
                                  <p:stCondLst>
                                    <p:cond delay="0"/>
                                  </p:stCondLst>
                                  <p:childTnLst>
                                    <p:set>
                                      <p:cBhvr>
                                        <p:cTn id="124" dur="1" fill="hold">
                                          <p:stCondLst>
                                            <p:cond delay="0"/>
                                          </p:stCondLst>
                                        </p:cTn>
                                        <p:tgtEl>
                                          <p:spTgt spid="52"/>
                                        </p:tgtEl>
                                        <p:attrNameLst>
                                          <p:attrName>style.visibility</p:attrName>
                                        </p:attrNameLst>
                                      </p:cBhvr>
                                      <p:to>
                                        <p:strVal val="visible"/>
                                      </p:to>
                                    </p:set>
                                    <p:animEffect transition="in" filter="dissolve">
                                      <p:cBhvr>
                                        <p:cTn id="125" dur="500"/>
                                        <p:tgtEl>
                                          <p:spTgt spid="52"/>
                                        </p:tgtEl>
                                      </p:cBhvr>
                                    </p:animEffect>
                                  </p:childTnLst>
                                </p:cTn>
                              </p:par>
                              <p:par>
                                <p:cTn id="126" presetID="9" presetClass="entr" presetSubtype="0" fill="hold" grpId="0" nodeType="withEffect">
                                  <p:stCondLst>
                                    <p:cond delay="0"/>
                                  </p:stCondLst>
                                  <p:childTnLst>
                                    <p:set>
                                      <p:cBhvr>
                                        <p:cTn id="127" dur="1" fill="hold">
                                          <p:stCondLst>
                                            <p:cond delay="0"/>
                                          </p:stCondLst>
                                        </p:cTn>
                                        <p:tgtEl>
                                          <p:spTgt spid="53"/>
                                        </p:tgtEl>
                                        <p:attrNameLst>
                                          <p:attrName>style.visibility</p:attrName>
                                        </p:attrNameLst>
                                      </p:cBhvr>
                                      <p:to>
                                        <p:strVal val="visible"/>
                                      </p:to>
                                    </p:set>
                                    <p:animEffect transition="in" filter="dissolve">
                                      <p:cBhvr>
                                        <p:cTn id="128" dur="500"/>
                                        <p:tgtEl>
                                          <p:spTgt spid="53"/>
                                        </p:tgtEl>
                                      </p:cBhvr>
                                    </p:animEffect>
                                  </p:childTnLst>
                                </p:cTn>
                              </p:par>
                              <p:par>
                                <p:cTn id="129" presetID="9" presetClass="entr" presetSubtype="0" fill="hold" grpId="0" nodeType="withEffect">
                                  <p:stCondLst>
                                    <p:cond delay="0"/>
                                  </p:stCondLst>
                                  <p:childTnLst>
                                    <p:set>
                                      <p:cBhvr>
                                        <p:cTn id="130" dur="1" fill="hold">
                                          <p:stCondLst>
                                            <p:cond delay="0"/>
                                          </p:stCondLst>
                                        </p:cTn>
                                        <p:tgtEl>
                                          <p:spTgt spid="54"/>
                                        </p:tgtEl>
                                        <p:attrNameLst>
                                          <p:attrName>style.visibility</p:attrName>
                                        </p:attrNameLst>
                                      </p:cBhvr>
                                      <p:to>
                                        <p:strVal val="visible"/>
                                      </p:to>
                                    </p:set>
                                    <p:animEffect transition="in" filter="dissolve">
                                      <p:cBhvr>
                                        <p:cTn id="131" dur="500"/>
                                        <p:tgtEl>
                                          <p:spTgt spid="54"/>
                                        </p:tgtEl>
                                      </p:cBhvr>
                                    </p:animEffect>
                                  </p:childTnLst>
                                </p:cTn>
                              </p:par>
                              <p:par>
                                <p:cTn id="132" presetID="9" presetClass="entr" presetSubtype="0" fill="hold" grpId="0" nodeType="withEffect">
                                  <p:stCondLst>
                                    <p:cond delay="0"/>
                                  </p:stCondLst>
                                  <p:childTnLst>
                                    <p:set>
                                      <p:cBhvr>
                                        <p:cTn id="133" dur="1" fill="hold">
                                          <p:stCondLst>
                                            <p:cond delay="0"/>
                                          </p:stCondLst>
                                        </p:cTn>
                                        <p:tgtEl>
                                          <p:spTgt spid="55"/>
                                        </p:tgtEl>
                                        <p:attrNameLst>
                                          <p:attrName>style.visibility</p:attrName>
                                        </p:attrNameLst>
                                      </p:cBhvr>
                                      <p:to>
                                        <p:strVal val="visible"/>
                                      </p:to>
                                    </p:set>
                                    <p:animEffect transition="in" filter="dissolve">
                                      <p:cBhvr>
                                        <p:cTn id="134" dur="500"/>
                                        <p:tgtEl>
                                          <p:spTgt spid="55"/>
                                        </p:tgtEl>
                                      </p:cBhvr>
                                    </p:animEffect>
                                  </p:childTnLst>
                                </p:cTn>
                              </p:par>
                              <p:par>
                                <p:cTn id="135" presetID="9" presetClass="entr" presetSubtype="0" fill="hold" grpId="0" nodeType="withEffect">
                                  <p:stCondLst>
                                    <p:cond delay="0"/>
                                  </p:stCondLst>
                                  <p:childTnLst>
                                    <p:set>
                                      <p:cBhvr>
                                        <p:cTn id="136" dur="1" fill="hold">
                                          <p:stCondLst>
                                            <p:cond delay="0"/>
                                          </p:stCondLst>
                                        </p:cTn>
                                        <p:tgtEl>
                                          <p:spTgt spid="56"/>
                                        </p:tgtEl>
                                        <p:attrNameLst>
                                          <p:attrName>style.visibility</p:attrName>
                                        </p:attrNameLst>
                                      </p:cBhvr>
                                      <p:to>
                                        <p:strVal val="visible"/>
                                      </p:to>
                                    </p:set>
                                    <p:animEffect transition="in" filter="dissolve">
                                      <p:cBhvr>
                                        <p:cTn id="137" dur="500"/>
                                        <p:tgtEl>
                                          <p:spTgt spid="56"/>
                                        </p:tgtEl>
                                      </p:cBhvr>
                                    </p:animEffect>
                                  </p:childTnLst>
                                </p:cTn>
                              </p:par>
                              <p:par>
                                <p:cTn id="138" presetID="9" presetClass="entr" presetSubtype="0" fill="hold" grpId="0" nodeType="withEffect">
                                  <p:stCondLst>
                                    <p:cond delay="0"/>
                                  </p:stCondLst>
                                  <p:childTnLst>
                                    <p:set>
                                      <p:cBhvr>
                                        <p:cTn id="139" dur="1" fill="hold">
                                          <p:stCondLst>
                                            <p:cond delay="0"/>
                                          </p:stCondLst>
                                        </p:cTn>
                                        <p:tgtEl>
                                          <p:spTgt spid="57"/>
                                        </p:tgtEl>
                                        <p:attrNameLst>
                                          <p:attrName>style.visibility</p:attrName>
                                        </p:attrNameLst>
                                      </p:cBhvr>
                                      <p:to>
                                        <p:strVal val="visible"/>
                                      </p:to>
                                    </p:set>
                                    <p:animEffect transition="in" filter="dissolve">
                                      <p:cBhvr>
                                        <p:cTn id="140" dur="500"/>
                                        <p:tgtEl>
                                          <p:spTgt spid="57"/>
                                        </p:tgtEl>
                                      </p:cBhvr>
                                    </p:animEffect>
                                  </p:childTnLst>
                                </p:cTn>
                              </p:par>
                              <p:par>
                                <p:cTn id="141" presetID="9" presetClass="entr" presetSubtype="0" fill="hold" grpId="0" nodeType="withEffect">
                                  <p:stCondLst>
                                    <p:cond delay="0"/>
                                  </p:stCondLst>
                                  <p:childTnLst>
                                    <p:set>
                                      <p:cBhvr>
                                        <p:cTn id="142" dur="1" fill="hold">
                                          <p:stCondLst>
                                            <p:cond delay="0"/>
                                          </p:stCondLst>
                                        </p:cTn>
                                        <p:tgtEl>
                                          <p:spTgt spid="58"/>
                                        </p:tgtEl>
                                        <p:attrNameLst>
                                          <p:attrName>style.visibility</p:attrName>
                                        </p:attrNameLst>
                                      </p:cBhvr>
                                      <p:to>
                                        <p:strVal val="visible"/>
                                      </p:to>
                                    </p:set>
                                    <p:animEffect transition="in" filter="dissolve">
                                      <p:cBhvr>
                                        <p:cTn id="143" dur="500"/>
                                        <p:tgtEl>
                                          <p:spTgt spid="58"/>
                                        </p:tgtEl>
                                      </p:cBhvr>
                                    </p:animEffect>
                                  </p:childTnLst>
                                </p:cTn>
                              </p:par>
                              <p:par>
                                <p:cTn id="144" presetID="9" presetClass="entr" presetSubtype="0" fill="hold" grpId="0" nodeType="withEffect">
                                  <p:stCondLst>
                                    <p:cond delay="0"/>
                                  </p:stCondLst>
                                  <p:childTnLst>
                                    <p:set>
                                      <p:cBhvr>
                                        <p:cTn id="145" dur="1" fill="hold">
                                          <p:stCondLst>
                                            <p:cond delay="0"/>
                                          </p:stCondLst>
                                        </p:cTn>
                                        <p:tgtEl>
                                          <p:spTgt spid="59"/>
                                        </p:tgtEl>
                                        <p:attrNameLst>
                                          <p:attrName>style.visibility</p:attrName>
                                        </p:attrNameLst>
                                      </p:cBhvr>
                                      <p:to>
                                        <p:strVal val="visible"/>
                                      </p:to>
                                    </p:set>
                                    <p:animEffect transition="in" filter="dissolve">
                                      <p:cBhvr>
                                        <p:cTn id="146" dur="500"/>
                                        <p:tgtEl>
                                          <p:spTgt spid="59"/>
                                        </p:tgtEl>
                                      </p:cBhvr>
                                    </p:animEffect>
                                  </p:childTnLst>
                                </p:cTn>
                              </p:par>
                              <p:par>
                                <p:cTn id="147" presetID="9" presetClass="entr" presetSubtype="0" fill="hold" grpId="0" nodeType="withEffect">
                                  <p:stCondLst>
                                    <p:cond delay="0"/>
                                  </p:stCondLst>
                                  <p:childTnLst>
                                    <p:set>
                                      <p:cBhvr>
                                        <p:cTn id="148" dur="1" fill="hold">
                                          <p:stCondLst>
                                            <p:cond delay="0"/>
                                          </p:stCondLst>
                                        </p:cTn>
                                        <p:tgtEl>
                                          <p:spTgt spid="60"/>
                                        </p:tgtEl>
                                        <p:attrNameLst>
                                          <p:attrName>style.visibility</p:attrName>
                                        </p:attrNameLst>
                                      </p:cBhvr>
                                      <p:to>
                                        <p:strVal val="visible"/>
                                      </p:to>
                                    </p:set>
                                    <p:animEffect transition="in" filter="dissolve">
                                      <p:cBhvr>
                                        <p:cTn id="149" dur="500"/>
                                        <p:tgtEl>
                                          <p:spTgt spid="60"/>
                                        </p:tgtEl>
                                      </p:cBhvr>
                                    </p:animEffect>
                                  </p:childTnLst>
                                </p:cTn>
                              </p:par>
                              <p:par>
                                <p:cTn id="150" presetID="9" presetClass="entr" presetSubtype="0" fill="hold" grpId="0" nodeType="withEffect">
                                  <p:stCondLst>
                                    <p:cond delay="0"/>
                                  </p:stCondLst>
                                  <p:childTnLst>
                                    <p:set>
                                      <p:cBhvr>
                                        <p:cTn id="151" dur="1" fill="hold">
                                          <p:stCondLst>
                                            <p:cond delay="0"/>
                                          </p:stCondLst>
                                        </p:cTn>
                                        <p:tgtEl>
                                          <p:spTgt spid="61"/>
                                        </p:tgtEl>
                                        <p:attrNameLst>
                                          <p:attrName>style.visibility</p:attrName>
                                        </p:attrNameLst>
                                      </p:cBhvr>
                                      <p:to>
                                        <p:strVal val="visible"/>
                                      </p:to>
                                    </p:set>
                                    <p:animEffect transition="in" filter="dissolve">
                                      <p:cBhvr>
                                        <p:cTn id="152" dur="500"/>
                                        <p:tgtEl>
                                          <p:spTgt spid="61"/>
                                        </p:tgtEl>
                                      </p:cBhvr>
                                    </p:animEffect>
                                  </p:childTnLst>
                                </p:cTn>
                              </p:par>
                              <p:par>
                                <p:cTn id="153" presetID="9" presetClass="entr" presetSubtype="0" fill="hold" grpId="0" nodeType="withEffect">
                                  <p:stCondLst>
                                    <p:cond delay="0"/>
                                  </p:stCondLst>
                                  <p:childTnLst>
                                    <p:set>
                                      <p:cBhvr>
                                        <p:cTn id="154" dur="1" fill="hold">
                                          <p:stCondLst>
                                            <p:cond delay="0"/>
                                          </p:stCondLst>
                                        </p:cTn>
                                        <p:tgtEl>
                                          <p:spTgt spid="62"/>
                                        </p:tgtEl>
                                        <p:attrNameLst>
                                          <p:attrName>style.visibility</p:attrName>
                                        </p:attrNameLst>
                                      </p:cBhvr>
                                      <p:to>
                                        <p:strVal val="visible"/>
                                      </p:to>
                                    </p:set>
                                    <p:animEffect transition="in" filter="dissolve">
                                      <p:cBhvr>
                                        <p:cTn id="155" dur="500"/>
                                        <p:tgtEl>
                                          <p:spTgt spid="62"/>
                                        </p:tgtEl>
                                      </p:cBhvr>
                                    </p:animEffect>
                                  </p:childTnLst>
                                </p:cTn>
                              </p:par>
                              <p:par>
                                <p:cTn id="156" presetID="9" presetClass="entr" presetSubtype="0" fill="hold" grpId="0" nodeType="withEffect">
                                  <p:stCondLst>
                                    <p:cond delay="0"/>
                                  </p:stCondLst>
                                  <p:childTnLst>
                                    <p:set>
                                      <p:cBhvr>
                                        <p:cTn id="157" dur="1" fill="hold">
                                          <p:stCondLst>
                                            <p:cond delay="0"/>
                                          </p:stCondLst>
                                        </p:cTn>
                                        <p:tgtEl>
                                          <p:spTgt spid="78"/>
                                        </p:tgtEl>
                                        <p:attrNameLst>
                                          <p:attrName>style.visibility</p:attrName>
                                        </p:attrNameLst>
                                      </p:cBhvr>
                                      <p:to>
                                        <p:strVal val="visible"/>
                                      </p:to>
                                    </p:set>
                                    <p:animEffect transition="in" filter="dissolve">
                                      <p:cBhvr>
                                        <p:cTn id="158" dur="500"/>
                                        <p:tgtEl>
                                          <p:spTgt spid="78"/>
                                        </p:tgtEl>
                                      </p:cBhvr>
                                    </p:animEffect>
                                  </p:childTnLst>
                                </p:cTn>
                              </p:par>
                              <p:par>
                                <p:cTn id="159" presetID="9" presetClass="entr" presetSubtype="0" fill="hold" grpId="0" nodeType="withEffect">
                                  <p:stCondLst>
                                    <p:cond delay="0"/>
                                  </p:stCondLst>
                                  <p:childTnLst>
                                    <p:set>
                                      <p:cBhvr>
                                        <p:cTn id="160" dur="1" fill="hold">
                                          <p:stCondLst>
                                            <p:cond delay="0"/>
                                          </p:stCondLst>
                                        </p:cTn>
                                        <p:tgtEl>
                                          <p:spTgt spid="63"/>
                                        </p:tgtEl>
                                        <p:attrNameLst>
                                          <p:attrName>style.visibility</p:attrName>
                                        </p:attrNameLst>
                                      </p:cBhvr>
                                      <p:to>
                                        <p:strVal val="visible"/>
                                      </p:to>
                                    </p:set>
                                    <p:animEffect transition="in" filter="dissolve">
                                      <p:cBhvr>
                                        <p:cTn id="161" dur="500"/>
                                        <p:tgtEl>
                                          <p:spTgt spid="63"/>
                                        </p:tgtEl>
                                      </p:cBhvr>
                                    </p:animEffect>
                                  </p:childTnLst>
                                </p:cTn>
                              </p:par>
                              <p:par>
                                <p:cTn id="162" presetID="9" presetClass="entr" presetSubtype="0" fill="hold" grpId="0" nodeType="withEffect">
                                  <p:stCondLst>
                                    <p:cond delay="0"/>
                                  </p:stCondLst>
                                  <p:childTnLst>
                                    <p:set>
                                      <p:cBhvr>
                                        <p:cTn id="163" dur="1" fill="hold">
                                          <p:stCondLst>
                                            <p:cond delay="0"/>
                                          </p:stCondLst>
                                        </p:cTn>
                                        <p:tgtEl>
                                          <p:spTgt spid="66"/>
                                        </p:tgtEl>
                                        <p:attrNameLst>
                                          <p:attrName>style.visibility</p:attrName>
                                        </p:attrNameLst>
                                      </p:cBhvr>
                                      <p:to>
                                        <p:strVal val="visible"/>
                                      </p:to>
                                    </p:set>
                                    <p:animEffect transition="in" filter="dissolve">
                                      <p:cBhvr>
                                        <p:cTn id="164" dur="500"/>
                                        <p:tgtEl>
                                          <p:spTgt spid="66"/>
                                        </p:tgtEl>
                                      </p:cBhvr>
                                    </p:animEffect>
                                  </p:childTnLst>
                                </p:cTn>
                              </p:par>
                              <p:par>
                                <p:cTn id="165" presetID="9" presetClass="entr" presetSubtype="0" fill="hold" grpId="0" nodeType="withEffect">
                                  <p:stCondLst>
                                    <p:cond delay="0"/>
                                  </p:stCondLst>
                                  <p:childTnLst>
                                    <p:set>
                                      <p:cBhvr>
                                        <p:cTn id="166" dur="1" fill="hold">
                                          <p:stCondLst>
                                            <p:cond delay="0"/>
                                          </p:stCondLst>
                                        </p:cTn>
                                        <p:tgtEl>
                                          <p:spTgt spid="67"/>
                                        </p:tgtEl>
                                        <p:attrNameLst>
                                          <p:attrName>style.visibility</p:attrName>
                                        </p:attrNameLst>
                                      </p:cBhvr>
                                      <p:to>
                                        <p:strVal val="visible"/>
                                      </p:to>
                                    </p:set>
                                    <p:animEffect transition="in" filter="dissolve">
                                      <p:cBhvr>
                                        <p:cTn id="167" dur="500"/>
                                        <p:tgtEl>
                                          <p:spTgt spid="67"/>
                                        </p:tgtEl>
                                      </p:cBhvr>
                                    </p:animEffect>
                                  </p:childTnLst>
                                </p:cTn>
                              </p:par>
                              <p:par>
                                <p:cTn id="168" presetID="9" presetClass="entr" presetSubtype="0" fill="hold" grpId="0" nodeType="withEffect">
                                  <p:stCondLst>
                                    <p:cond delay="0"/>
                                  </p:stCondLst>
                                  <p:childTnLst>
                                    <p:set>
                                      <p:cBhvr>
                                        <p:cTn id="169" dur="1" fill="hold">
                                          <p:stCondLst>
                                            <p:cond delay="0"/>
                                          </p:stCondLst>
                                        </p:cTn>
                                        <p:tgtEl>
                                          <p:spTgt spid="51"/>
                                        </p:tgtEl>
                                        <p:attrNameLst>
                                          <p:attrName>style.visibility</p:attrName>
                                        </p:attrNameLst>
                                      </p:cBhvr>
                                      <p:to>
                                        <p:strVal val="visible"/>
                                      </p:to>
                                    </p:set>
                                    <p:animEffect transition="in" filter="dissolve">
                                      <p:cBhvr>
                                        <p:cTn id="170" dur="500"/>
                                        <p:tgtEl>
                                          <p:spTgt spid="51"/>
                                        </p:tgtEl>
                                      </p:cBhvr>
                                    </p:animEffect>
                                  </p:childTnLst>
                                </p:cTn>
                              </p:par>
                            </p:childTnLst>
                          </p:cTn>
                        </p:par>
                        <p:par>
                          <p:cTn id="171" fill="hold">
                            <p:stCondLst>
                              <p:cond delay="2500"/>
                            </p:stCondLst>
                            <p:childTnLst>
                              <p:par>
                                <p:cTn id="172" presetID="9" presetClass="entr" presetSubtype="0" fill="hold" grpId="0" nodeType="afterEffect">
                                  <p:stCondLst>
                                    <p:cond delay="0"/>
                                  </p:stCondLst>
                                  <p:childTnLst>
                                    <p:set>
                                      <p:cBhvr>
                                        <p:cTn id="173" dur="1" fill="hold">
                                          <p:stCondLst>
                                            <p:cond delay="0"/>
                                          </p:stCondLst>
                                        </p:cTn>
                                        <p:tgtEl>
                                          <p:spTgt spid="77"/>
                                        </p:tgtEl>
                                        <p:attrNameLst>
                                          <p:attrName>style.visibility</p:attrName>
                                        </p:attrNameLst>
                                      </p:cBhvr>
                                      <p:to>
                                        <p:strVal val="visible"/>
                                      </p:to>
                                    </p:set>
                                    <p:animEffect transition="in" filter="dissolve">
                                      <p:cBhvr>
                                        <p:cTn id="174" dur="500"/>
                                        <p:tgtEl>
                                          <p:spTgt spid="77"/>
                                        </p:tgtEl>
                                      </p:cBhvr>
                                    </p:animEffect>
                                  </p:childTnLst>
                                </p:cTn>
                              </p:par>
                              <p:par>
                                <p:cTn id="175" presetID="9" presetClass="entr" presetSubtype="0" fill="hold" grpId="0" nodeType="withEffect">
                                  <p:stCondLst>
                                    <p:cond delay="0"/>
                                  </p:stCondLst>
                                  <p:childTnLst>
                                    <p:set>
                                      <p:cBhvr>
                                        <p:cTn id="176" dur="1" fill="hold">
                                          <p:stCondLst>
                                            <p:cond delay="0"/>
                                          </p:stCondLst>
                                        </p:cTn>
                                        <p:tgtEl>
                                          <p:spTgt spid="76"/>
                                        </p:tgtEl>
                                        <p:attrNameLst>
                                          <p:attrName>style.visibility</p:attrName>
                                        </p:attrNameLst>
                                      </p:cBhvr>
                                      <p:to>
                                        <p:strVal val="visible"/>
                                      </p:to>
                                    </p:set>
                                    <p:animEffect transition="in" filter="dissolve">
                                      <p:cBhvr>
                                        <p:cTn id="177" dur="500"/>
                                        <p:tgtEl>
                                          <p:spTgt spid="76"/>
                                        </p:tgtEl>
                                      </p:cBhvr>
                                    </p:animEffect>
                                  </p:childTnLst>
                                </p:cTn>
                              </p:par>
                            </p:childTnLst>
                          </p:cTn>
                        </p:par>
                      </p:childTnLst>
                    </p:cTn>
                  </p:par>
                  <p:par>
                    <p:cTn id="178" fill="hold">
                      <p:stCondLst>
                        <p:cond delay="indefinite"/>
                      </p:stCondLst>
                      <p:childTnLst>
                        <p:par>
                          <p:cTn id="179" fill="hold">
                            <p:stCondLst>
                              <p:cond delay="0"/>
                            </p:stCondLst>
                            <p:childTnLst>
                              <p:par>
                                <p:cTn id="180" presetID="9" presetClass="entr" presetSubtype="0" fill="hold" grpId="0" nodeType="clickEffect">
                                  <p:stCondLst>
                                    <p:cond delay="0"/>
                                  </p:stCondLst>
                                  <p:childTnLst>
                                    <p:set>
                                      <p:cBhvr>
                                        <p:cTn id="181" dur="1" fill="hold">
                                          <p:stCondLst>
                                            <p:cond delay="0"/>
                                          </p:stCondLst>
                                        </p:cTn>
                                        <p:tgtEl>
                                          <p:spTgt spid="68"/>
                                        </p:tgtEl>
                                        <p:attrNameLst>
                                          <p:attrName>style.visibility</p:attrName>
                                        </p:attrNameLst>
                                      </p:cBhvr>
                                      <p:to>
                                        <p:strVal val="visible"/>
                                      </p:to>
                                    </p:set>
                                    <p:animEffect transition="in" filter="dissolve">
                                      <p:cBhvr>
                                        <p:cTn id="182" dur="500"/>
                                        <p:tgtEl>
                                          <p:spTgt spid="68"/>
                                        </p:tgtEl>
                                      </p:cBhvr>
                                    </p:animEffect>
                                  </p:childTnLst>
                                </p:cTn>
                              </p:par>
                              <p:par>
                                <p:cTn id="183" presetID="9" presetClass="entr" presetSubtype="0" fill="hold" grpId="0" nodeType="withEffect">
                                  <p:stCondLst>
                                    <p:cond delay="0"/>
                                  </p:stCondLst>
                                  <p:childTnLst>
                                    <p:set>
                                      <p:cBhvr>
                                        <p:cTn id="184" dur="1" fill="hold">
                                          <p:stCondLst>
                                            <p:cond delay="0"/>
                                          </p:stCondLst>
                                        </p:cTn>
                                        <p:tgtEl>
                                          <p:spTgt spid="69"/>
                                        </p:tgtEl>
                                        <p:attrNameLst>
                                          <p:attrName>style.visibility</p:attrName>
                                        </p:attrNameLst>
                                      </p:cBhvr>
                                      <p:to>
                                        <p:strVal val="visible"/>
                                      </p:to>
                                    </p:set>
                                    <p:animEffect transition="in" filter="dissolve">
                                      <p:cBhvr>
                                        <p:cTn id="185" dur="500"/>
                                        <p:tgtEl>
                                          <p:spTgt spid="69"/>
                                        </p:tgtEl>
                                      </p:cBhvr>
                                    </p:animEffect>
                                  </p:childTnLst>
                                </p:cTn>
                              </p:par>
                              <p:par>
                                <p:cTn id="186" presetID="9" presetClass="entr" presetSubtype="0" fill="hold" grpId="0" nodeType="withEffect">
                                  <p:stCondLst>
                                    <p:cond delay="0"/>
                                  </p:stCondLst>
                                  <p:childTnLst>
                                    <p:set>
                                      <p:cBhvr>
                                        <p:cTn id="187" dur="1" fill="hold">
                                          <p:stCondLst>
                                            <p:cond delay="0"/>
                                          </p:stCondLst>
                                        </p:cTn>
                                        <p:tgtEl>
                                          <p:spTgt spid="70"/>
                                        </p:tgtEl>
                                        <p:attrNameLst>
                                          <p:attrName>style.visibility</p:attrName>
                                        </p:attrNameLst>
                                      </p:cBhvr>
                                      <p:to>
                                        <p:strVal val="visible"/>
                                      </p:to>
                                    </p:set>
                                    <p:animEffect transition="in" filter="dissolve">
                                      <p:cBhvr>
                                        <p:cTn id="188" dur="500"/>
                                        <p:tgtEl>
                                          <p:spTgt spid="70"/>
                                        </p:tgtEl>
                                      </p:cBhvr>
                                    </p:animEffect>
                                  </p:childTnLst>
                                </p:cTn>
                              </p:par>
                              <p:par>
                                <p:cTn id="189" presetID="9" presetClass="entr" presetSubtype="0" fill="hold" grpId="0" nodeType="withEffect">
                                  <p:stCondLst>
                                    <p:cond delay="0"/>
                                  </p:stCondLst>
                                  <p:childTnLst>
                                    <p:set>
                                      <p:cBhvr>
                                        <p:cTn id="190" dur="1" fill="hold">
                                          <p:stCondLst>
                                            <p:cond delay="0"/>
                                          </p:stCondLst>
                                        </p:cTn>
                                        <p:tgtEl>
                                          <p:spTgt spid="64"/>
                                        </p:tgtEl>
                                        <p:attrNameLst>
                                          <p:attrName>style.visibility</p:attrName>
                                        </p:attrNameLst>
                                      </p:cBhvr>
                                      <p:to>
                                        <p:strVal val="visible"/>
                                      </p:to>
                                    </p:set>
                                    <p:animEffect transition="in" filter="dissolve">
                                      <p:cBhvr>
                                        <p:cTn id="191" dur="500"/>
                                        <p:tgtEl>
                                          <p:spTgt spid="64"/>
                                        </p:tgtEl>
                                      </p:cBhvr>
                                    </p:animEffect>
                                  </p:childTnLst>
                                </p:cTn>
                              </p:par>
                              <p:par>
                                <p:cTn id="192" presetID="9" presetClass="entr" presetSubtype="0" fill="hold" grpId="0" nodeType="withEffect">
                                  <p:stCondLst>
                                    <p:cond delay="0"/>
                                  </p:stCondLst>
                                  <p:childTnLst>
                                    <p:set>
                                      <p:cBhvr>
                                        <p:cTn id="193" dur="1" fill="hold">
                                          <p:stCondLst>
                                            <p:cond delay="0"/>
                                          </p:stCondLst>
                                        </p:cTn>
                                        <p:tgtEl>
                                          <p:spTgt spid="65"/>
                                        </p:tgtEl>
                                        <p:attrNameLst>
                                          <p:attrName>style.visibility</p:attrName>
                                        </p:attrNameLst>
                                      </p:cBhvr>
                                      <p:to>
                                        <p:strVal val="visible"/>
                                      </p:to>
                                    </p:set>
                                    <p:animEffect transition="in" filter="dissolve">
                                      <p:cBhvr>
                                        <p:cTn id="194" dur="500"/>
                                        <p:tgtEl>
                                          <p:spTgt spid="65"/>
                                        </p:tgtEl>
                                      </p:cBhvr>
                                    </p:animEffect>
                                  </p:childTnLst>
                                </p:cTn>
                              </p:par>
                              <p:par>
                                <p:cTn id="195" presetID="9" presetClass="entr" presetSubtype="0" fill="hold" grpId="0" nodeType="withEffect">
                                  <p:stCondLst>
                                    <p:cond delay="0"/>
                                  </p:stCondLst>
                                  <p:childTnLst>
                                    <p:set>
                                      <p:cBhvr>
                                        <p:cTn id="196" dur="1" fill="hold">
                                          <p:stCondLst>
                                            <p:cond delay="0"/>
                                          </p:stCondLst>
                                        </p:cTn>
                                        <p:tgtEl>
                                          <p:spTgt spid="71"/>
                                        </p:tgtEl>
                                        <p:attrNameLst>
                                          <p:attrName>style.visibility</p:attrName>
                                        </p:attrNameLst>
                                      </p:cBhvr>
                                      <p:to>
                                        <p:strVal val="visible"/>
                                      </p:to>
                                    </p:set>
                                    <p:animEffect transition="in" filter="dissolve">
                                      <p:cBhvr>
                                        <p:cTn id="197" dur="500"/>
                                        <p:tgtEl>
                                          <p:spTgt spid="71"/>
                                        </p:tgtEl>
                                      </p:cBhvr>
                                    </p:animEffect>
                                  </p:childTnLst>
                                </p:cTn>
                              </p:par>
                              <p:par>
                                <p:cTn id="198" presetID="9" presetClass="entr" presetSubtype="0" fill="hold" grpId="0" nodeType="withEffect">
                                  <p:stCondLst>
                                    <p:cond delay="0"/>
                                  </p:stCondLst>
                                  <p:childTnLst>
                                    <p:set>
                                      <p:cBhvr>
                                        <p:cTn id="199" dur="1" fill="hold">
                                          <p:stCondLst>
                                            <p:cond delay="0"/>
                                          </p:stCondLst>
                                        </p:cTn>
                                        <p:tgtEl>
                                          <p:spTgt spid="74"/>
                                        </p:tgtEl>
                                        <p:attrNameLst>
                                          <p:attrName>style.visibility</p:attrName>
                                        </p:attrNameLst>
                                      </p:cBhvr>
                                      <p:to>
                                        <p:strVal val="visible"/>
                                      </p:to>
                                    </p:set>
                                    <p:animEffect transition="in" filter="dissolve">
                                      <p:cBhvr>
                                        <p:cTn id="200" dur="500"/>
                                        <p:tgtEl>
                                          <p:spTgt spid="74"/>
                                        </p:tgtEl>
                                      </p:cBhvr>
                                    </p:animEffect>
                                  </p:childTnLst>
                                </p:cTn>
                              </p:par>
                              <p:par>
                                <p:cTn id="201" presetID="9" presetClass="entr" presetSubtype="0" fill="hold" grpId="0" nodeType="withEffect">
                                  <p:stCondLst>
                                    <p:cond delay="0"/>
                                  </p:stCondLst>
                                  <p:childTnLst>
                                    <p:set>
                                      <p:cBhvr>
                                        <p:cTn id="202" dur="1" fill="hold">
                                          <p:stCondLst>
                                            <p:cond delay="0"/>
                                          </p:stCondLst>
                                        </p:cTn>
                                        <p:tgtEl>
                                          <p:spTgt spid="75"/>
                                        </p:tgtEl>
                                        <p:attrNameLst>
                                          <p:attrName>style.visibility</p:attrName>
                                        </p:attrNameLst>
                                      </p:cBhvr>
                                      <p:to>
                                        <p:strVal val="visible"/>
                                      </p:to>
                                    </p:set>
                                    <p:animEffect transition="in" filter="dissolve">
                                      <p:cBhvr>
                                        <p:cTn id="203" dur="500"/>
                                        <p:tgtEl>
                                          <p:spTgt spid="75"/>
                                        </p:tgtEl>
                                      </p:cBhvr>
                                    </p:animEffect>
                                  </p:childTnLst>
                                </p:cTn>
                              </p:par>
                            </p:childTnLst>
                          </p:cTn>
                        </p:par>
                        <p:par>
                          <p:cTn id="204" fill="hold">
                            <p:stCondLst>
                              <p:cond delay="500"/>
                            </p:stCondLst>
                            <p:childTnLst>
                              <p:par>
                                <p:cTn id="205" presetID="9" presetClass="entr" presetSubtype="0" fill="hold" grpId="0" nodeType="afterEffect">
                                  <p:stCondLst>
                                    <p:cond delay="0"/>
                                  </p:stCondLst>
                                  <p:childTnLst>
                                    <p:set>
                                      <p:cBhvr>
                                        <p:cTn id="206" dur="1" fill="hold">
                                          <p:stCondLst>
                                            <p:cond delay="0"/>
                                          </p:stCondLst>
                                        </p:cTn>
                                        <p:tgtEl>
                                          <p:spTgt spid="72"/>
                                        </p:tgtEl>
                                        <p:attrNameLst>
                                          <p:attrName>style.visibility</p:attrName>
                                        </p:attrNameLst>
                                      </p:cBhvr>
                                      <p:to>
                                        <p:strVal val="visible"/>
                                      </p:to>
                                    </p:set>
                                    <p:animEffect transition="in" filter="dissolve">
                                      <p:cBhvr>
                                        <p:cTn id="207" dur="500"/>
                                        <p:tgtEl>
                                          <p:spTgt spid="72"/>
                                        </p:tgtEl>
                                      </p:cBhvr>
                                    </p:animEffect>
                                  </p:childTnLst>
                                </p:cTn>
                              </p:par>
                              <p:par>
                                <p:cTn id="208" presetID="9" presetClass="entr" presetSubtype="0" fill="hold" grpId="0" nodeType="withEffect">
                                  <p:stCondLst>
                                    <p:cond delay="0"/>
                                  </p:stCondLst>
                                  <p:childTnLst>
                                    <p:set>
                                      <p:cBhvr>
                                        <p:cTn id="209" dur="1" fill="hold">
                                          <p:stCondLst>
                                            <p:cond delay="0"/>
                                          </p:stCondLst>
                                        </p:cTn>
                                        <p:tgtEl>
                                          <p:spTgt spid="73"/>
                                        </p:tgtEl>
                                        <p:attrNameLst>
                                          <p:attrName>style.visibility</p:attrName>
                                        </p:attrNameLst>
                                      </p:cBhvr>
                                      <p:to>
                                        <p:strVal val="visible"/>
                                      </p:to>
                                    </p:set>
                                    <p:animEffect transition="in" filter="dissolve">
                                      <p:cBhvr>
                                        <p:cTn id="210" dur="500"/>
                                        <p:tgtEl>
                                          <p:spTgt spid="73"/>
                                        </p:tgtEl>
                                      </p:cBhvr>
                                    </p:animEffect>
                                  </p:childTnLst>
                                </p:cTn>
                              </p:par>
                              <p:par>
                                <p:cTn id="211" presetID="9" presetClass="entr" presetSubtype="0" fill="hold" grpId="0" nodeType="withEffect">
                                  <p:stCondLst>
                                    <p:cond delay="0"/>
                                  </p:stCondLst>
                                  <p:childTnLst>
                                    <p:set>
                                      <p:cBhvr>
                                        <p:cTn id="212" dur="1" fill="hold">
                                          <p:stCondLst>
                                            <p:cond delay="0"/>
                                          </p:stCondLst>
                                        </p:cTn>
                                        <p:tgtEl>
                                          <p:spTgt spid="79"/>
                                        </p:tgtEl>
                                        <p:attrNameLst>
                                          <p:attrName>style.visibility</p:attrName>
                                        </p:attrNameLst>
                                      </p:cBhvr>
                                      <p:to>
                                        <p:strVal val="visible"/>
                                      </p:to>
                                    </p:set>
                                    <p:animEffect transition="in" filter="dissolve">
                                      <p:cBhvr>
                                        <p:cTn id="213" dur="500"/>
                                        <p:tgtEl>
                                          <p:spTgt spid="79"/>
                                        </p:tgtEl>
                                      </p:cBhvr>
                                    </p:animEffect>
                                  </p:childTnLst>
                                </p:cTn>
                              </p:par>
                              <p:par>
                                <p:cTn id="214" presetID="9" presetClass="entr" presetSubtype="0" fill="hold" grpId="0" nodeType="withEffect">
                                  <p:stCondLst>
                                    <p:cond delay="0"/>
                                  </p:stCondLst>
                                  <p:childTnLst>
                                    <p:set>
                                      <p:cBhvr>
                                        <p:cTn id="215" dur="1" fill="hold">
                                          <p:stCondLst>
                                            <p:cond delay="0"/>
                                          </p:stCondLst>
                                        </p:cTn>
                                        <p:tgtEl>
                                          <p:spTgt spid="80"/>
                                        </p:tgtEl>
                                        <p:attrNameLst>
                                          <p:attrName>style.visibility</p:attrName>
                                        </p:attrNameLst>
                                      </p:cBhvr>
                                      <p:to>
                                        <p:strVal val="visible"/>
                                      </p:to>
                                    </p:set>
                                    <p:animEffect transition="in" filter="dissolve">
                                      <p:cBhvr>
                                        <p:cTn id="21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p:bldP spid="73" grpId="0" animBg="1"/>
      <p:bldP spid="74" grpId="0" animBg="1"/>
      <p:bldP spid="75" grpId="0" animBg="1"/>
      <p:bldP spid="76" grpId="0"/>
      <p:bldP spid="77" grpId="0" animBg="1"/>
      <p:bldP spid="78" grpId="0" animBg="1"/>
      <p:bldP spid="79" grpId="0" animBg="1"/>
      <p:bldP spid="8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endParaRPr lang="it-IT"/>
          </a:p>
        </p:txBody>
      </p:sp>
      <p:sp>
        <p:nvSpPr>
          <p:cNvPr id="3" name="Titolo 2"/>
          <p:cNvSpPr>
            <a:spLocks noGrp="1"/>
          </p:cNvSpPr>
          <p:nvPr>
            <p:ph type="title"/>
          </p:nvPr>
        </p:nvSpPr>
        <p:spPr/>
        <p:txBody>
          <a:bodyPr/>
          <a:lstStyle/>
          <a:p>
            <a:r>
              <a:rPr lang="it-IT" dirty="0" err="1" smtClean="0"/>
              <a:t>Detour</a:t>
            </a:r>
            <a:r>
              <a:rPr lang="it-IT" dirty="0" smtClean="0"/>
              <a:t> 1</a:t>
            </a:r>
            <a:endParaRPr lang="it-IT"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11</a:t>
            </a:fld>
            <a:endParaRPr lang="it-IT"/>
          </a:p>
        </p:txBody>
      </p:sp>
      <p:pic>
        <p:nvPicPr>
          <p:cNvPr id="64514" name="Picture 2" descr="http://www.viaggi-e-vacanze.com/wp-content/uploads/2012/08/BaliHai.jpeg"/>
          <p:cNvPicPr>
            <a:picLocks noChangeAspect="1" noChangeArrowheads="1"/>
          </p:cNvPicPr>
          <p:nvPr/>
        </p:nvPicPr>
        <p:blipFill>
          <a:blip r:embed="rId2" cstate="print"/>
          <a:srcRect/>
          <a:stretch>
            <a:fillRect/>
          </a:stretch>
        </p:blipFill>
        <p:spPr bwMode="auto">
          <a:xfrm>
            <a:off x="0" y="1037414"/>
            <a:ext cx="9144000" cy="5775962"/>
          </a:xfrm>
          <a:prstGeom prst="rect">
            <a:avLst/>
          </a:prstGeom>
          <a:noFill/>
        </p:spPr>
      </p:pic>
    </p:spTree>
    <p:extLst>
      <p:ext uri="{BB962C8B-B14F-4D97-AF65-F5344CB8AC3E}">
        <p14:creationId xmlns:p14="http://schemas.microsoft.com/office/powerpoint/2010/main" val="411914209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1600" y="1124744"/>
            <a:ext cx="8940800" cy="4896544"/>
          </a:xfrm>
        </p:spPr>
        <p:txBody>
          <a:bodyPr/>
          <a:lstStyle/>
          <a:p>
            <a:pPr algn="just">
              <a:spcBef>
                <a:spcPts val="1200"/>
              </a:spcBef>
              <a:buFont typeface="Wingdings" charset="2"/>
              <a:buChar char="q"/>
            </a:pPr>
            <a:r>
              <a:rPr lang="en-US" dirty="0" smtClean="0"/>
              <a:t>To provide national/local governments and member universities with </a:t>
            </a:r>
            <a:r>
              <a:rPr lang="en-US" b="1" dirty="0" smtClean="0"/>
              <a:t>complete</a:t>
            </a:r>
            <a:r>
              <a:rPr lang="en-US" dirty="0" smtClean="0"/>
              <a:t>, </a:t>
            </a:r>
            <a:r>
              <a:rPr lang="en-US" b="1" dirty="0" smtClean="0"/>
              <a:t>reliable</a:t>
            </a:r>
            <a:r>
              <a:rPr lang="en-US" dirty="0" smtClean="0"/>
              <a:t> and </a:t>
            </a:r>
            <a:r>
              <a:rPr lang="en-US" b="1" dirty="0" smtClean="0"/>
              <a:t>timely</a:t>
            </a:r>
            <a:r>
              <a:rPr lang="en-US" dirty="0" smtClean="0"/>
              <a:t> documentation on the evolution of graduates’ </a:t>
            </a:r>
            <a:r>
              <a:rPr lang="en-US" b="1" dirty="0" smtClean="0"/>
              <a:t>academic careers</a:t>
            </a:r>
          </a:p>
          <a:p>
            <a:pPr algn="just">
              <a:spcBef>
                <a:spcPts val="1200"/>
              </a:spcBef>
              <a:buFont typeface="Wingdings" charset="2"/>
              <a:buChar char="q"/>
            </a:pPr>
            <a:r>
              <a:rPr lang="it-IT" dirty="0"/>
              <a:t>T</a:t>
            </a:r>
            <a:r>
              <a:rPr lang="en-US" dirty="0"/>
              <a:t>o provide </a:t>
            </a:r>
            <a:r>
              <a:rPr lang="en-US" b="1" dirty="0"/>
              <a:t>students and their families </a:t>
            </a:r>
            <a:r>
              <a:rPr lang="en-US" dirty="0"/>
              <a:t>reliable inputs to take informed </a:t>
            </a:r>
            <a:r>
              <a:rPr lang="en-US" dirty="0" smtClean="0"/>
              <a:t>decisions </a:t>
            </a:r>
          </a:p>
          <a:p>
            <a:pPr algn="just">
              <a:spcBef>
                <a:spcPts val="1200"/>
              </a:spcBef>
              <a:buFont typeface="Wingdings" charset="2"/>
              <a:buChar char="q"/>
            </a:pPr>
            <a:r>
              <a:rPr lang="en-US" dirty="0" smtClean="0"/>
              <a:t>To </a:t>
            </a:r>
            <a:r>
              <a:rPr lang="en-US" b="1" dirty="0" smtClean="0"/>
              <a:t>foster graduates employability</a:t>
            </a:r>
            <a:r>
              <a:rPr lang="en-US" dirty="0" smtClean="0"/>
              <a:t> tracing their characteristics and “career path”</a:t>
            </a:r>
          </a:p>
          <a:p>
            <a:pPr algn="just">
              <a:spcBef>
                <a:spcPts val="1200"/>
              </a:spcBef>
              <a:buFont typeface="Wingdings" charset="2"/>
              <a:buChar char="q"/>
            </a:pPr>
            <a:r>
              <a:rPr lang="en-US" dirty="0" smtClean="0"/>
              <a:t>To </a:t>
            </a:r>
            <a:r>
              <a:rPr lang="en-US" b="1" dirty="0" smtClean="0"/>
              <a:t>promote</a:t>
            </a:r>
            <a:r>
              <a:rPr lang="en-US" dirty="0" smtClean="0"/>
              <a:t> graduates </a:t>
            </a:r>
            <a:r>
              <a:rPr lang="en-US" b="1" dirty="0" smtClean="0"/>
              <a:t>access to </a:t>
            </a:r>
            <a:r>
              <a:rPr lang="en-US" b="1" dirty="0" err="1" smtClean="0"/>
              <a:t>labour</a:t>
            </a:r>
            <a:r>
              <a:rPr lang="en-US" b="1" dirty="0" smtClean="0"/>
              <a:t> markets </a:t>
            </a:r>
            <a:r>
              <a:rPr lang="en-US" dirty="0" smtClean="0"/>
              <a:t>and </a:t>
            </a:r>
            <a:r>
              <a:rPr lang="en-US" b="1" dirty="0" smtClean="0"/>
              <a:t>lifelong learning </a:t>
            </a:r>
          </a:p>
          <a:p>
            <a:pPr algn="just">
              <a:spcBef>
                <a:spcPts val="1200"/>
              </a:spcBef>
              <a:buFont typeface="Wingdings" charset="2"/>
              <a:buChar char="q"/>
            </a:pPr>
            <a:r>
              <a:rPr lang="en-US" dirty="0" smtClean="0"/>
              <a:t>To </a:t>
            </a:r>
            <a:r>
              <a:rPr lang="en-US" b="1" dirty="0" smtClean="0"/>
              <a:t>promote social inclusion </a:t>
            </a:r>
            <a:r>
              <a:rPr lang="en-US" dirty="0" smtClean="0"/>
              <a:t>in HE</a:t>
            </a:r>
          </a:p>
          <a:p>
            <a:pPr algn="just">
              <a:spcBef>
                <a:spcPts val="1200"/>
              </a:spcBef>
              <a:buFont typeface="Wingdings" charset="2"/>
              <a:buChar char="q"/>
            </a:pPr>
            <a:r>
              <a:rPr lang="en-US" dirty="0" smtClean="0"/>
              <a:t>To </a:t>
            </a:r>
            <a:r>
              <a:rPr lang="en-US" dirty="0"/>
              <a:t>promote the </a:t>
            </a:r>
            <a:r>
              <a:rPr lang="en-US" b="1" dirty="0"/>
              <a:t>accountability</a:t>
            </a:r>
            <a:r>
              <a:rPr lang="en-US" dirty="0"/>
              <a:t> of HEIs in </a:t>
            </a:r>
            <a:r>
              <a:rPr lang="en-US" dirty="0" smtClean="0"/>
              <a:t>Italy </a:t>
            </a:r>
          </a:p>
          <a:p>
            <a:pPr algn="just">
              <a:spcBef>
                <a:spcPts val="1200"/>
              </a:spcBef>
              <a:buFont typeface="Wingdings" charset="2"/>
              <a:buChar char="q"/>
            </a:pPr>
            <a:r>
              <a:rPr lang="en-US" dirty="0"/>
              <a:t>T</a:t>
            </a:r>
            <a:r>
              <a:rPr lang="en-US" dirty="0" smtClean="0"/>
              <a:t>o </a:t>
            </a:r>
            <a:r>
              <a:rPr lang="en-US" b="1" dirty="0"/>
              <a:t>support </a:t>
            </a:r>
            <a:r>
              <a:rPr lang="en-US" b="1" dirty="0" smtClean="0"/>
              <a:t>the international cooperation in HE through networking and knowledge transfer</a:t>
            </a:r>
            <a:endParaRPr lang="en-US" dirty="0"/>
          </a:p>
          <a:p>
            <a:pPr marL="0" indent="0" algn="just">
              <a:spcBef>
                <a:spcPts val="1200"/>
              </a:spcBef>
              <a:buNone/>
            </a:pPr>
            <a:endParaRPr lang="en-US" dirty="0" smtClean="0"/>
          </a:p>
          <a:p>
            <a:pPr algn="just"/>
            <a:endParaRPr lang="en-US" dirty="0" smtClean="0"/>
          </a:p>
          <a:p>
            <a:pPr algn="just"/>
            <a:endParaRPr lang="en-US" dirty="0" smtClean="0"/>
          </a:p>
        </p:txBody>
      </p:sp>
      <p:sp>
        <p:nvSpPr>
          <p:cNvPr id="3" name="Titolo 2"/>
          <p:cNvSpPr>
            <a:spLocks noGrp="1"/>
          </p:cNvSpPr>
          <p:nvPr>
            <p:ph type="title"/>
          </p:nvPr>
        </p:nvSpPr>
        <p:spPr/>
        <p:txBody>
          <a:bodyPr/>
          <a:lstStyle/>
          <a:p>
            <a:r>
              <a:rPr lang="it-IT" dirty="0" smtClean="0"/>
              <a:t>The </a:t>
            </a:r>
            <a:r>
              <a:rPr lang="it-IT" dirty="0" err="1" smtClean="0"/>
              <a:t>AlmaLaurea</a:t>
            </a:r>
            <a:r>
              <a:rPr lang="it-IT" dirty="0" smtClean="0"/>
              <a:t> </a:t>
            </a:r>
            <a:r>
              <a:rPr lang="it-IT" dirty="0" err="1" smtClean="0"/>
              <a:t>Mission</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12</a:t>
            </a:fld>
            <a:endParaRPr lang="it-IT"/>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a:ea typeface="MS PGothic"/>
              </a:rPr>
              <a:t>Educational and career-related choices appear to be very important sources of regret in life</a:t>
            </a:r>
            <a:endParaRPr lang="it-IT" dirty="0"/>
          </a:p>
        </p:txBody>
      </p:sp>
      <p:sp>
        <p:nvSpPr>
          <p:cNvPr id="3" name="Titolo 2"/>
          <p:cNvSpPr>
            <a:spLocks noGrp="1"/>
          </p:cNvSpPr>
          <p:nvPr>
            <p:ph type="title"/>
          </p:nvPr>
        </p:nvSpPr>
        <p:spPr/>
        <p:txBody>
          <a:bodyPr/>
          <a:lstStyle/>
          <a:p>
            <a:r>
              <a:rPr lang="it-IT" dirty="0" err="1" smtClean="0"/>
              <a:t>Informed</a:t>
            </a:r>
            <a:r>
              <a:rPr lang="it-IT" dirty="0" smtClean="0"/>
              <a:t> </a:t>
            </a:r>
            <a:r>
              <a:rPr lang="it-IT" dirty="0" err="1" smtClean="0"/>
              <a:t>choices</a:t>
            </a:r>
            <a:r>
              <a:rPr lang="it-IT" dirty="0" smtClean="0"/>
              <a:t>: </a:t>
            </a:r>
            <a:r>
              <a:rPr lang="it-IT" dirty="0" err="1" smtClean="0"/>
              <a:t>expectations</a:t>
            </a:r>
            <a:r>
              <a:rPr lang="it-IT" dirty="0" smtClean="0"/>
              <a:t>, </a:t>
            </a:r>
            <a:r>
              <a:rPr lang="it-IT" dirty="0" err="1" smtClean="0"/>
              <a:t>decision</a:t>
            </a:r>
            <a:r>
              <a:rPr lang="it-IT" dirty="0" err="1"/>
              <a:t>-</a:t>
            </a:r>
            <a:r>
              <a:rPr lang="it-IT" dirty="0" err="1" smtClean="0"/>
              <a:t>making</a:t>
            </a:r>
            <a:r>
              <a:rPr lang="it-IT" dirty="0" smtClean="0"/>
              <a:t> and </a:t>
            </a:r>
            <a:r>
              <a:rPr lang="it-IT" dirty="0" err="1" smtClean="0"/>
              <a:t>well</a:t>
            </a:r>
            <a:r>
              <a:rPr lang="it-IT" dirty="0" smtClean="0"/>
              <a:t> </a:t>
            </a:r>
            <a:r>
              <a:rPr lang="it-IT" dirty="0" err="1" smtClean="0"/>
              <a:t>being</a:t>
            </a:r>
            <a:endParaRPr lang="it-IT"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13</a:t>
            </a:fld>
            <a:endParaRPr lang="it-IT"/>
          </a:p>
        </p:txBody>
      </p:sp>
      <p:sp>
        <p:nvSpPr>
          <p:cNvPr id="5" name="Rectangle 1"/>
          <p:cNvSpPr>
            <a:spLocks noChangeArrowheads="1"/>
          </p:cNvSpPr>
          <p:nvPr/>
        </p:nvSpPr>
        <p:spPr bwMode="auto">
          <a:xfrm>
            <a:off x="2484438" y="1649165"/>
            <a:ext cx="4103687" cy="923330"/>
          </a:xfrm>
          <a:prstGeom prst="rect">
            <a:avLst/>
          </a:prstGeom>
          <a:noFill/>
          <a:ln w="9525">
            <a:noFill/>
            <a:miter lim="800000"/>
            <a:headEnd/>
            <a:tailEnd/>
          </a:ln>
        </p:spPr>
        <p:txBody>
          <a:bodyPr anchor="ctr">
            <a:spAutoFit/>
          </a:bodyPr>
          <a:lstStyle/>
          <a:p>
            <a:pPr algn="ctr"/>
            <a:r>
              <a:rPr lang="en-GB" dirty="0">
                <a:solidFill>
                  <a:srgbClr val="2626C4"/>
                </a:solidFill>
                <a:latin typeface="Arial"/>
                <a:cs typeface="Arial"/>
              </a:rPr>
              <a:t>What we regret most in life</a:t>
            </a:r>
            <a:endParaRPr lang="it-IT" dirty="0">
              <a:solidFill>
                <a:srgbClr val="2626C4"/>
              </a:solidFill>
              <a:latin typeface="Arial"/>
              <a:cs typeface="Arial"/>
            </a:endParaRPr>
          </a:p>
          <a:p>
            <a:pPr algn="ctr" eaLnBrk="0" hangingPunct="0"/>
            <a:r>
              <a:rPr lang="en-GB" dirty="0">
                <a:solidFill>
                  <a:srgbClr val="2626C4"/>
                </a:solidFill>
                <a:latin typeface="Arial"/>
                <a:cs typeface="Arial"/>
              </a:rPr>
              <a:t>(</a:t>
            </a:r>
            <a:r>
              <a:rPr lang="en-GB" dirty="0" err="1">
                <a:solidFill>
                  <a:srgbClr val="2626C4"/>
                </a:solidFill>
                <a:latin typeface="Arial"/>
                <a:cs typeface="Arial"/>
              </a:rPr>
              <a:t>Roese</a:t>
            </a:r>
            <a:r>
              <a:rPr lang="en-GB" dirty="0">
                <a:solidFill>
                  <a:srgbClr val="2626C4"/>
                </a:solidFill>
                <a:latin typeface="Arial"/>
                <a:cs typeface="Arial"/>
              </a:rPr>
              <a:t> and Summerville, 2005)</a:t>
            </a:r>
            <a:endParaRPr lang="it-IT" dirty="0">
              <a:solidFill>
                <a:srgbClr val="2626C4"/>
              </a:solidFill>
              <a:latin typeface="Arial"/>
              <a:cs typeface="Arial"/>
            </a:endParaRPr>
          </a:p>
          <a:p>
            <a:pPr algn="ctr" eaLnBrk="0" hangingPunct="0"/>
            <a:endParaRPr lang="it-IT" dirty="0">
              <a:latin typeface="Arial"/>
              <a:cs typeface="Arial"/>
            </a:endParaRPr>
          </a:p>
        </p:txBody>
      </p:sp>
      <p:graphicFrame>
        <p:nvGraphicFramePr>
          <p:cNvPr id="6" name="Segnaposto contenuto 6"/>
          <p:cNvGraphicFramePr>
            <a:graphicFrameLocks/>
          </p:cNvGraphicFramePr>
          <p:nvPr>
            <p:extLst>
              <p:ext uri="{D42A27DB-BD31-4B8C-83A1-F6EECF244321}">
                <p14:modId xmlns:p14="http://schemas.microsoft.com/office/powerpoint/2010/main" val="3516891706"/>
              </p:ext>
            </p:extLst>
          </p:nvPr>
        </p:nvGraphicFramePr>
        <p:xfrm>
          <a:off x="1619672" y="2492896"/>
          <a:ext cx="5905078" cy="3814812"/>
        </p:xfrm>
        <a:graphic>
          <a:graphicData uri="http://schemas.openxmlformats.org/drawingml/2006/table">
            <a:tbl>
              <a:tblPr/>
              <a:tblGrid>
                <a:gridCol w="1800539"/>
                <a:gridCol w="1381772"/>
                <a:gridCol w="1620172"/>
                <a:gridCol w="1102595"/>
              </a:tblGrid>
              <a:tr h="317901">
                <a:tc gridSpan="2">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2626C4"/>
                          </a:solidFill>
                          <a:effectLst/>
                          <a:latin typeface="Georgia" pitchFamily="18" charset="0"/>
                          <a:ea typeface="MS PGothic" pitchFamily="34" charset="-128"/>
                        </a:rPr>
                        <a:t>Meta-analysis</a:t>
                      </a:r>
                      <a:endParaRPr kumimoji="0" lang="it-IT" sz="2000" b="0" i="0" u="none" strike="noStrike" cap="none" normalizeH="0" baseline="0" dirty="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hMerge="1">
                  <a:txBody>
                    <a:bodyPr/>
                    <a:lstStyle/>
                    <a:p>
                      <a:endParaRPr lang="it-IT"/>
                    </a:p>
                  </a:txBody>
                  <a:tcPr/>
                </a:tc>
                <a:tc gridSpan="2">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Students</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hMerge="1">
                  <a:txBody>
                    <a:bodyPr/>
                    <a:lstStyle/>
                    <a:p>
                      <a:endParaRPr lang="it-IT"/>
                    </a:p>
                  </a:txBody>
                  <a:tcPr/>
                </a:tc>
              </a:tr>
              <a:tr h="317901">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2626C4"/>
                          </a:solidFill>
                          <a:effectLst/>
                          <a:latin typeface="Georgia" pitchFamily="18" charset="0"/>
                          <a:ea typeface="MS PGothic" pitchFamily="34" charset="-128"/>
                        </a:rPr>
                        <a:t>Area</a:t>
                      </a:r>
                      <a:endParaRPr kumimoji="0" lang="it-IT" sz="2000" b="0" i="0" u="none" strike="noStrike" cap="none" normalizeH="0" baseline="0" dirty="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2626C4"/>
                          </a:solidFill>
                          <a:effectLst/>
                          <a:latin typeface="Georgia" pitchFamily="18" charset="0"/>
                          <a:ea typeface="MS PGothic" pitchFamily="34" charset="-128"/>
                        </a:rPr>
                        <a:t>%</a:t>
                      </a:r>
                      <a:endParaRPr kumimoji="0" lang="it-IT" sz="2000" b="0" i="0" u="none" strike="noStrike" cap="none" normalizeH="0" baseline="0" dirty="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Area</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r>
              <a:tr h="317901">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FF0000"/>
                          </a:solidFill>
                          <a:effectLst/>
                          <a:latin typeface="Georgia" pitchFamily="18" charset="0"/>
                          <a:ea typeface="MS PGothic" pitchFamily="34" charset="-128"/>
                        </a:rPr>
                        <a:t>Education</a:t>
                      </a:r>
                      <a:endParaRPr kumimoji="0" lang="it-IT" sz="2000" b="0" i="0" u="none" strike="noStrike" cap="none" normalizeH="0" baseline="0" dirty="0" smtClean="0">
                        <a:ln>
                          <a:noFill/>
                        </a:ln>
                        <a:solidFill>
                          <a:srgbClr val="FF0000"/>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FF0000"/>
                          </a:solidFill>
                          <a:effectLst/>
                          <a:latin typeface="Georgia" pitchFamily="18" charset="0"/>
                          <a:ea typeface="MS PGothic" pitchFamily="34" charset="-128"/>
                        </a:rPr>
                        <a:t>32.2</a:t>
                      </a:r>
                      <a:endParaRPr kumimoji="0" lang="it-IT" sz="2000" b="0" i="0" u="none" strike="noStrike" cap="none" normalizeH="0" baseline="0" smtClean="0">
                        <a:ln>
                          <a:noFill/>
                        </a:ln>
                        <a:solidFill>
                          <a:srgbClr val="FF0000"/>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Romance</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26.7</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r>
              <a:tr h="317901">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FF0000"/>
                          </a:solidFill>
                          <a:effectLst/>
                          <a:latin typeface="Georgia" pitchFamily="18" charset="0"/>
                          <a:ea typeface="MS PGothic" pitchFamily="34" charset="-128"/>
                        </a:rPr>
                        <a:t>Career</a:t>
                      </a:r>
                      <a:endParaRPr kumimoji="0" lang="it-IT" sz="2000" b="0" i="0" u="none" strike="noStrike" cap="none" normalizeH="0" baseline="0" dirty="0" smtClean="0">
                        <a:ln>
                          <a:noFill/>
                        </a:ln>
                        <a:solidFill>
                          <a:srgbClr val="FF0000"/>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FF0000"/>
                          </a:solidFill>
                          <a:effectLst/>
                          <a:latin typeface="Georgia" pitchFamily="18" charset="0"/>
                          <a:ea typeface="MS PGothic" pitchFamily="34" charset="-128"/>
                        </a:rPr>
                        <a:t>22.3</a:t>
                      </a:r>
                      <a:endParaRPr kumimoji="0" lang="it-IT" sz="2000" b="0" i="0" u="none" strike="noStrike" cap="none" normalizeH="0" baseline="0" dirty="0" smtClean="0">
                        <a:ln>
                          <a:noFill/>
                        </a:ln>
                        <a:solidFill>
                          <a:srgbClr val="FF0000"/>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Friends</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20.3</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r>
              <a:tr h="317901">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Romance</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14.8</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FF0000"/>
                          </a:solidFill>
                          <a:effectLst/>
                          <a:latin typeface="Georgia" pitchFamily="18" charset="0"/>
                          <a:ea typeface="MS PGothic" pitchFamily="34" charset="-128"/>
                        </a:rPr>
                        <a:t>Education</a:t>
                      </a:r>
                      <a:endParaRPr kumimoji="0" lang="it-IT" sz="2000" b="0" i="0" u="none" strike="noStrike" cap="none" normalizeH="0" baseline="0" dirty="0" smtClean="0">
                        <a:ln>
                          <a:noFill/>
                        </a:ln>
                        <a:solidFill>
                          <a:srgbClr val="FF0000"/>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16.7</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r>
              <a:tr h="317901">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2626C4"/>
                          </a:solidFill>
                          <a:effectLst/>
                          <a:latin typeface="Georgia" pitchFamily="18" charset="0"/>
                          <a:ea typeface="MS PGothic" pitchFamily="34" charset="-128"/>
                        </a:rPr>
                        <a:t>Being</a:t>
                      </a:r>
                      <a:r>
                        <a:rPr kumimoji="0" lang="it-IT" sz="2000" b="0" i="0" u="none" strike="noStrike" cap="none" normalizeH="0" baseline="0" dirty="0" smtClean="0">
                          <a:ln>
                            <a:noFill/>
                          </a:ln>
                          <a:solidFill>
                            <a:srgbClr val="2626C4"/>
                          </a:solidFill>
                          <a:effectLst/>
                          <a:latin typeface="Georgia" pitchFamily="18" charset="0"/>
                          <a:ea typeface="MS PGothic" pitchFamily="34" charset="-128"/>
                        </a:rPr>
                        <a:t> </a:t>
                      </a:r>
                      <a:r>
                        <a:rPr kumimoji="0" lang="it-IT" sz="2000" b="0" i="0" u="none" strike="noStrike" cap="none" normalizeH="0" baseline="0" dirty="0" err="1" smtClean="0">
                          <a:ln>
                            <a:noFill/>
                          </a:ln>
                          <a:solidFill>
                            <a:srgbClr val="2626C4"/>
                          </a:solidFill>
                          <a:effectLst/>
                          <a:latin typeface="Georgia" pitchFamily="18" charset="0"/>
                          <a:ea typeface="MS PGothic" pitchFamily="34" charset="-128"/>
                        </a:rPr>
                        <a:t>parents</a:t>
                      </a:r>
                      <a:endParaRPr kumimoji="0" lang="it-IT" sz="2000" b="0" i="0" u="none" strike="noStrike" cap="none" normalizeH="0" baseline="0" dirty="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10.2</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2626C4"/>
                          </a:solidFill>
                          <a:effectLst/>
                          <a:latin typeface="Georgia" pitchFamily="18" charset="0"/>
                          <a:ea typeface="MS PGothic" pitchFamily="34" charset="-128"/>
                        </a:rPr>
                        <a:t>Leisure</a:t>
                      </a:r>
                      <a:endParaRPr kumimoji="0" lang="it-IT" sz="2000" b="0" i="0" u="none" strike="noStrike" cap="none" normalizeH="0" baseline="0" dirty="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10</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r>
              <a:tr h="317901">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Self</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5.5</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err="1" smtClean="0">
                          <a:ln>
                            <a:noFill/>
                          </a:ln>
                          <a:solidFill>
                            <a:srgbClr val="2626C4"/>
                          </a:solidFill>
                          <a:effectLst/>
                          <a:latin typeface="Georgia" pitchFamily="18" charset="0"/>
                          <a:ea typeface="MS PGothic" pitchFamily="34" charset="-128"/>
                        </a:rPr>
                        <a:t>Self</a:t>
                      </a:r>
                      <a:endParaRPr kumimoji="0" lang="it-IT" sz="2000" b="0" i="0" u="none" strike="noStrike" cap="none" normalizeH="0" baseline="0" dirty="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10</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r>
              <a:tr h="317901">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Leisure</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2.5</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FF0000"/>
                          </a:solidFill>
                          <a:effectLst/>
                          <a:latin typeface="Georgia" pitchFamily="18" charset="0"/>
                          <a:ea typeface="MS PGothic" pitchFamily="34" charset="-128"/>
                        </a:rPr>
                        <a:t>Career</a:t>
                      </a:r>
                      <a:endParaRPr kumimoji="0" lang="it-IT" sz="2000" b="0" i="0" u="none" strike="noStrike" cap="none" normalizeH="0" baseline="0" dirty="0" smtClean="0">
                        <a:ln>
                          <a:noFill/>
                        </a:ln>
                        <a:solidFill>
                          <a:srgbClr val="FF0000"/>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6.7</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r>
              <a:tr h="317901">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Finance</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2.5</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Family</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3.3</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r>
              <a:tr h="317901">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Family</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2.3</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Health</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3.3</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r>
              <a:tr h="317901">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Health</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1.5</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Spirituality</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0</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r>
              <a:tr h="317901">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2626C4"/>
                          </a:solidFill>
                          <a:effectLst/>
                          <a:latin typeface="Georgia" pitchFamily="18" charset="0"/>
                          <a:ea typeface="MS PGothic" pitchFamily="34" charset="-128"/>
                        </a:rPr>
                        <a:t>Friends</a:t>
                      </a:r>
                      <a:endParaRPr kumimoji="0" lang="it-IT" sz="2000" b="0" i="0" u="none" strike="noStrike" cap="none" normalizeH="0" baseline="0" dirty="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1.5</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smtClean="0">
                          <a:ln>
                            <a:noFill/>
                          </a:ln>
                          <a:solidFill>
                            <a:srgbClr val="2626C4"/>
                          </a:solidFill>
                          <a:effectLst/>
                          <a:latin typeface="Georgia" pitchFamily="18" charset="0"/>
                          <a:ea typeface="MS PGothic" pitchFamily="34" charset="-128"/>
                        </a:rPr>
                        <a:t>Community</a:t>
                      </a:r>
                      <a:endParaRPr kumimoji="0" lang="it-IT" sz="2000" b="0" i="0" u="none" strike="noStrike" cap="none" normalizeH="0" baseline="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ts val="1300"/>
                        </a:lnSpc>
                        <a:spcBef>
                          <a:spcPct val="0"/>
                        </a:spcBef>
                        <a:spcAft>
                          <a:spcPct val="0"/>
                        </a:spcAft>
                        <a:buClrTx/>
                        <a:buSzTx/>
                        <a:buFontTx/>
                        <a:buNone/>
                        <a:tabLst/>
                      </a:pPr>
                      <a:r>
                        <a:rPr kumimoji="0" lang="it-IT" sz="2000" b="0" i="0" u="none" strike="noStrike" cap="none" normalizeH="0" baseline="0" dirty="0" smtClean="0">
                          <a:ln>
                            <a:noFill/>
                          </a:ln>
                          <a:solidFill>
                            <a:srgbClr val="2626C4"/>
                          </a:solidFill>
                          <a:effectLst/>
                          <a:latin typeface="Georgia" pitchFamily="18" charset="0"/>
                          <a:ea typeface="MS PGothic" pitchFamily="34" charset="-128"/>
                        </a:rPr>
                        <a:t>0</a:t>
                      </a:r>
                      <a:endParaRPr kumimoji="0" lang="it-IT" sz="2000" b="0" i="0" u="none" strike="noStrike" cap="none" normalizeH="0" baseline="0" dirty="0" smtClean="0">
                        <a:ln>
                          <a:noFill/>
                        </a:ln>
                        <a:solidFill>
                          <a:srgbClr val="2626C4"/>
                        </a:solidFill>
                        <a:effectLst/>
                        <a:latin typeface="Times" charset="0"/>
                        <a:ea typeface="MS PGothic" pitchFamily="34" charset="-128"/>
                        <a:cs typeface="Times New Roman" pitchFamily="18" charset="0"/>
                      </a:endParaRPr>
                    </a:p>
                  </a:txBody>
                  <a:tcPr anchor="ctr" horzOverflow="overflow">
                    <a:lnL>
                      <a:noFill/>
                    </a:lnL>
                    <a:lnR>
                      <a:noFill/>
                    </a:lnR>
                    <a:lnT>
                      <a:noFill/>
                    </a:lnT>
                    <a:lnB>
                      <a:noFill/>
                    </a:lnB>
                    <a:lnTlToBr>
                      <a:noFill/>
                    </a:lnTlToBr>
                    <a:lnBlToTr>
                      <a:noFill/>
                    </a:lnBlToTr>
                    <a:noFill/>
                  </a:tcPr>
                </a:tc>
              </a:tr>
            </a:tbl>
          </a:graphicData>
        </a:graphic>
      </p:graphicFrame>
      <p:sp>
        <p:nvSpPr>
          <p:cNvPr id="7" name="Rectangle 1"/>
          <p:cNvSpPr>
            <a:spLocks noChangeArrowheads="1"/>
          </p:cNvSpPr>
          <p:nvPr/>
        </p:nvSpPr>
        <p:spPr bwMode="auto">
          <a:xfrm>
            <a:off x="7308850" y="1676618"/>
            <a:ext cx="1655763" cy="1169551"/>
          </a:xfrm>
          <a:prstGeom prst="rect">
            <a:avLst/>
          </a:prstGeom>
          <a:solidFill>
            <a:srgbClr val="FFFFFF"/>
          </a:solidFill>
          <a:ln w="9525">
            <a:noFill/>
            <a:miter lim="800000"/>
            <a:headEnd/>
            <a:tailEnd/>
          </a:ln>
        </p:spPr>
        <p:txBody>
          <a:bodyPr anchor="ctr">
            <a:spAutoFit/>
          </a:bodyPr>
          <a:lstStyle/>
          <a:p>
            <a:pPr algn="r"/>
            <a:r>
              <a:rPr lang="en-GB" sz="1400" b="1" i="1" dirty="0">
                <a:solidFill>
                  <a:srgbClr val="2626C4"/>
                </a:solidFill>
                <a:latin typeface="Arial"/>
                <a:ea typeface="Times New Roman" pitchFamily="18" charset="0"/>
                <a:cs typeface="Arial"/>
              </a:rPr>
              <a:t>“My one regret in life is that I am not someone else” </a:t>
            </a:r>
            <a:endParaRPr lang="it-IT" sz="1400" b="1" dirty="0">
              <a:solidFill>
                <a:srgbClr val="2626C4"/>
              </a:solidFill>
              <a:latin typeface="Arial"/>
              <a:ea typeface="Times New Roman" pitchFamily="18" charset="0"/>
              <a:cs typeface="Arial"/>
            </a:endParaRPr>
          </a:p>
          <a:p>
            <a:pPr algn="r" eaLnBrk="0" hangingPunct="0"/>
            <a:r>
              <a:rPr lang="en-GB" sz="1400" b="1" i="1" dirty="0">
                <a:solidFill>
                  <a:srgbClr val="2626C4"/>
                </a:solidFill>
                <a:latin typeface="Arial"/>
                <a:ea typeface="Times New Roman" pitchFamily="18" charset="0"/>
                <a:cs typeface="Arial"/>
              </a:rPr>
              <a:t>Woody Allen</a:t>
            </a:r>
            <a:endParaRPr lang="en-GB" sz="1400" b="1" dirty="0">
              <a:solidFill>
                <a:srgbClr val="2626C4"/>
              </a:solidFill>
              <a:latin typeface="Arial"/>
              <a:ea typeface="Times New Roman" pitchFamily="18" charset="0"/>
              <a:cs typeface="Arial"/>
            </a:endParaRPr>
          </a:p>
        </p:txBody>
      </p:sp>
    </p:spTree>
    <p:extLst>
      <p:ext uri="{BB962C8B-B14F-4D97-AF65-F5344CB8AC3E}">
        <p14:creationId xmlns:p14="http://schemas.microsoft.com/office/powerpoint/2010/main" val="234542718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7504" y="1052736"/>
            <a:ext cx="8934896" cy="5112568"/>
          </a:xfrm>
        </p:spPr>
        <p:txBody>
          <a:bodyPr/>
          <a:lstStyle/>
          <a:p>
            <a:pPr algn="just">
              <a:spcBef>
                <a:spcPts val="0"/>
              </a:spcBef>
            </a:pPr>
            <a:r>
              <a:rPr lang="en-US" sz="1800" dirty="0" smtClean="0">
                <a:solidFill>
                  <a:srgbClr val="000090"/>
                </a:solidFill>
                <a:latin typeface="+mj-lt"/>
              </a:rPr>
              <a:t>The two </a:t>
            </a:r>
            <a:r>
              <a:rPr lang="en-US" sz="1800" i="1" dirty="0" smtClean="0">
                <a:solidFill>
                  <a:srgbClr val="000090"/>
                </a:solidFill>
                <a:latin typeface="+mj-lt"/>
              </a:rPr>
              <a:t>pillars</a:t>
            </a:r>
            <a:r>
              <a:rPr lang="en-US" sz="1800" dirty="0" smtClean="0">
                <a:solidFill>
                  <a:srgbClr val="000090"/>
                </a:solidFill>
                <a:latin typeface="+mj-lt"/>
              </a:rPr>
              <a:t> of the </a:t>
            </a:r>
            <a:r>
              <a:rPr lang="en-US" sz="1800" dirty="0" err="1" smtClean="0">
                <a:solidFill>
                  <a:srgbClr val="000090"/>
                </a:solidFill>
                <a:latin typeface="+mj-lt"/>
              </a:rPr>
              <a:t>AlmaLaurea</a:t>
            </a:r>
            <a:r>
              <a:rPr lang="en-US" sz="1800" dirty="0" smtClean="0">
                <a:solidFill>
                  <a:srgbClr val="000090"/>
                </a:solidFill>
                <a:latin typeface="+mj-lt"/>
              </a:rPr>
              <a:t> approach</a:t>
            </a:r>
          </a:p>
          <a:p>
            <a:pPr algn="just">
              <a:spcBef>
                <a:spcPts val="0"/>
              </a:spcBef>
            </a:pPr>
            <a:endParaRPr lang="en-US" sz="1800" dirty="0" smtClean="0">
              <a:solidFill>
                <a:srgbClr val="000090"/>
              </a:solidFill>
              <a:latin typeface="+mj-lt"/>
            </a:endParaRPr>
          </a:p>
          <a:p>
            <a:pPr marL="800100" lvl="1" indent="-342900" algn="just">
              <a:spcBef>
                <a:spcPts val="0"/>
              </a:spcBef>
              <a:buNone/>
            </a:pPr>
            <a:r>
              <a:rPr lang="en-US" dirty="0" smtClean="0">
                <a:solidFill>
                  <a:srgbClr val="000090"/>
                </a:solidFill>
                <a:latin typeface="+mj-lt"/>
              </a:rPr>
              <a:t>1) </a:t>
            </a:r>
            <a:r>
              <a:rPr lang="en-US" b="1" dirty="0" smtClean="0">
                <a:solidFill>
                  <a:srgbClr val="000090"/>
                </a:solidFill>
                <a:latin typeface="+mj-lt"/>
              </a:rPr>
              <a:t>Two yearly surveys </a:t>
            </a:r>
            <a:r>
              <a:rPr lang="en-US" dirty="0" smtClean="0">
                <a:solidFill>
                  <a:srgbClr val="000090"/>
                </a:solidFill>
                <a:latin typeface="+mj-lt"/>
              </a:rPr>
              <a:t>with complete coverage of the </a:t>
            </a:r>
            <a:r>
              <a:rPr lang="en-US" b="1" dirty="0" smtClean="0">
                <a:solidFill>
                  <a:srgbClr val="000090"/>
                </a:solidFill>
                <a:latin typeface="+mj-lt"/>
              </a:rPr>
              <a:t>university system (comparability)</a:t>
            </a:r>
            <a:r>
              <a:rPr lang="en-US" dirty="0" smtClean="0">
                <a:solidFill>
                  <a:srgbClr val="000090"/>
                </a:solidFill>
                <a:latin typeface="+mj-lt"/>
              </a:rPr>
              <a:t> and a very </a:t>
            </a:r>
            <a:r>
              <a:rPr lang="en-US" b="1" dirty="0" smtClean="0">
                <a:solidFill>
                  <a:srgbClr val="000090"/>
                </a:solidFill>
                <a:latin typeface="+mj-lt"/>
              </a:rPr>
              <a:t>high response rate</a:t>
            </a:r>
            <a:r>
              <a:rPr lang="en-US" dirty="0" smtClean="0">
                <a:solidFill>
                  <a:srgbClr val="000090"/>
                </a:solidFill>
                <a:latin typeface="+mj-lt"/>
              </a:rPr>
              <a:t>: </a:t>
            </a:r>
          </a:p>
          <a:p>
            <a:pPr marL="800100" lvl="1" indent="-342900" algn="just">
              <a:spcBef>
                <a:spcPts val="0"/>
              </a:spcBef>
              <a:buAutoNum type="alphaLcPeriod"/>
            </a:pPr>
            <a:r>
              <a:rPr lang="en-US" dirty="0" smtClean="0">
                <a:solidFill>
                  <a:srgbClr val="000090"/>
                </a:solidFill>
                <a:latin typeface="+mj-lt"/>
              </a:rPr>
              <a:t>The graduates profile (at graduation)</a:t>
            </a:r>
          </a:p>
          <a:p>
            <a:pPr marL="800100" lvl="1" indent="-342900" algn="just">
              <a:spcBef>
                <a:spcPts val="0"/>
              </a:spcBef>
              <a:buAutoNum type="alphaLcPeriod"/>
            </a:pPr>
            <a:r>
              <a:rPr lang="en-US" dirty="0" smtClean="0">
                <a:solidFill>
                  <a:srgbClr val="000090"/>
                </a:solidFill>
                <a:latin typeface="+mj-lt"/>
              </a:rPr>
              <a:t>The </a:t>
            </a:r>
            <a:r>
              <a:rPr lang="en-US" dirty="0">
                <a:solidFill>
                  <a:srgbClr val="000090"/>
                </a:solidFill>
                <a:latin typeface="+mj-lt"/>
              </a:rPr>
              <a:t>g</a:t>
            </a:r>
            <a:r>
              <a:rPr lang="en-US" dirty="0" smtClean="0">
                <a:solidFill>
                  <a:srgbClr val="000090"/>
                </a:solidFill>
                <a:latin typeface="+mj-lt"/>
              </a:rPr>
              <a:t>raduates occupational status 1,3 and 5 years after graduation</a:t>
            </a:r>
          </a:p>
          <a:p>
            <a:pPr marL="800100" lvl="1" indent="-342900" algn="just">
              <a:spcBef>
                <a:spcPts val="0"/>
              </a:spcBef>
              <a:buNone/>
            </a:pPr>
            <a:endParaRPr lang="en-US" dirty="0" smtClean="0">
              <a:solidFill>
                <a:srgbClr val="000090"/>
              </a:solidFill>
              <a:latin typeface="+mj-lt"/>
            </a:endParaRPr>
          </a:p>
          <a:p>
            <a:pPr algn="just">
              <a:lnSpc>
                <a:spcPct val="120000"/>
              </a:lnSpc>
              <a:spcBef>
                <a:spcPct val="50000"/>
              </a:spcBef>
            </a:pPr>
            <a:r>
              <a:rPr lang="en-US" sz="1800" dirty="0" smtClean="0">
                <a:solidFill>
                  <a:srgbClr val="000090"/>
                </a:solidFill>
                <a:latin typeface="+mj-lt"/>
              </a:rPr>
              <a:t>The </a:t>
            </a:r>
            <a:r>
              <a:rPr lang="en-US" sz="1800" dirty="0" err="1" smtClean="0">
                <a:solidFill>
                  <a:srgbClr val="000090"/>
                </a:solidFill>
                <a:latin typeface="+mj-lt"/>
              </a:rPr>
              <a:t>AlmaLaurea</a:t>
            </a:r>
            <a:r>
              <a:rPr lang="en-US" sz="1800" dirty="0" smtClean="0">
                <a:solidFill>
                  <a:srgbClr val="000090"/>
                </a:solidFill>
                <a:latin typeface="+mj-lt"/>
              </a:rPr>
              <a:t> surveys, thanks to their </a:t>
            </a:r>
            <a:r>
              <a:rPr lang="en-US" sz="1800" b="1" dirty="0" smtClean="0">
                <a:solidFill>
                  <a:srgbClr val="000090"/>
                </a:solidFill>
                <a:latin typeface="+mj-lt"/>
              </a:rPr>
              <a:t>coverage, continuity</a:t>
            </a:r>
            <a:r>
              <a:rPr lang="en-US" sz="1800" dirty="0" smtClean="0">
                <a:solidFill>
                  <a:srgbClr val="000090"/>
                </a:solidFill>
                <a:latin typeface="+mj-lt"/>
              </a:rPr>
              <a:t> and </a:t>
            </a:r>
            <a:r>
              <a:rPr lang="en-US" sz="1800" b="1" dirty="0" smtClean="0">
                <a:solidFill>
                  <a:srgbClr val="000090"/>
                </a:solidFill>
                <a:latin typeface="+mj-lt"/>
              </a:rPr>
              <a:t>high response rates</a:t>
            </a:r>
            <a:r>
              <a:rPr lang="en-US" sz="1800" dirty="0" smtClean="0">
                <a:solidFill>
                  <a:srgbClr val="000090"/>
                </a:solidFill>
                <a:latin typeface="+mj-lt"/>
              </a:rPr>
              <a:t>, enable to:</a:t>
            </a:r>
          </a:p>
          <a:p>
            <a:pPr lvl="1" algn="just">
              <a:lnSpc>
                <a:spcPct val="120000"/>
              </a:lnSpc>
              <a:spcBef>
                <a:spcPct val="50000"/>
              </a:spcBef>
            </a:pPr>
            <a:r>
              <a:rPr lang="en-US" b="1" dirty="0" err="1" smtClean="0">
                <a:solidFill>
                  <a:srgbClr val="000090"/>
                </a:solidFill>
                <a:latin typeface="+mj-lt"/>
              </a:rPr>
              <a:t>Analyse</a:t>
            </a:r>
            <a:r>
              <a:rPr lang="en-US" dirty="0" smtClean="0">
                <a:solidFill>
                  <a:srgbClr val="000090"/>
                </a:solidFill>
                <a:latin typeface="+mj-lt"/>
              </a:rPr>
              <a:t>, for </a:t>
            </a:r>
            <a:r>
              <a:rPr lang="en-US" b="1" dirty="0" smtClean="0">
                <a:solidFill>
                  <a:srgbClr val="000090"/>
                </a:solidFill>
                <a:latin typeface="+mj-lt"/>
              </a:rPr>
              <a:t>self-evaluation</a:t>
            </a:r>
            <a:r>
              <a:rPr lang="en-US" dirty="0" smtClean="0">
                <a:solidFill>
                  <a:srgbClr val="000090"/>
                </a:solidFill>
                <a:latin typeface="+mj-lt"/>
              </a:rPr>
              <a:t> and </a:t>
            </a:r>
            <a:r>
              <a:rPr lang="en-US" b="1" dirty="0" smtClean="0">
                <a:solidFill>
                  <a:srgbClr val="000090"/>
                </a:solidFill>
                <a:latin typeface="+mj-lt"/>
              </a:rPr>
              <a:t>external evaluation </a:t>
            </a:r>
            <a:r>
              <a:rPr lang="en-US" dirty="0" smtClean="0">
                <a:solidFill>
                  <a:srgbClr val="000090"/>
                </a:solidFill>
                <a:latin typeface="+mj-lt"/>
              </a:rPr>
              <a:t>purposes, the </a:t>
            </a:r>
            <a:r>
              <a:rPr lang="en-US" b="1" dirty="0" smtClean="0">
                <a:solidFill>
                  <a:srgbClr val="000090"/>
                </a:solidFill>
                <a:latin typeface="+mj-lt"/>
              </a:rPr>
              <a:t>internal </a:t>
            </a:r>
            <a:r>
              <a:rPr lang="en-US" dirty="0" smtClean="0">
                <a:solidFill>
                  <a:srgbClr val="000090"/>
                </a:solidFill>
                <a:latin typeface="+mj-lt"/>
              </a:rPr>
              <a:t>and</a:t>
            </a:r>
            <a:r>
              <a:rPr lang="en-US" b="1" dirty="0" smtClean="0">
                <a:solidFill>
                  <a:srgbClr val="000090"/>
                </a:solidFill>
                <a:latin typeface="+mj-lt"/>
              </a:rPr>
              <a:t> external effectiveness </a:t>
            </a:r>
            <a:r>
              <a:rPr lang="en-US" dirty="0" smtClean="0">
                <a:solidFill>
                  <a:srgbClr val="000090"/>
                </a:solidFill>
                <a:latin typeface="+mj-lt"/>
              </a:rPr>
              <a:t>of HEIs, in a very detailed way, i.e. at single </a:t>
            </a:r>
            <a:r>
              <a:rPr lang="en-US" b="1" dirty="0" smtClean="0">
                <a:solidFill>
                  <a:srgbClr val="000090"/>
                </a:solidFill>
                <a:latin typeface="+mj-lt"/>
              </a:rPr>
              <a:t>degree course level</a:t>
            </a:r>
            <a:r>
              <a:rPr lang="en-US" dirty="0" smtClean="0">
                <a:solidFill>
                  <a:srgbClr val="000090"/>
                </a:solidFill>
                <a:latin typeface="+mj-lt"/>
              </a:rPr>
              <a:t> (</a:t>
            </a:r>
            <a:r>
              <a:rPr lang="en-US" b="1" dirty="0" smtClean="0">
                <a:solidFill>
                  <a:srgbClr val="000090"/>
                </a:solidFill>
                <a:latin typeface="+mj-lt"/>
              </a:rPr>
              <a:t>comparability</a:t>
            </a:r>
            <a:r>
              <a:rPr lang="en-US" dirty="0" smtClean="0">
                <a:solidFill>
                  <a:srgbClr val="000090"/>
                </a:solidFill>
                <a:latin typeface="+mj-lt"/>
              </a:rPr>
              <a:t> across universities, field of studies etc.)</a:t>
            </a:r>
            <a:endParaRPr lang="en-US" b="1" dirty="0" smtClean="0">
              <a:solidFill>
                <a:srgbClr val="000090"/>
              </a:solidFill>
              <a:latin typeface="+mj-lt"/>
            </a:endParaRPr>
          </a:p>
          <a:p>
            <a:pPr lvl="1" algn="just">
              <a:lnSpc>
                <a:spcPct val="120000"/>
              </a:lnSpc>
              <a:spcBef>
                <a:spcPct val="50000"/>
              </a:spcBef>
            </a:pPr>
            <a:r>
              <a:rPr lang="en-US" b="1" dirty="0" smtClean="0">
                <a:solidFill>
                  <a:srgbClr val="000090"/>
                </a:solidFill>
                <a:latin typeface="+mj-lt"/>
              </a:rPr>
              <a:t>Perform robust </a:t>
            </a:r>
            <a:r>
              <a:rPr lang="en-US" dirty="0" smtClean="0">
                <a:solidFill>
                  <a:srgbClr val="000090"/>
                </a:solidFill>
                <a:latin typeface="+mj-lt"/>
              </a:rPr>
              <a:t>statistical </a:t>
            </a:r>
            <a:r>
              <a:rPr lang="en-US" b="1" dirty="0" smtClean="0">
                <a:solidFill>
                  <a:srgbClr val="000090"/>
                </a:solidFill>
                <a:latin typeface="+mj-lt"/>
              </a:rPr>
              <a:t>analyses </a:t>
            </a:r>
            <a:r>
              <a:rPr lang="en-US" dirty="0" smtClean="0">
                <a:solidFill>
                  <a:srgbClr val="000090"/>
                </a:solidFill>
                <a:latin typeface="+mj-lt"/>
              </a:rPr>
              <a:t>of HEIs internal and external effectiveness, for </a:t>
            </a:r>
            <a:r>
              <a:rPr lang="en-US" b="1" dirty="0" smtClean="0">
                <a:solidFill>
                  <a:srgbClr val="000090"/>
                </a:solidFill>
                <a:latin typeface="+mj-lt"/>
              </a:rPr>
              <a:t>policy evaluation</a:t>
            </a:r>
            <a:endParaRPr lang="en-US" dirty="0" smtClean="0">
              <a:solidFill>
                <a:srgbClr val="000090"/>
              </a:solidFill>
              <a:latin typeface="+mj-lt"/>
            </a:endParaRPr>
          </a:p>
          <a:p>
            <a:pPr marL="800100" lvl="1" indent="-342900" algn="just">
              <a:spcBef>
                <a:spcPts val="0"/>
              </a:spcBef>
              <a:buAutoNum type="arabicParenR"/>
            </a:pPr>
            <a:endParaRPr lang="en-US" dirty="0" smtClean="0">
              <a:solidFill>
                <a:srgbClr val="000090"/>
              </a:solidFill>
              <a:latin typeface="+mj-lt"/>
            </a:endParaRPr>
          </a:p>
          <a:p>
            <a:pPr marL="800100" lvl="1" indent="-342900" algn="just">
              <a:spcBef>
                <a:spcPts val="0"/>
              </a:spcBef>
              <a:buAutoNum type="arabicParenR"/>
            </a:pPr>
            <a:endParaRPr lang="en-US" dirty="0" smtClean="0">
              <a:solidFill>
                <a:srgbClr val="000090"/>
              </a:solidFill>
              <a:latin typeface="+mj-lt"/>
            </a:endParaRPr>
          </a:p>
          <a:p>
            <a:pPr marL="800100" lvl="1" indent="-342900" algn="just">
              <a:spcBef>
                <a:spcPts val="0"/>
              </a:spcBef>
              <a:buAutoNum type="arabicParenR"/>
            </a:pPr>
            <a:endParaRPr lang="en-US" dirty="0" smtClean="0">
              <a:solidFill>
                <a:srgbClr val="000090"/>
              </a:solidFill>
              <a:latin typeface="+mj-lt"/>
            </a:endParaRPr>
          </a:p>
          <a:p>
            <a:pPr algn="just">
              <a:spcBef>
                <a:spcPts val="0"/>
              </a:spcBef>
            </a:pPr>
            <a:endParaRPr lang="it-IT" sz="1800" dirty="0">
              <a:solidFill>
                <a:srgbClr val="000090"/>
              </a:solidFill>
              <a:latin typeface="+mj-lt"/>
            </a:endParaRPr>
          </a:p>
        </p:txBody>
      </p:sp>
      <p:sp>
        <p:nvSpPr>
          <p:cNvPr id="3" name="Titolo 2"/>
          <p:cNvSpPr>
            <a:spLocks noGrp="1"/>
          </p:cNvSpPr>
          <p:nvPr>
            <p:ph type="title"/>
          </p:nvPr>
        </p:nvSpPr>
        <p:spPr/>
        <p:txBody>
          <a:bodyPr/>
          <a:lstStyle/>
          <a:p>
            <a:r>
              <a:rPr lang="en-US" dirty="0"/>
              <a:t>T</a:t>
            </a:r>
            <a:r>
              <a:rPr lang="en-US" dirty="0" smtClean="0"/>
              <a:t>he </a:t>
            </a:r>
            <a:r>
              <a:rPr lang="en-US" dirty="0"/>
              <a:t>P</a:t>
            </a:r>
            <a:r>
              <a:rPr lang="en-US" dirty="0" smtClean="0"/>
              <a:t>illars of the </a:t>
            </a:r>
            <a:r>
              <a:rPr lang="en-US" dirty="0" err="1" smtClean="0"/>
              <a:t>AlmaLaurea</a:t>
            </a:r>
            <a:r>
              <a:rPr lang="en-US" dirty="0" smtClean="0"/>
              <a:t> Approach (and its </a:t>
            </a:r>
            <a:r>
              <a:rPr lang="en-US" i="1" dirty="0" smtClean="0"/>
              <a:t>uniqueness</a:t>
            </a:r>
            <a:r>
              <a:rPr lang="en-US" dirty="0" smtClean="0"/>
              <a:t>): two annual surveys</a:t>
            </a:r>
            <a:endParaRPr lang="en-US"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14</a:t>
            </a:fld>
            <a:endParaRPr lang="it-IT"/>
          </a:p>
        </p:txBody>
      </p:sp>
    </p:spTree>
    <p:extLst>
      <p:ext uri="{BB962C8B-B14F-4D97-AF65-F5344CB8AC3E}">
        <p14:creationId xmlns:p14="http://schemas.microsoft.com/office/powerpoint/2010/main" val="208865534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smtClean="0"/>
              <a:t>The “</a:t>
            </a:r>
            <a:r>
              <a:rPr lang="it-IT" dirty="0" err="1" smtClean="0"/>
              <a:t>AlmaLaurea</a:t>
            </a:r>
            <a:r>
              <a:rPr lang="it-IT" dirty="0" smtClean="0"/>
              <a:t> model” (and </a:t>
            </a:r>
            <a:r>
              <a:rPr lang="it-IT" dirty="0" err="1" smtClean="0"/>
              <a:t>its</a:t>
            </a:r>
            <a:r>
              <a:rPr lang="it-IT" dirty="0" smtClean="0"/>
              <a:t> </a:t>
            </a:r>
            <a:r>
              <a:rPr lang="it-IT" i="1" dirty="0" err="1" smtClean="0"/>
              <a:t>uniqueness</a:t>
            </a:r>
            <a:r>
              <a:rPr lang="it-IT" dirty="0" smtClean="0"/>
              <a:t>): </a:t>
            </a:r>
            <a:r>
              <a:rPr lang="it-IT" dirty="0" err="1" smtClean="0"/>
              <a:t>governance</a:t>
            </a:r>
            <a:r>
              <a:rPr lang="it-IT" dirty="0" smtClean="0"/>
              <a:t> and </a:t>
            </a:r>
            <a:r>
              <a:rPr lang="it-IT" dirty="0" err="1" smtClean="0"/>
              <a:t>organizational</a:t>
            </a:r>
            <a:r>
              <a:rPr lang="it-IT" dirty="0" smtClean="0"/>
              <a:t> </a:t>
            </a:r>
            <a:r>
              <a:rPr lang="it-IT" dirty="0" err="1" smtClean="0"/>
              <a:t>setting</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15</a:t>
            </a:fld>
            <a:endParaRPr lang="it-IT"/>
          </a:p>
        </p:txBody>
      </p:sp>
      <p:sp>
        <p:nvSpPr>
          <p:cNvPr id="7" name="Segnaposto contenuto 2"/>
          <p:cNvSpPr txBox="1">
            <a:spLocks/>
          </p:cNvSpPr>
          <p:nvPr/>
        </p:nvSpPr>
        <p:spPr bwMode="auto">
          <a:xfrm>
            <a:off x="323528" y="1124745"/>
            <a:ext cx="8208912" cy="50014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20000"/>
              </a:spcBef>
              <a:spcAft>
                <a:spcPct val="0"/>
              </a:spcAft>
              <a:buClrTx/>
              <a:buSzTx/>
              <a:buFontTx/>
              <a:buNone/>
              <a:tabLst/>
              <a:defRPr/>
            </a:pP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AlmaLaurea</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is</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 </a:t>
            </a:r>
            <a:r>
              <a:rPr kumimoji="0" lang="it-IT" sz="2000" b="1" i="1" u="none" strike="noStrike" kern="0" cap="none" spc="0" normalizeH="0" baseline="0" noProof="0" dirty="0" err="1" smtClean="0">
                <a:ln>
                  <a:noFill/>
                </a:ln>
                <a:solidFill>
                  <a:srgbClr val="000099"/>
                </a:solidFill>
                <a:effectLst/>
                <a:uLnTx/>
                <a:uFillTx/>
                <a:latin typeface="+mn-lt"/>
                <a:ea typeface="+mn-ea"/>
                <a:cs typeface="+mn-cs"/>
              </a:rPr>
              <a:t>bottom-up</a:t>
            </a:r>
            <a:r>
              <a:rPr kumimoji="0" lang="it-IT" sz="2000" b="1" i="0" u="none" strike="noStrike" kern="0" cap="none" spc="0" normalizeH="0" baseline="0" noProof="0" dirty="0" smtClean="0">
                <a:ln>
                  <a:noFill/>
                </a:ln>
                <a:solidFill>
                  <a:srgbClr val="000099"/>
                </a:solidFill>
                <a:effectLst/>
                <a:uLnTx/>
                <a:uFillTx/>
                <a:latin typeface="+mn-lt"/>
                <a:ea typeface="+mn-ea"/>
                <a:cs typeface="+mn-cs"/>
              </a:rPr>
              <a:t> </a:t>
            </a:r>
            <a:r>
              <a:rPr kumimoji="0" lang="it-IT" sz="2000" b="1" i="0" u="none" strike="noStrike" kern="0" cap="none" spc="0" normalizeH="0" baseline="0" noProof="0" dirty="0" err="1" smtClean="0">
                <a:ln>
                  <a:noFill/>
                </a:ln>
                <a:solidFill>
                  <a:srgbClr val="000099"/>
                </a:solidFill>
                <a:effectLst/>
                <a:uLnTx/>
                <a:uFillTx/>
                <a:latin typeface="+mn-lt"/>
                <a:ea typeface="+mn-ea"/>
                <a:cs typeface="+mn-cs"/>
              </a:rPr>
              <a:t>initiative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unique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experience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in the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international</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context</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whose</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main</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t>
            </a:r>
            <a:r>
              <a:rPr kumimoji="0" lang="it-IT" sz="2000" b="0" i="0" u="none" strike="noStrike" kern="0" cap="none" spc="0" normalizeH="0" baseline="0" noProof="0" dirty="0" err="1" smtClean="0">
                <a:ln>
                  <a:noFill/>
                </a:ln>
                <a:solidFill>
                  <a:srgbClr val="000099"/>
                </a:solidFill>
                <a:effectLst/>
                <a:uLnTx/>
                <a:uFillTx/>
                <a:latin typeface="+mn-lt"/>
                <a:ea typeface="+mn-ea"/>
                <a:cs typeface="+mn-cs"/>
              </a:rPr>
              <a:t>strengths</a:t>
            </a:r>
            <a:r>
              <a:rPr kumimoji="0" lang="it-IT" sz="2000" b="0" i="0" u="none" strike="noStrike" kern="0" cap="none" spc="0" normalizeH="0" baseline="0" noProof="0" dirty="0" smtClean="0">
                <a:ln>
                  <a:noFill/>
                </a:ln>
                <a:solidFill>
                  <a:srgbClr val="000099"/>
                </a:solidFill>
                <a:effectLst/>
                <a:uLnTx/>
                <a:uFillTx/>
                <a:latin typeface="+mn-lt"/>
                <a:ea typeface="+mn-ea"/>
                <a:cs typeface="+mn-cs"/>
              </a:rPr>
              <a:t> are:</a:t>
            </a:r>
          </a:p>
          <a:p>
            <a:pPr marL="0" marR="0" lvl="0" indent="0" algn="just" defTabSz="914400" rtl="0" eaLnBrk="1" fontAlgn="base" latinLnBrk="0" hangingPunct="1">
              <a:lnSpc>
                <a:spcPct val="100000"/>
              </a:lnSpc>
              <a:spcBef>
                <a:spcPct val="20000"/>
              </a:spcBef>
              <a:spcAft>
                <a:spcPct val="0"/>
              </a:spcAft>
              <a:buClrTx/>
              <a:buSzTx/>
              <a:buFontTx/>
              <a:buNone/>
              <a:tabLst/>
              <a:defRPr/>
            </a:pPr>
            <a:endParaRPr kumimoji="0" lang="it-IT" sz="2000" b="0" i="0" u="none" strike="noStrike" kern="0" cap="none" spc="0" normalizeH="0" baseline="0" noProof="0" dirty="0" smtClean="0">
              <a:ln>
                <a:noFill/>
              </a:ln>
              <a:solidFill>
                <a:srgbClr val="000099"/>
              </a:solidFill>
              <a:effectLst/>
              <a:uLnTx/>
              <a:uFillTx/>
              <a:latin typeface="+mn-lt"/>
              <a:ea typeface="+mn-ea"/>
              <a:cs typeface="+mn-cs"/>
            </a:endParaRPr>
          </a:p>
          <a:p>
            <a:pPr marL="342900" marR="0" lvl="0" indent="-342900" algn="just" defTabSz="914400" rtl="0" eaLnBrk="0" fontAlgn="base" latinLnBrk="0" hangingPunct="0">
              <a:lnSpc>
                <a:spcPct val="100000"/>
              </a:lnSpc>
              <a:spcBef>
                <a:spcPts val="1200"/>
              </a:spcBef>
              <a:spcAft>
                <a:spcPct val="0"/>
              </a:spcAft>
              <a:buClrTx/>
              <a:buSzTx/>
              <a:buFontTx/>
              <a:buBlip>
                <a:blip r:embed="rId2"/>
              </a:buBlip>
              <a:tabLst/>
              <a:defRPr/>
            </a:pPr>
            <a:r>
              <a:rPr lang="it-IT" sz="2000" b="1" kern="0" dirty="0">
                <a:solidFill>
                  <a:srgbClr val="000099"/>
                </a:solidFill>
              </a:rPr>
              <a:t>a</a:t>
            </a:r>
            <a:r>
              <a:rPr kumimoji="0" lang="it-IT" sz="2000" b="1" i="0" u="none" strike="noStrike" kern="0" cap="none" spc="0" normalizeH="0" noProof="0" dirty="0" smtClean="0">
                <a:ln>
                  <a:noFill/>
                </a:ln>
                <a:solidFill>
                  <a:srgbClr val="000099"/>
                </a:solidFill>
                <a:effectLst/>
                <a:uLnTx/>
                <a:uFillTx/>
                <a:latin typeface="+mn-lt"/>
                <a:ea typeface="+mn-ea"/>
                <a:cs typeface="+mn-cs"/>
              </a:rPr>
              <a:t> </a:t>
            </a:r>
            <a:r>
              <a:rPr kumimoji="0" lang="it-IT" sz="2000" b="1" i="0" u="none" strike="noStrike" kern="0" cap="none" spc="0" normalizeH="0" baseline="0" noProof="0" dirty="0" smtClean="0">
                <a:ln>
                  <a:noFill/>
                </a:ln>
                <a:solidFill>
                  <a:srgbClr val="000099"/>
                </a:solidFill>
                <a:effectLst/>
                <a:uLnTx/>
                <a:uFillTx/>
                <a:latin typeface="+mn-lt"/>
                <a:ea typeface="+mn-ea"/>
                <a:cs typeface="+mn-cs"/>
              </a:rPr>
              <a:t>full </a:t>
            </a:r>
            <a:r>
              <a:rPr kumimoji="0" lang="it-IT" sz="2000" b="1" i="0" u="none" strike="noStrike" kern="0" cap="none" spc="0" normalizeH="0" baseline="0" noProof="0" dirty="0" err="1" smtClean="0">
                <a:ln>
                  <a:noFill/>
                </a:ln>
                <a:solidFill>
                  <a:srgbClr val="000099"/>
                </a:solidFill>
                <a:effectLst/>
                <a:uLnTx/>
                <a:uFillTx/>
                <a:latin typeface="+mn-lt"/>
                <a:ea typeface="+mn-ea"/>
                <a:cs typeface="+mn-cs"/>
              </a:rPr>
              <a:t>involvement</a:t>
            </a:r>
            <a:r>
              <a:rPr kumimoji="0" lang="it-IT" sz="2000" b="1" i="0" u="none" strike="noStrike" kern="0" cap="none" spc="0" normalizeH="0" baseline="0" noProof="0" dirty="0" smtClean="0">
                <a:ln>
                  <a:noFill/>
                </a:ln>
                <a:solidFill>
                  <a:srgbClr val="000099"/>
                </a:solidFill>
                <a:effectLst/>
                <a:uLnTx/>
                <a:uFillTx/>
                <a:latin typeface="+mn-lt"/>
                <a:ea typeface="+mn-ea"/>
                <a:cs typeface="+mn-cs"/>
              </a:rPr>
              <a:t> </a:t>
            </a:r>
            <a:r>
              <a:rPr kumimoji="0" lang="en-US" sz="2000" b="0" i="0" u="none" strike="noStrike" kern="0" cap="none" spc="0" normalizeH="0" baseline="0" noProof="0" dirty="0" smtClean="0">
                <a:ln>
                  <a:noFill/>
                </a:ln>
                <a:solidFill>
                  <a:srgbClr val="000099"/>
                </a:solidFill>
                <a:effectLst/>
                <a:uLnTx/>
                <a:uFillTx/>
                <a:latin typeface="+mn-lt"/>
                <a:ea typeface="+mn-ea"/>
                <a:cs typeface="+mn-cs"/>
              </a:rPr>
              <a:t>and </a:t>
            </a:r>
            <a:r>
              <a:rPr kumimoji="0" lang="en-US" sz="2000" b="1" i="0" u="none" strike="noStrike" kern="0" cap="none" spc="0" normalizeH="0" baseline="0" noProof="0" dirty="0" smtClean="0">
                <a:ln>
                  <a:noFill/>
                </a:ln>
                <a:solidFill>
                  <a:srgbClr val="000099"/>
                </a:solidFill>
                <a:effectLst/>
                <a:uLnTx/>
                <a:uFillTx/>
                <a:latin typeface="+mn-lt"/>
                <a:ea typeface="+mn-ea"/>
                <a:cs typeface="+mn-cs"/>
              </a:rPr>
              <a:t>active support</a:t>
            </a:r>
            <a:r>
              <a:rPr kumimoji="0" lang="en-US" sz="2000" b="0" i="0" u="none" strike="noStrike" kern="0" cap="none" spc="0" normalizeH="0" baseline="0" noProof="0" dirty="0" smtClean="0">
                <a:ln>
                  <a:noFill/>
                </a:ln>
                <a:solidFill>
                  <a:srgbClr val="000099"/>
                </a:solidFill>
                <a:effectLst/>
                <a:uLnTx/>
                <a:uFillTx/>
                <a:latin typeface="+mn-lt"/>
                <a:ea typeface="+mn-ea"/>
                <a:cs typeface="+mn-cs"/>
              </a:rPr>
              <a:t> </a:t>
            </a:r>
            <a:r>
              <a:rPr kumimoji="0" lang="en-US" sz="2000" b="1" i="0" u="none" strike="noStrike" kern="0" cap="none" spc="0" normalizeH="0" baseline="0" noProof="0" dirty="0" smtClean="0">
                <a:ln>
                  <a:noFill/>
                </a:ln>
                <a:solidFill>
                  <a:srgbClr val="000099"/>
                </a:solidFill>
                <a:effectLst/>
                <a:uLnTx/>
                <a:uFillTx/>
                <a:latin typeface="+mn-lt"/>
                <a:ea typeface="+mn-ea"/>
                <a:cs typeface="+mn-cs"/>
              </a:rPr>
              <a:t>of the universities </a:t>
            </a:r>
            <a:r>
              <a:rPr kumimoji="0" lang="en-US" sz="2000" b="0" i="0" u="none" strike="noStrike" kern="0" cap="none" spc="0" normalizeH="0" baseline="0" noProof="0" dirty="0" smtClean="0">
                <a:ln>
                  <a:noFill/>
                </a:ln>
                <a:solidFill>
                  <a:srgbClr val="000099"/>
                </a:solidFill>
                <a:effectLst/>
                <a:uLnTx/>
                <a:uFillTx/>
                <a:latin typeface="+mn-lt"/>
                <a:ea typeface="+mn-ea"/>
                <a:cs typeface="+mn-cs"/>
              </a:rPr>
              <a:t>taking part to the consortium</a:t>
            </a:r>
          </a:p>
          <a:p>
            <a:pPr marL="342900" marR="0" lvl="0" indent="-342900" algn="just" defTabSz="914400" rtl="0" eaLnBrk="0" fontAlgn="base" latinLnBrk="0" hangingPunct="0">
              <a:lnSpc>
                <a:spcPct val="100000"/>
              </a:lnSpc>
              <a:spcBef>
                <a:spcPts val="1200"/>
              </a:spcBef>
              <a:spcAft>
                <a:spcPct val="0"/>
              </a:spcAft>
              <a:buClrTx/>
              <a:buSzTx/>
              <a:buFontTx/>
              <a:buBlip>
                <a:blip r:embed="rId2"/>
              </a:buBlip>
              <a:tabLst/>
              <a:defRPr/>
            </a:pPr>
            <a:r>
              <a:rPr lang="it-IT" sz="2000" kern="0" dirty="0">
                <a:solidFill>
                  <a:srgbClr val="000099"/>
                </a:solidFill>
              </a:rPr>
              <a:t>a</a:t>
            </a:r>
            <a:r>
              <a:rPr lang="en-US" sz="2000" kern="0" dirty="0" smtClean="0">
                <a:solidFill>
                  <a:srgbClr val="000099"/>
                </a:solidFill>
              </a:rPr>
              <a:t> high degree of </a:t>
            </a:r>
            <a:r>
              <a:rPr lang="en-US" sz="2000" b="1" kern="0" dirty="0" smtClean="0">
                <a:solidFill>
                  <a:srgbClr val="000099"/>
                </a:solidFill>
              </a:rPr>
              <a:t>self-financing</a:t>
            </a:r>
            <a:r>
              <a:rPr lang="en-US" sz="2000" kern="0" dirty="0" smtClean="0">
                <a:solidFill>
                  <a:srgbClr val="000099"/>
                </a:solidFill>
              </a:rPr>
              <a:t> (around 2/3 of the budget)</a:t>
            </a:r>
            <a:endParaRPr kumimoji="0" lang="en-US" sz="2000" b="0" i="0" u="none" strike="noStrike" kern="0" cap="none" spc="0" normalizeH="0" baseline="0" noProof="0" dirty="0" smtClean="0">
              <a:ln>
                <a:noFill/>
              </a:ln>
              <a:solidFill>
                <a:srgbClr val="000099"/>
              </a:solidFill>
              <a:effectLst/>
              <a:uLnTx/>
              <a:uFillTx/>
              <a:latin typeface="+mn-lt"/>
              <a:ea typeface="+mn-ea"/>
              <a:cs typeface="+mn-cs"/>
            </a:endParaRPr>
          </a:p>
          <a:p>
            <a:pPr marL="342900" marR="0" lvl="0" indent="-342900" algn="just" defTabSz="914400" rtl="0" eaLnBrk="0" fontAlgn="base" latinLnBrk="0" hangingPunct="0">
              <a:lnSpc>
                <a:spcPct val="100000"/>
              </a:lnSpc>
              <a:spcBef>
                <a:spcPts val="1200"/>
              </a:spcBef>
              <a:spcAft>
                <a:spcPct val="0"/>
              </a:spcAft>
              <a:buClrTx/>
              <a:buSzTx/>
              <a:buFontTx/>
              <a:buBlip>
                <a:blip r:embed="rId2"/>
              </a:buBlip>
              <a:tabLst/>
              <a:defRPr/>
            </a:pPr>
            <a:r>
              <a:rPr lang="it-IT" sz="2000" b="1" kern="0" dirty="0">
                <a:solidFill>
                  <a:srgbClr val="000099"/>
                </a:solidFill>
              </a:rPr>
              <a:t>a</a:t>
            </a:r>
            <a:r>
              <a:rPr kumimoji="0" lang="en-GB" sz="2000" b="1" i="0" u="none" strike="noStrike" kern="0" cap="none" spc="0" normalizeH="0" baseline="0" noProof="0" dirty="0" smtClean="0">
                <a:ln>
                  <a:noFill/>
                </a:ln>
                <a:solidFill>
                  <a:srgbClr val="000099"/>
                </a:solidFill>
                <a:effectLst/>
                <a:uLnTx/>
                <a:uFillTx/>
                <a:latin typeface="+mn-lt"/>
                <a:ea typeface="+mn-ea"/>
                <a:cs typeface="+mn-cs"/>
              </a:rPr>
              <a:t>n extended use of information technologies</a:t>
            </a:r>
            <a:r>
              <a:rPr kumimoji="0" lang="en-GB" sz="2000" b="0" i="0" u="none" strike="noStrike" kern="0" cap="none" spc="0" normalizeH="0" baseline="0" noProof="0" dirty="0" smtClean="0">
                <a:ln>
                  <a:noFill/>
                </a:ln>
                <a:solidFill>
                  <a:srgbClr val="000099"/>
                </a:solidFill>
                <a:effectLst/>
                <a:uLnTx/>
                <a:uFillTx/>
                <a:latin typeface="+mn-lt"/>
                <a:ea typeface="+mn-ea"/>
                <a:cs typeface="+mn-cs"/>
              </a:rPr>
              <a:t>, both for the managing of the graduate database and for the disseminating of its services through the Internet</a:t>
            </a:r>
          </a:p>
          <a:p>
            <a:pPr marL="742950" marR="0" lvl="1" indent="-285750" algn="l" defTabSz="914400" rtl="0" eaLnBrk="0" fontAlgn="base" latinLnBrk="0" hangingPunct="0">
              <a:lnSpc>
                <a:spcPct val="100000"/>
              </a:lnSpc>
              <a:spcBef>
                <a:spcPts val="1200"/>
              </a:spcBef>
              <a:spcAft>
                <a:spcPct val="0"/>
              </a:spcAft>
              <a:buClrTx/>
              <a:buSzTx/>
              <a:buFontTx/>
              <a:buChar char="-"/>
              <a:tabLst/>
              <a:defRPr/>
            </a:pPr>
            <a:r>
              <a:rPr kumimoji="0" lang="en-GB" sz="1400" b="0" i="0" u="none" strike="noStrike" kern="0" cap="none" spc="0" normalizeH="0" baseline="0" noProof="0" dirty="0" err="1" smtClean="0">
                <a:ln>
                  <a:noFill/>
                </a:ln>
                <a:solidFill>
                  <a:srgbClr val="0033CC"/>
                </a:solidFill>
                <a:effectLst/>
                <a:uLnTx/>
                <a:uFillTx/>
                <a:latin typeface="Verdana" pitchFamily="34" charset="0"/>
              </a:rPr>
              <a:t>AlmaLaurea</a:t>
            </a:r>
            <a:r>
              <a:rPr kumimoji="0" lang="en-GB" sz="1400" b="0" i="0" u="none" strike="noStrike" kern="0" cap="none" spc="0" normalizeH="0" baseline="0" noProof="0" dirty="0" smtClean="0">
                <a:ln>
                  <a:noFill/>
                </a:ln>
                <a:solidFill>
                  <a:srgbClr val="0033CC"/>
                </a:solidFill>
                <a:effectLst/>
                <a:uLnTx/>
                <a:uFillTx/>
                <a:latin typeface="Verdana" pitchFamily="34" charset="0"/>
              </a:rPr>
              <a:t> has been awarded the </a:t>
            </a:r>
            <a:r>
              <a:rPr kumimoji="0" lang="en-US" sz="1400" b="1" i="0" u="none" strike="noStrike" kern="0" cap="none" spc="0" normalizeH="0" baseline="0" noProof="0" dirty="0" smtClean="0">
                <a:ln>
                  <a:noFill/>
                </a:ln>
                <a:solidFill>
                  <a:srgbClr val="0033CC"/>
                </a:solidFill>
                <a:effectLst/>
                <a:uLnTx/>
                <a:uFillTx/>
                <a:latin typeface="Verdana" pitchFamily="34" charset="0"/>
              </a:rPr>
              <a:t>EUNIS (European University Information System) Elite Award for excellence in implementing Information Systems for Higher Education. </a:t>
            </a:r>
            <a:r>
              <a:rPr kumimoji="0" lang="en-US" sz="1400" b="0" i="0" u="none" strike="noStrike" kern="0" cap="none" spc="0" normalizeH="0" baseline="0" noProof="0" dirty="0" smtClean="0">
                <a:ln>
                  <a:noFill/>
                </a:ln>
                <a:solidFill>
                  <a:srgbClr val="0033CC"/>
                </a:solidFill>
                <a:effectLst/>
                <a:uLnTx/>
                <a:uFillTx/>
                <a:latin typeface="Verdana" pitchFamily="34" charset="0"/>
              </a:rPr>
              <a:t>(</a:t>
            </a:r>
            <a:r>
              <a:rPr kumimoji="0" lang="en-US" sz="1400" b="0" i="0" u="sng" strike="noStrike" kern="0" cap="none" spc="0" normalizeH="0" baseline="0" noProof="0" dirty="0" smtClean="0">
                <a:ln>
                  <a:noFill/>
                </a:ln>
                <a:solidFill>
                  <a:srgbClr val="0033CC"/>
                </a:solidFill>
                <a:effectLst/>
                <a:uLnTx/>
                <a:uFillTx/>
                <a:latin typeface="Verdana" pitchFamily="34" charset="0"/>
                <a:hlinkClick r:id="rId3"/>
              </a:rPr>
              <a:t>http://www.almalaurea.it/informa/news/primo-piano/premio-eunis-ad almalaurea.shtml</a:t>
            </a:r>
            <a:r>
              <a:rPr kumimoji="0" lang="en-US" sz="1400" b="0" i="0" u="none" strike="noStrike" kern="0" cap="none" spc="0" normalizeH="0" baseline="0" noProof="0" dirty="0" smtClean="0">
                <a:ln>
                  <a:noFill/>
                </a:ln>
                <a:solidFill>
                  <a:srgbClr val="0033CC"/>
                </a:solidFill>
                <a:effectLst/>
                <a:uLnTx/>
                <a:uFillTx/>
                <a:latin typeface="Verdana" pitchFamily="34" charset="0"/>
              </a:rPr>
              <a:t>)</a:t>
            </a:r>
            <a:endParaRPr kumimoji="0" lang="it-IT" sz="1400" b="0" i="0" u="none" strike="noStrike" kern="0" cap="none" spc="0" normalizeH="0" baseline="0" noProof="0" dirty="0" smtClean="0">
              <a:ln>
                <a:noFill/>
              </a:ln>
              <a:solidFill>
                <a:srgbClr val="0033CC"/>
              </a:solidFill>
              <a:effectLst/>
              <a:uLnTx/>
              <a:uFillTx/>
              <a:latin typeface="Verdana"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None/>
              <a:tabLst/>
              <a:defRPr/>
            </a:pPr>
            <a:endParaRPr kumimoji="0" lang="fr-FR" sz="2000" b="0" i="0" u="none" strike="noStrike" kern="0" cap="none" spc="0" normalizeH="0" baseline="0" noProof="0" dirty="0">
              <a:ln>
                <a:noFill/>
              </a:ln>
              <a:solidFill>
                <a:srgbClr val="000099"/>
              </a:solidFill>
              <a:effectLst/>
              <a:uLnTx/>
              <a:uFillTx/>
              <a:latin typeface="+mn-lt"/>
              <a:ea typeface="+mn-ea"/>
              <a:cs typeface="+mn-cs"/>
            </a:endParaRPr>
          </a:p>
        </p:txBody>
      </p:sp>
    </p:spTree>
    <p:extLst>
      <p:ext uri="{BB962C8B-B14F-4D97-AF65-F5344CB8AC3E}">
        <p14:creationId xmlns:p14="http://schemas.microsoft.com/office/powerpoint/2010/main" val="241641588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t>The AL approach:  documentation collection method and use</a:t>
            </a:r>
            <a:endParaRPr lang="it-IT" dirty="0"/>
          </a:p>
        </p:txBody>
      </p:sp>
      <p:sp>
        <p:nvSpPr>
          <p:cNvPr id="34" name="Text Box 15"/>
          <p:cNvSpPr txBox="1">
            <a:spLocks noChangeArrowheads="1"/>
          </p:cNvSpPr>
          <p:nvPr/>
        </p:nvSpPr>
        <p:spPr bwMode="auto">
          <a:xfrm>
            <a:off x="238125" y="1011238"/>
            <a:ext cx="3676650" cy="1490662"/>
          </a:xfrm>
          <a:prstGeom prst="rect">
            <a:avLst/>
          </a:prstGeom>
          <a:solidFill>
            <a:schemeClr val="accent1"/>
          </a:solidFill>
          <a:ln w="12700">
            <a:solidFill>
              <a:srgbClr val="000099"/>
            </a:solidFill>
            <a:miter lim="800000"/>
            <a:headEnd/>
            <a:tailEnd/>
          </a:ln>
          <a:effectLst>
            <a:outerShdw dist="107763" dir="2700000" algn="ctr" rotWithShape="0">
              <a:srgbClr val="808080"/>
            </a:outerShdw>
          </a:effectLst>
        </p:spPr>
        <p:txBody>
          <a:bodyPr/>
          <a:lstStyle/>
          <a:p>
            <a:pPr>
              <a:defRPr/>
            </a:pPr>
            <a:r>
              <a:rPr lang="en-GB" sz="1400" dirty="0">
                <a:solidFill>
                  <a:srgbClr val="0033CC"/>
                </a:solidFill>
                <a:effectLst>
                  <a:outerShdw blurRad="38100" dist="38100" dir="2700000" algn="tl">
                    <a:srgbClr val="000000"/>
                  </a:outerShdw>
                </a:effectLst>
                <a:latin typeface="Verdana" pitchFamily="34" charset="0"/>
              </a:rPr>
              <a:t>Internal effectiveness</a:t>
            </a:r>
            <a:r>
              <a:rPr lang="en-GB" sz="1400" dirty="0">
                <a:solidFill>
                  <a:srgbClr val="0033CC"/>
                </a:solidFill>
                <a:latin typeface="Verdana" pitchFamily="34" charset="0"/>
              </a:rPr>
              <a:t> of universities as training structures</a:t>
            </a:r>
            <a:endParaRPr lang="it-IT" sz="1400" dirty="0">
              <a:solidFill>
                <a:srgbClr val="0033CC"/>
              </a:solidFill>
              <a:latin typeface="Verdana" pitchFamily="34" charset="0"/>
            </a:endParaRPr>
          </a:p>
          <a:p>
            <a:pPr eaLnBrk="0" hangingPunct="0">
              <a:defRPr/>
            </a:pPr>
            <a:endParaRPr lang="it-IT" sz="500" b="0" i="1" dirty="0">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b="0" i="1" dirty="0">
              <a:solidFill>
                <a:srgbClr val="FF3300"/>
              </a:solidFill>
              <a:latin typeface="Verdana" pitchFamily="34" charset="0"/>
            </a:endParaRPr>
          </a:p>
          <a:p>
            <a:pPr eaLnBrk="0" hangingPunct="0">
              <a:lnSpc>
                <a:spcPct val="45000"/>
              </a:lnSpc>
              <a:defRPr/>
            </a:pPr>
            <a:r>
              <a:rPr lang="en-GB" sz="1600" dirty="0" smtClean="0"/>
              <a:t>Graduates’ </a:t>
            </a:r>
            <a:r>
              <a:rPr lang="en-GB" sz="1600" dirty="0"/>
              <a:t>profile</a:t>
            </a:r>
            <a:r>
              <a:rPr lang="it-IT" dirty="0"/>
              <a:t> </a:t>
            </a:r>
          </a:p>
          <a:p>
            <a:pPr eaLnBrk="0" hangingPunct="0">
              <a:defRPr/>
            </a:pPr>
            <a:r>
              <a:rPr lang="it-IT" sz="1200" dirty="0" err="1">
                <a:latin typeface="Verdana" pitchFamily="34" charset="0"/>
              </a:rPr>
              <a:t>Annual</a:t>
            </a:r>
            <a:r>
              <a:rPr lang="it-IT" sz="1200" dirty="0">
                <a:latin typeface="Verdana" pitchFamily="34" charset="0"/>
              </a:rPr>
              <a:t> report</a:t>
            </a:r>
          </a:p>
        </p:txBody>
      </p:sp>
      <p:sp>
        <p:nvSpPr>
          <p:cNvPr id="35" name="Text Box 4"/>
          <p:cNvSpPr txBox="1">
            <a:spLocks noChangeArrowheads="1"/>
          </p:cNvSpPr>
          <p:nvPr/>
        </p:nvSpPr>
        <p:spPr bwMode="auto">
          <a:xfrm>
            <a:off x="4679950" y="4859338"/>
            <a:ext cx="4273550" cy="1401762"/>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a:defRPr/>
            </a:pPr>
            <a:r>
              <a:rPr lang="en-GB" sz="1600" i="1" dirty="0">
                <a:solidFill>
                  <a:srgbClr val="000066"/>
                </a:solidFill>
              </a:rPr>
              <a:t>Access to labour market and further education</a:t>
            </a:r>
          </a:p>
          <a:p>
            <a:pPr>
              <a:defRPr/>
            </a:pPr>
            <a:endParaRPr lang="it-IT" sz="500" i="1" dirty="0">
              <a:solidFill>
                <a:srgbClr val="000066"/>
              </a:solidFill>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800" b="0" i="1" dirty="0">
              <a:latin typeface="Verdana" pitchFamily="34" charset="0"/>
            </a:endParaRPr>
          </a:p>
          <a:p>
            <a:pPr eaLnBrk="0" hangingPunct="0">
              <a:defRPr/>
            </a:pPr>
            <a:r>
              <a:rPr lang="en-GB" sz="1600" b="1" dirty="0"/>
              <a:t>Services to graduates</a:t>
            </a:r>
            <a:endParaRPr lang="it-IT" sz="1600" b="1" dirty="0"/>
          </a:p>
        </p:txBody>
      </p:sp>
      <p:sp>
        <p:nvSpPr>
          <p:cNvPr id="36" name="Text Box 5"/>
          <p:cNvSpPr txBox="1">
            <a:spLocks noChangeArrowheads="1"/>
          </p:cNvSpPr>
          <p:nvPr/>
        </p:nvSpPr>
        <p:spPr bwMode="auto">
          <a:xfrm>
            <a:off x="185738" y="4757738"/>
            <a:ext cx="3751262" cy="1316037"/>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a:defRPr/>
            </a:pPr>
            <a:r>
              <a:rPr lang="en-GB" sz="1600" i="1" dirty="0">
                <a:solidFill>
                  <a:srgbClr val="000066"/>
                </a:solidFill>
              </a:rPr>
              <a:t>Promotion of their</a:t>
            </a:r>
          </a:p>
          <a:p>
            <a:pPr>
              <a:defRPr/>
            </a:pPr>
            <a:r>
              <a:rPr lang="en-GB" sz="1600" i="1" dirty="0">
                <a:solidFill>
                  <a:srgbClr val="000066"/>
                </a:solidFill>
              </a:rPr>
              <a:t>training resources</a:t>
            </a:r>
            <a:endParaRPr lang="en-GB" sz="1600" b="0" i="1" dirty="0"/>
          </a:p>
          <a:p>
            <a:pPr eaLnBrk="0" hangingPunct="0">
              <a:defRPr/>
            </a:pPr>
            <a:endParaRPr lang="it-IT" sz="500" b="0" i="1" dirty="0">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b="0" i="1" dirty="0">
              <a:latin typeface="Verdana" pitchFamily="34" charset="0"/>
            </a:endParaRPr>
          </a:p>
          <a:p>
            <a:pPr eaLnBrk="0" hangingPunct="0">
              <a:defRPr/>
            </a:pPr>
            <a:r>
              <a:rPr lang="en-GB" sz="1600" b="1" dirty="0"/>
              <a:t>Services to universities</a:t>
            </a:r>
            <a:endParaRPr lang="it-IT" sz="1600" b="1" dirty="0"/>
          </a:p>
        </p:txBody>
      </p:sp>
      <p:sp>
        <p:nvSpPr>
          <p:cNvPr id="37" name="Text Box 6"/>
          <p:cNvSpPr txBox="1">
            <a:spLocks noChangeArrowheads="1"/>
          </p:cNvSpPr>
          <p:nvPr/>
        </p:nvSpPr>
        <p:spPr bwMode="auto">
          <a:xfrm>
            <a:off x="4651375" y="1092200"/>
            <a:ext cx="4316413" cy="1462088"/>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eaLnBrk="0" hangingPunct="0">
              <a:defRPr/>
            </a:pPr>
            <a:r>
              <a:rPr lang="en-GB" sz="1400" dirty="0">
                <a:solidFill>
                  <a:srgbClr val="0033CC"/>
                </a:solidFill>
                <a:effectLst>
                  <a:outerShdw blurRad="38100" dist="38100" dir="2700000" algn="tl">
                    <a:srgbClr val="000000"/>
                  </a:outerShdw>
                </a:effectLst>
                <a:latin typeface="Verdana" pitchFamily="34" charset="0"/>
              </a:rPr>
              <a:t>External performance</a:t>
            </a:r>
            <a:r>
              <a:rPr lang="en-GB" sz="1400" dirty="0">
                <a:solidFill>
                  <a:srgbClr val="0033CC"/>
                </a:solidFill>
                <a:latin typeface="Verdana" pitchFamily="34" charset="0"/>
              </a:rPr>
              <a:t> of the degree courses at a given university</a:t>
            </a:r>
            <a:endParaRPr lang="it-IT" sz="1400" dirty="0">
              <a:solidFill>
                <a:srgbClr val="0033CC"/>
              </a:solidFill>
              <a:latin typeface="Verdana" pitchFamily="34" charset="0"/>
            </a:endParaRPr>
          </a:p>
          <a:p>
            <a:pPr eaLnBrk="0" hangingPunct="0">
              <a:defRPr/>
            </a:pPr>
            <a:endParaRPr lang="it-IT" sz="500" dirty="0">
              <a:solidFill>
                <a:srgbClr val="0033CC"/>
              </a:solidFill>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b="0" i="1" dirty="0">
              <a:latin typeface="Verdana" pitchFamily="34" charset="0"/>
            </a:endParaRPr>
          </a:p>
          <a:p>
            <a:pPr eaLnBrk="0" hangingPunct="0">
              <a:defRPr/>
            </a:pPr>
            <a:r>
              <a:rPr lang="en-GB" sz="1600" dirty="0"/>
              <a:t>Graduates’ </a:t>
            </a:r>
            <a:r>
              <a:rPr lang="en-GB" sz="1600" dirty="0" smtClean="0"/>
              <a:t>employment condition</a:t>
            </a:r>
            <a:endParaRPr lang="en-GB" sz="1600" dirty="0"/>
          </a:p>
          <a:p>
            <a:pPr eaLnBrk="0" hangingPunct="0">
              <a:defRPr/>
            </a:pPr>
            <a:r>
              <a:rPr lang="it-IT" sz="1400" dirty="0" err="1"/>
              <a:t>Annual</a:t>
            </a:r>
            <a:r>
              <a:rPr lang="it-IT" sz="1400" dirty="0"/>
              <a:t> report</a:t>
            </a:r>
          </a:p>
          <a:p>
            <a:pPr eaLnBrk="0" hangingPunct="0">
              <a:defRPr/>
            </a:pPr>
            <a:endParaRPr lang="it-IT" sz="1400" dirty="0">
              <a:latin typeface="Verdana" pitchFamily="34" charset="0"/>
            </a:endParaRPr>
          </a:p>
        </p:txBody>
      </p:sp>
      <p:cxnSp>
        <p:nvCxnSpPr>
          <p:cNvPr id="38" name="AutoShape 7"/>
          <p:cNvCxnSpPr>
            <a:cxnSpLocks noChangeShapeType="1"/>
          </p:cNvCxnSpPr>
          <p:nvPr/>
        </p:nvCxnSpPr>
        <p:spPr bwMode="auto">
          <a:xfrm flipH="1" flipV="1">
            <a:off x="3914775" y="1744663"/>
            <a:ext cx="304800" cy="1954212"/>
          </a:xfrm>
          <a:prstGeom prst="curvedConnector3">
            <a:avLst>
              <a:gd name="adj1" fmla="val -75000"/>
            </a:avLst>
          </a:prstGeom>
          <a:noFill/>
          <a:ln w="88900">
            <a:solidFill>
              <a:srgbClr val="0033CC"/>
            </a:solidFill>
            <a:round/>
            <a:headEnd type="none" w="lg" len="med"/>
            <a:tailEnd type="stealth" w="lg" len="med"/>
          </a:ln>
          <a:effectLst>
            <a:outerShdw dist="107763" dir="2700000" algn="ctr" rotWithShape="0">
              <a:schemeClr val="bg2"/>
            </a:outerShdw>
          </a:effectLst>
        </p:spPr>
      </p:cxnSp>
      <p:cxnSp>
        <p:nvCxnSpPr>
          <p:cNvPr id="39" name="AutoShape 8"/>
          <p:cNvCxnSpPr>
            <a:cxnSpLocks noChangeShapeType="1"/>
            <a:endCxn id="37" idx="2"/>
          </p:cNvCxnSpPr>
          <p:nvPr/>
        </p:nvCxnSpPr>
        <p:spPr bwMode="auto">
          <a:xfrm flipV="1">
            <a:off x="4219575" y="2554288"/>
            <a:ext cx="2590800" cy="1144587"/>
          </a:xfrm>
          <a:prstGeom prst="curvedConnector2">
            <a:avLst/>
          </a:prstGeom>
          <a:noFill/>
          <a:ln w="88900">
            <a:solidFill>
              <a:srgbClr val="0033CC"/>
            </a:solidFill>
            <a:round/>
            <a:headEnd type="none" w="lg" len="med"/>
            <a:tailEnd type="stealth" w="lg" len="med"/>
          </a:ln>
          <a:effectLst>
            <a:outerShdw dist="107763" dir="2700000" algn="ctr" rotWithShape="0">
              <a:schemeClr val="bg2"/>
            </a:outerShdw>
          </a:effectLst>
        </p:spPr>
      </p:cxnSp>
      <p:cxnSp>
        <p:nvCxnSpPr>
          <p:cNvPr id="40" name="AutoShape 9"/>
          <p:cNvCxnSpPr>
            <a:cxnSpLocks noChangeShapeType="1"/>
            <a:endCxn id="36" idx="3"/>
          </p:cNvCxnSpPr>
          <p:nvPr/>
        </p:nvCxnSpPr>
        <p:spPr bwMode="auto">
          <a:xfrm flipH="1">
            <a:off x="3937000" y="3698875"/>
            <a:ext cx="282575" cy="1717675"/>
          </a:xfrm>
          <a:prstGeom prst="curvedConnector3">
            <a:avLst>
              <a:gd name="adj1" fmla="val -80898"/>
            </a:avLst>
          </a:prstGeom>
          <a:noFill/>
          <a:ln w="88900">
            <a:solidFill>
              <a:srgbClr val="0033CC"/>
            </a:solidFill>
            <a:round/>
            <a:headEnd type="none" w="lg" len="med"/>
            <a:tailEnd type="stealth" w="lg" len="med"/>
          </a:ln>
          <a:effectLst>
            <a:outerShdw dist="107763" dir="2700000" algn="ctr" rotWithShape="0">
              <a:schemeClr val="bg2"/>
            </a:outerShdw>
          </a:effectLst>
        </p:spPr>
      </p:cxnSp>
      <p:cxnSp>
        <p:nvCxnSpPr>
          <p:cNvPr id="41" name="AutoShape 10"/>
          <p:cNvCxnSpPr>
            <a:cxnSpLocks noChangeShapeType="1"/>
            <a:endCxn id="35" idx="0"/>
          </p:cNvCxnSpPr>
          <p:nvPr/>
        </p:nvCxnSpPr>
        <p:spPr bwMode="auto">
          <a:xfrm>
            <a:off x="4219575" y="3698875"/>
            <a:ext cx="2597150" cy="1160463"/>
          </a:xfrm>
          <a:prstGeom prst="curvedConnector2">
            <a:avLst/>
          </a:prstGeom>
          <a:noFill/>
          <a:ln w="88900">
            <a:solidFill>
              <a:srgbClr val="0033CC"/>
            </a:solidFill>
            <a:round/>
            <a:headEnd type="none" w="lg" len="med"/>
            <a:tailEnd type="stealth" w="lg" len="med"/>
          </a:ln>
        </p:spPr>
      </p:cxnSp>
      <p:cxnSp>
        <p:nvCxnSpPr>
          <p:cNvPr id="42" name="AutoShape 11"/>
          <p:cNvCxnSpPr>
            <a:cxnSpLocks noChangeShapeType="1"/>
            <a:endCxn id="43" idx="1"/>
          </p:cNvCxnSpPr>
          <p:nvPr/>
        </p:nvCxnSpPr>
        <p:spPr bwMode="auto">
          <a:xfrm flipV="1">
            <a:off x="4219575" y="3690938"/>
            <a:ext cx="1814513" cy="7937"/>
          </a:xfrm>
          <a:prstGeom prst="curvedConnector3">
            <a:avLst>
              <a:gd name="adj1" fmla="val 49958"/>
            </a:avLst>
          </a:prstGeom>
          <a:noFill/>
          <a:ln w="88900">
            <a:solidFill>
              <a:srgbClr val="0033CC"/>
            </a:solidFill>
            <a:round/>
            <a:headEnd type="none" w="lg" len="med"/>
            <a:tailEnd type="stealth" w="lg" len="med"/>
          </a:ln>
        </p:spPr>
      </p:cxnSp>
      <p:sp>
        <p:nvSpPr>
          <p:cNvPr id="43" name="Text Box 12"/>
          <p:cNvSpPr txBox="1">
            <a:spLocks noChangeArrowheads="1"/>
          </p:cNvSpPr>
          <p:nvPr/>
        </p:nvSpPr>
        <p:spPr bwMode="auto">
          <a:xfrm>
            <a:off x="6034088" y="3062288"/>
            <a:ext cx="2686050" cy="1257300"/>
          </a:xfrm>
          <a:prstGeom prst="rect">
            <a:avLst/>
          </a:prstGeom>
          <a:solidFill>
            <a:schemeClr val="accent1"/>
          </a:solidFill>
          <a:ln w="12700" algn="ctr">
            <a:solidFill>
              <a:srgbClr val="000099"/>
            </a:solidFill>
            <a:miter lim="800000"/>
            <a:headEnd/>
            <a:tailEnd/>
          </a:ln>
          <a:effectLst>
            <a:outerShdw dist="107763" dir="2700000" algn="ctr" rotWithShape="0">
              <a:srgbClr val="808080"/>
            </a:outerShdw>
          </a:effectLst>
        </p:spPr>
        <p:txBody>
          <a:bodyPr/>
          <a:lstStyle/>
          <a:p>
            <a:pPr eaLnBrk="0" hangingPunct="0">
              <a:defRPr/>
            </a:pPr>
            <a:r>
              <a:rPr lang="en-GB" sz="1600" i="1" dirty="0">
                <a:solidFill>
                  <a:srgbClr val="000066"/>
                </a:solidFill>
              </a:rPr>
              <a:t>E-recruitment services</a:t>
            </a:r>
            <a:br>
              <a:rPr lang="en-GB" sz="1600" i="1" dirty="0">
                <a:solidFill>
                  <a:srgbClr val="000066"/>
                </a:solidFill>
              </a:rPr>
            </a:br>
            <a:r>
              <a:rPr lang="en-GB" sz="1600" i="1" dirty="0">
                <a:solidFill>
                  <a:srgbClr val="000066"/>
                </a:solidFill>
              </a:rPr>
              <a:t>for business</a:t>
            </a:r>
          </a:p>
          <a:p>
            <a:pPr eaLnBrk="0" hangingPunct="0">
              <a:defRPr/>
            </a:pPr>
            <a:endParaRPr lang="it-IT" sz="500" b="0" i="1" dirty="0">
              <a:latin typeface="Verdana" pitchFamily="34" charset="0"/>
            </a:endParaRPr>
          </a:p>
          <a:p>
            <a:pPr eaLnBrk="0" hangingPunct="0">
              <a:defRPr/>
            </a:pPr>
            <a:r>
              <a:rPr lang="it-IT" sz="1400" b="0" i="1" dirty="0" err="1">
                <a:solidFill>
                  <a:srgbClr val="FF3300"/>
                </a:solidFill>
                <a:latin typeface="Verdana" pitchFamily="34" charset="0"/>
              </a:rPr>
              <a:t>tool</a:t>
            </a:r>
            <a:endParaRPr lang="it-IT" sz="1400" b="0" i="1" dirty="0">
              <a:solidFill>
                <a:srgbClr val="FF3300"/>
              </a:solidFill>
              <a:latin typeface="Verdana" pitchFamily="34" charset="0"/>
            </a:endParaRPr>
          </a:p>
          <a:p>
            <a:pPr eaLnBrk="0" hangingPunct="0">
              <a:defRPr/>
            </a:pPr>
            <a:endParaRPr lang="it-IT" sz="500" dirty="0"/>
          </a:p>
          <a:p>
            <a:pPr eaLnBrk="0" hangingPunct="0">
              <a:defRPr/>
            </a:pPr>
            <a:r>
              <a:rPr lang="en-GB" sz="1600" b="1" dirty="0"/>
              <a:t>Services to companies</a:t>
            </a:r>
            <a:endParaRPr lang="it-IT" sz="1600" b="1" dirty="0"/>
          </a:p>
        </p:txBody>
      </p:sp>
      <p:sp>
        <p:nvSpPr>
          <p:cNvPr id="44" name="Text Box 14"/>
          <p:cNvSpPr txBox="1">
            <a:spLocks noChangeArrowheads="1"/>
          </p:cNvSpPr>
          <p:nvPr/>
        </p:nvSpPr>
        <p:spPr bwMode="auto">
          <a:xfrm>
            <a:off x="838200" y="2757488"/>
            <a:ext cx="3228975" cy="1611312"/>
          </a:xfrm>
          <a:prstGeom prst="rect">
            <a:avLst/>
          </a:prstGeom>
          <a:solidFill>
            <a:srgbClr val="FF9966"/>
          </a:solidFill>
          <a:ln w="12700" algn="ctr">
            <a:solidFill>
              <a:srgbClr val="000099"/>
            </a:solidFill>
            <a:miter lim="800000"/>
            <a:headEnd/>
            <a:tailEnd/>
          </a:ln>
          <a:effectLst>
            <a:outerShdw dist="107763" dir="2700000" algn="ctr" rotWithShape="0">
              <a:srgbClr val="808080"/>
            </a:outerShdw>
          </a:effectLst>
        </p:spPr>
        <p:txBody>
          <a:bodyPr/>
          <a:lstStyle/>
          <a:p>
            <a:pPr>
              <a:defRPr/>
            </a:pPr>
            <a:r>
              <a:rPr lang="en-GB" sz="1400">
                <a:solidFill>
                  <a:srgbClr val="0033CC"/>
                </a:solidFill>
                <a:latin typeface="Verdana" pitchFamily="34" charset="0"/>
              </a:rPr>
              <a:t>Systematic survey</a:t>
            </a:r>
          </a:p>
          <a:p>
            <a:pPr>
              <a:defRPr/>
            </a:pPr>
            <a:r>
              <a:rPr lang="en-GB" sz="1400">
                <a:solidFill>
                  <a:srgbClr val="0033CC"/>
                </a:solidFill>
                <a:latin typeface="Verdana" pitchFamily="34" charset="0"/>
              </a:rPr>
              <a:t>of graduate features</a:t>
            </a:r>
          </a:p>
          <a:p>
            <a:pPr>
              <a:defRPr/>
            </a:pPr>
            <a:endParaRPr lang="en-GB" sz="500">
              <a:solidFill>
                <a:srgbClr val="0033CC"/>
              </a:solidFill>
              <a:latin typeface="Verdana" pitchFamily="34" charset="0"/>
            </a:endParaRPr>
          </a:p>
          <a:p>
            <a:pPr eaLnBrk="0" hangingPunct="0">
              <a:defRPr/>
            </a:pPr>
            <a:r>
              <a:rPr lang="it-IT" sz="1400" b="0" i="1">
                <a:solidFill>
                  <a:srgbClr val="FF3300"/>
                </a:solidFill>
                <a:latin typeface="Verdana" pitchFamily="34" charset="0"/>
              </a:rPr>
              <a:t>tool</a:t>
            </a:r>
          </a:p>
          <a:p>
            <a:pPr eaLnBrk="0" hangingPunct="0">
              <a:defRPr/>
            </a:pPr>
            <a:endParaRPr lang="it-IT" sz="500" b="0" i="1">
              <a:solidFill>
                <a:srgbClr val="FF3300"/>
              </a:solidFill>
              <a:latin typeface="Verdana" pitchFamily="34" charset="0"/>
            </a:endParaRPr>
          </a:p>
          <a:p>
            <a:pPr eaLnBrk="0" hangingPunct="0">
              <a:defRPr/>
            </a:pPr>
            <a:r>
              <a:rPr lang="it-IT" sz="2000"/>
              <a:t>AlmaLaurea.net </a:t>
            </a:r>
          </a:p>
          <a:p>
            <a:pPr eaLnBrk="0" hangingPunct="0">
              <a:defRPr/>
            </a:pPr>
            <a:r>
              <a:rPr lang="it-IT" sz="2000"/>
              <a:t>Data Base</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t>Internal Effectiveness: Graduates’ Profile</a:t>
            </a:r>
            <a:endParaRPr lang="it-IT" dirty="0"/>
          </a:p>
        </p:txBody>
      </p:sp>
      <p:sp>
        <p:nvSpPr>
          <p:cNvPr id="14" name="Rectangle 3"/>
          <p:cNvSpPr>
            <a:spLocks noGrp="1" noChangeArrowheads="1"/>
          </p:cNvSpPr>
          <p:nvPr>
            <p:ph idx="1"/>
          </p:nvPr>
        </p:nvSpPr>
        <p:spPr>
          <a:xfrm>
            <a:off x="323528" y="1196753"/>
            <a:ext cx="8363272" cy="5256584"/>
          </a:xfrm>
        </p:spPr>
        <p:txBody>
          <a:bodyPr/>
          <a:lstStyle/>
          <a:p>
            <a:pPr>
              <a:spcBef>
                <a:spcPts val="1200"/>
              </a:spcBef>
            </a:pPr>
            <a:r>
              <a:rPr lang="it-IT" sz="2000" b="1" dirty="0" err="1" smtClean="0">
                <a:latin typeface="+mj-lt"/>
              </a:rPr>
              <a:t>Aspects</a:t>
            </a:r>
            <a:r>
              <a:rPr lang="it-IT" sz="2000" b="1" dirty="0" smtClean="0">
                <a:latin typeface="+mj-lt"/>
              </a:rPr>
              <a:t> </a:t>
            </a:r>
            <a:r>
              <a:rPr lang="it-IT" sz="2000" b="1" dirty="0" err="1" smtClean="0">
                <a:latin typeface="+mj-lt"/>
              </a:rPr>
              <a:t>investigated</a:t>
            </a:r>
            <a:r>
              <a:rPr lang="it-IT" sz="2000" b="1" dirty="0" smtClean="0">
                <a:latin typeface="+mj-lt"/>
              </a:rPr>
              <a:t>: </a:t>
            </a:r>
            <a:r>
              <a:rPr lang="it-IT" b="1" dirty="0" err="1">
                <a:latin typeface="+mj-lt"/>
              </a:rPr>
              <a:t>g</a:t>
            </a:r>
            <a:r>
              <a:rPr lang="it-IT" sz="2000" b="1" dirty="0" err="1" smtClean="0">
                <a:latin typeface="+mj-lt"/>
              </a:rPr>
              <a:t>raduates</a:t>
            </a:r>
            <a:r>
              <a:rPr lang="it-IT" sz="2000" b="1" dirty="0" smtClean="0">
                <a:latin typeface="+mj-lt"/>
              </a:rPr>
              <a:t> </a:t>
            </a:r>
            <a:r>
              <a:rPr lang="it-IT" sz="2000" b="1" dirty="0" err="1" smtClean="0">
                <a:latin typeface="+mj-lt"/>
              </a:rPr>
              <a:t>characteristics</a:t>
            </a:r>
            <a:r>
              <a:rPr lang="it-IT" sz="2000" b="1" dirty="0" smtClean="0">
                <a:latin typeface="+mj-lt"/>
              </a:rPr>
              <a:t> </a:t>
            </a:r>
            <a:r>
              <a:rPr lang="it-IT" sz="2000" dirty="0" smtClean="0">
                <a:latin typeface="+mj-lt"/>
              </a:rPr>
              <a:t>and </a:t>
            </a:r>
            <a:r>
              <a:rPr lang="it-IT" sz="2000" dirty="0" err="1" smtClean="0">
                <a:latin typeface="+mj-lt"/>
              </a:rPr>
              <a:t>their</a:t>
            </a:r>
            <a:r>
              <a:rPr lang="it-IT" sz="2000" dirty="0" smtClean="0">
                <a:latin typeface="+mj-lt"/>
              </a:rPr>
              <a:t> </a:t>
            </a:r>
            <a:r>
              <a:rPr lang="it-IT" sz="2000" b="1" dirty="0" err="1" smtClean="0">
                <a:latin typeface="+mj-lt"/>
              </a:rPr>
              <a:t>academic</a:t>
            </a:r>
            <a:r>
              <a:rPr lang="it-IT" sz="2000" b="1" dirty="0" smtClean="0">
                <a:latin typeface="+mj-lt"/>
              </a:rPr>
              <a:t> perfomance</a:t>
            </a:r>
          </a:p>
          <a:p>
            <a:pPr>
              <a:spcBef>
                <a:spcPts val="1200"/>
              </a:spcBef>
            </a:pPr>
            <a:r>
              <a:rPr lang="it-IT" sz="2000" b="1" dirty="0" err="1" smtClean="0">
                <a:latin typeface="+mj-lt"/>
              </a:rPr>
              <a:t>It</a:t>
            </a:r>
            <a:r>
              <a:rPr lang="it-IT" sz="2000" b="1" dirty="0" smtClean="0">
                <a:latin typeface="+mj-lt"/>
              </a:rPr>
              <a:t> </a:t>
            </a:r>
            <a:r>
              <a:rPr lang="it-IT" b="1" dirty="0" err="1" smtClean="0">
                <a:latin typeface="+mj-lt"/>
              </a:rPr>
              <a:t>p</a:t>
            </a:r>
            <a:r>
              <a:rPr lang="it-IT" sz="2000" b="1" dirty="0" err="1" smtClean="0">
                <a:latin typeface="+mj-lt"/>
              </a:rPr>
              <a:t>rovides</a:t>
            </a:r>
            <a:r>
              <a:rPr lang="it-IT" sz="2000" b="1" dirty="0" smtClean="0">
                <a:latin typeface="+mj-lt"/>
              </a:rPr>
              <a:t> a </a:t>
            </a:r>
            <a:r>
              <a:rPr lang="it-IT" sz="2000" b="1" dirty="0" err="1" smtClean="0">
                <a:latin typeface="+mj-lt"/>
              </a:rPr>
              <a:t>picture</a:t>
            </a:r>
            <a:r>
              <a:rPr lang="it-IT" sz="2000" b="1" dirty="0" smtClean="0">
                <a:latin typeface="+mj-lt"/>
              </a:rPr>
              <a:t> of </a:t>
            </a:r>
            <a:r>
              <a:rPr lang="it-IT" sz="2000" dirty="0" smtClean="0">
                <a:latin typeface="+mj-lt"/>
              </a:rPr>
              <a:t>the </a:t>
            </a:r>
            <a:r>
              <a:rPr lang="it-IT" dirty="0" err="1" smtClean="0">
                <a:latin typeface="+mj-lt"/>
              </a:rPr>
              <a:t>main</a:t>
            </a:r>
            <a:r>
              <a:rPr lang="it-IT" dirty="0" smtClean="0">
                <a:latin typeface="+mj-lt"/>
              </a:rPr>
              <a:t> </a:t>
            </a:r>
            <a:r>
              <a:rPr lang="it-IT" dirty="0" err="1" smtClean="0">
                <a:latin typeface="+mj-lt"/>
              </a:rPr>
              <a:t>features</a:t>
            </a:r>
            <a:r>
              <a:rPr lang="it-IT" sz="2000" dirty="0" smtClean="0">
                <a:latin typeface="+mj-lt"/>
              </a:rPr>
              <a:t> of human </a:t>
            </a:r>
            <a:r>
              <a:rPr lang="it-IT" dirty="0" err="1">
                <a:latin typeface="+mj-lt"/>
              </a:rPr>
              <a:t>r</a:t>
            </a:r>
            <a:r>
              <a:rPr lang="it-IT" sz="2000" dirty="0" err="1" smtClean="0">
                <a:latin typeface="+mj-lt"/>
              </a:rPr>
              <a:t>esources</a:t>
            </a:r>
            <a:r>
              <a:rPr lang="it-IT" sz="2000" dirty="0" smtClean="0">
                <a:latin typeface="+mj-lt"/>
              </a:rPr>
              <a:t> </a:t>
            </a:r>
            <a:r>
              <a:rPr lang="it-IT" sz="2000" dirty="0" err="1" smtClean="0">
                <a:latin typeface="+mj-lt"/>
              </a:rPr>
              <a:t>created</a:t>
            </a:r>
            <a:r>
              <a:rPr lang="it-IT" sz="2000" dirty="0" smtClean="0">
                <a:latin typeface="+mj-lt"/>
              </a:rPr>
              <a:t>  by the </a:t>
            </a:r>
            <a:r>
              <a:rPr lang="it-IT" dirty="0" err="1" smtClean="0">
                <a:latin typeface="+mj-lt"/>
              </a:rPr>
              <a:t>HEIs</a:t>
            </a:r>
            <a:r>
              <a:rPr lang="it-IT" sz="2000" dirty="0" smtClean="0">
                <a:latin typeface="+mj-lt"/>
              </a:rPr>
              <a:t> </a:t>
            </a:r>
            <a:r>
              <a:rPr lang="it-IT" sz="2000" b="1" dirty="0" err="1" smtClean="0">
                <a:latin typeface="+mj-lt"/>
              </a:rPr>
              <a:t>every</a:t>
            </a:r>
            <a:r>
              <a:rPr lang="it-IT" sz="2000" b="1" dirty="0" smtClean="0">
                <a:latin typeface="+mj-lt"/>
              </a:rPr>
              <a:t> </a:t>
            </a:r>
            <a:r>
              <a:rPr lang="it-IT" sz="2000" b="1" dirty="0" err="1" smtClean="0">
                <a:latin typeface="+mj-lt"/>
              </a:rPr>
              <a:t>year</a:t>
            </a:r>
            <a:endParaRPr lang="it-IT" sz="2000" b="1" dirty="0" smtClean="0">
              <a:latin typeface="+mj-lt"/>
            </a:endParaRPr>
          </a:p>
          <a:p>
            <a:pPr>
              <a:spcBef>
                <a:spcPts val="1200"/>
              </a:spcBef>
            </a:pPr>
            <a:r>
              <a:rPr lang="it-IT" sz="2000" b="1" dirty="0" err="1" smtClean="0">
                <a:latin typeface="+mj-lt"/>
              </a:rPr>
              <a:t>Main</a:t>
            </a:r>
            <a:r>
              <a:rPr lang="it-IT" sz="2000" b="1" dirty="0" smtClean="0">
                <a:latin typeface="+mj-lt"/>
              </a:rPr>
              <a:t> </a:t>
            </a:r>
            <a:r>
              <a:rPr lang="it-IT" sz="2000" b="1" dirty="0" err="1" smtClean="0">
                <a:latin typeface="+mj-lt"/>
              </a:rPr>
              <a:t>characteristics</a:t>
            </a:r>
            <a:r>
              <a:rPr lang="it-IT" sz="2000" b="1" dirty="0" smtClean="0">
                <a:latin typeface="+mj-lt"/>
              </a:rPr>
              <a:t> of the </a:t>
            </a:r>
            <a:r>
              <a:rPr lang="it-IT" sz="2000" b="1" dirty="0" err="1" smtClean="0">
                <a:latin typeface="+mj-lt"/>
              </a:rPr>
              <a:t>survey</a:t>
            </a:r>
            <a:r>
              <a:rPr lang="it-IT" sz="2000" b="1" dirty="0" smtClean="0">
                <a:latin typeface="+mj-lt"/>
              </a:rPr>
              <a:t>:</a:t>
            </a:r>
          </a:p>
          <a:p>
            <a:pPr>
              <a:spcBef>
                <a:spcPts val="1200"/>
              </a:spcBef>
              <a:buFont typeface="Wingdings" charset="2"/>
              <a:buChar char="ü"/>
            </a:pPr>
            <a:r>
              <a:rPr lang="it-IT" sz="2000" b="1" dirty="0" err="1" smtClean="0">
                <a:latin typeface="+mj-lt"/>
              </a:rPr>
              <a:t>Completeness</a:t>
            </a:r>
            <a:r>
              <a:rPr lang="it-IT" sz="2000" b="1" dirty="0" smtClean="0">
                <a:latin typeface="+mj-lt"/>
              </a:rPr>
              <a:t> (</a:t>
            </a:r>
            <a:r>
              <a:rPr lang="it-IT" b="1" dirty="0" err="1">
                <a:latin typeface="+mj-lt"/>
              </a:rPr>
              <a:t>C</a:t>
            </a:r>
            <a:r>
              <a:rPr lang="it-IT" sz="2000" b="1" dirty="0" err="1" smtClean="0">
                <a:latin typeface="+mj-lt"/>
              </a:rPr>
              <a:t>omparability</a:t>
            </a:r>
            <a:r>
              <a:rPr lang="it-IT" sz="2000" b="1" dirty="0" smtClean="0">
                <a:latin typeface="+mj-lt"/>
              </a:rPr>
              <a:t>)</a:t>
            </a:r>
            <a:r>
              <a:rPr lang="it-IT" dirty="0" smtClean="0">
                <a:latin typeface="+mj-lt"/>
              </a:rPr>
              <a:t>: </a:t>
            </a:r>
            <a:r>
              <a:rPr lang="it-IT" dirty="0">
                <a:latin typeface="+mj-lt"/>
              </a:rPr>
              <a:t>t</a:t>
            </a:r>
            <a:r>
              <a:rPr lang="it-IT" sz="2000" dirty="0" smtClean="0">
                <a:latin typeface="+mj-lt"/>
              </a:rPr>
              <a:t>he </a:t>
            </a:r>
            <a:r>
              <a:rPr lang="it-IT" dirty="0" err="1">
                <a:latin typeface="+mj-lt"/>
              </a:rPr>
              <a:t>s</a:t>
            </a:r>
            <a:r>
              <a:rPr lang="it-IT" sz="2000" dirty="0" err="1" smtClean="0">
                <a:latin typeface="+mj-lt"/>
              </a:rPr>
              <a:t>urvey</a:t>
            </a:r>
            <a:r>
              <a:rPr lang="it-IT" sz="2000" dirty="0" smtClean="0">
                <a:latin typeface="+mj-lt"/>
              </a:rPr>
              <a:t> </a:t>
            </a:r>
            <a:r>
              <a:rPr lang="it-IT" sz="2000" dirty="0" err="1" smtClean="0">
                <a:latin typeface="+mj-lt"/>
              </a:rPr>
              <a:t>relates</a:t>
            </a:r>
            <a:r>
              <a:rPr lang="it-IT" sz="2000" dirty="0" smtClean="0">
                <a:latin typeface="+mj-lt"/>
              </a:rPr>
              <a:t> to </a:t>
            </a:r>
            <a:r>
              <a:rPr lang="it-IT" sz="2000" dirty="0" err="1" smtClean="0">
                <a:latin typeface="+mj-lt"/>
              </a:rPr>
              <a:t>every</a:t>
            </a:r>
            <a:r>
              <a:rPr lang="it-IT" sz="2000" dirty="0" smtClean="0">
                <a:latin typeface="+mj-lt"/>
              </a:rPr>
              <a:t> </a:t>
            </a:r>
            <a:r>
              <a:rPr lang="it-IT" sz="2000" dirty="0" err="1" smtClean="0">
                <a:latin typeface="+mj-lt"/>
              </a:rPr>
              <a:t>University</a:t>
            </a:r>
            <a:r>
              <a:rPr lang="it-IT" sz="2000" dirty="0" smtClean="0">
                <a:latin typeface="+mj-lt"/>
              </a:rPr>
              <a:t>, </a:t>
            </a:r>
            <a:r>
              <a:rPr lang="it-IT" sz="2000" dirty="0" err="1" smtClean="0">
                <a:latin typeface="+mj-lt"/>
              </a:rPr>
              <a:t>Faculty</a:t>
            </a:r>
            <a:r>
              <a:rPr lang="it-IT" sz="2000" dirty="0" smtClean="0">
                <a:latin typeface="+mj-lt"/>
              </a:rPr>
              <a:t>/</a:t>
            </a:r>
            <a:r>
              <a:rPr lang="it-IT" sz="2000" dirty="0" err="1" smtClean="0">
                <a:latin typeface="+mj-lt"/>
              </a:rPr>
              <a:t>Department</a:t>
            </a:r>
            <a:r>
              <a:rPr lang="it-IT" sz="2000" dirty="0" smtClean="0">
                <a:latin typeface="+mj-lt"/>
              </a:rPr>
              <a:t> and </a:t>
            </a:r>
            <a:r>
              <a:rPr lang="it-IT" sz="2000" dirty="0" err="1" smtClean="0">
                <a:latin typeface="+mj-lt"/>
              </a:rPr>
              <a:t>Degree</a:t>
            </a:r>
            <a:r>
              <a:rPr lang="it-IT" sz="2000" dirty="0" smtClean="0">
                <a:latin typeface="+mj-lt"/>
              </a:rPr>
              <a:t> Course</a:t>
            </a:r>
            <a:endParaRPr lang="it-IT" sz="2000" b="1" dirty="0" smtClean="0">
              <a:latin typeface="+mj-lt"/>
            </a:endParaRPr>
          </a:p>
          <a:p>
            <a:pPr>
              <a:spcBef>
                <a:spcPts val="1200"/>
              </a:spcBef>
              <a:buFont typeface="Wingdings" charset="2"/>
              <a:buChar char="ü"/>
            </a:pPr>
            <a:r>
              <a:rPr lang="it-IT" b="1" dirty="0" err="1" smtClean="0"/>
              <a:t>Timeliness</a:t>
            </a:r>
            <a:r>
              <a:rPr lang="it-IT" b="1" dirty="0" smtClean="0"/>
              <a:t>: </a:t>
            </a:r>
            <a:r>
              <a:rPr lang="it-IT" dirty="0" err="1" smtClean="0"/>
              <a:t>released</a:t>
            </a:r>
            <a:r>
              <a:rPr lang="it-IT" dirty="0" smtClean="0"/>
              <a:t> at </a:t>
            </a:r>
            <a:r>
              <a:rPr lang="it-IT" dirty="0" err="1" smtClean="0"/>
              <a:t>only</a:t>
            </a:r>
            <a:r>
              <a:rPr lang="it-IT" dirty="0" smtClean="0"/>
              <a:t> </a:t>
            </a:r>
            <a:r>
              <a:rPr lang="it-IT" b="1" dirty="0" smtClean="0"/>
              <a:t>5 </a:t>
            </a:r>
            <a:r>
              <a:rPr lang="it-IT" b="1" dirty="0" err="1" smtClean="0"/>
              <a:t>months</a:t>
            </a:r>
            <a:r>
              <a:rPr lang="it-IT" b="1" dirty="0" smtClean="0"/>
              <a:t> </a:t>
            </a:r>
            <a:r>
              <a:rPr lang="it-IT" dirty="0" err="1" smtClean="0"/>
              <a:t>from</a:t>
            </a:r>
            <a:r>
              <a:rPr lang="it-IT" dirty="0" smtClean="0"/>
              <a:t> the end </a:t>
            </a:r>
            <a:r>
              <a:rPr lang="it-IT" dirty="0" err="1" smtClean="0"/>
              <a:t>of</a:t>
            </a:r>
            <a:r>
              <a:rPr lang="it-IT" dirty="0" smtClean="0"/>
              <a:t> the </a:t>
            </a:r>
            <a:r>
              <a:rPr lang="it-IT" dirty="0" err="1" smtClean="0"/>
              <a:t>solar</a:t>
            </a:r>
            <a:r>
              <a:rPr lang="it-IT" dirty="0" smtClean="0"/>
              <a:t> </a:t>
            </a:r>
            <a:r>
              <a:rPr lang="it-IT" dirty="0" err="1" smtClean="0"/>
              <a:t>year</a:t>
            </a:r>
            <a:endParaRPr lang="it-IT" dirty="0" smtClean="0"/>
          </a:p>
          <a:p>
            <a:pPr>
              <a:spcBef>
                <a:spcPts val="1200"/>
              </a:spcBef>
              <a:buFont typeface="Wingdings" charset="2"/>
              <a:buChar char="ü"/>
            </a:pPr>
            <a:r>
              <a:rPr lang="it-IT" sz="2000" b="1" dirty="0" smtClean="0">
                <a:latin typeface="+mj-lt"/>
              </a:rPr>
              <a:t>High </a:t>
            </a:r>
            <a:r>
              <a:rPr lang="it-IT" sz="2000" b="1" dirty="0" err="1" smtClean="0">
                <a:latin typeface="+mj-lt"/>
              </a:rPr>
              <a:t>reliability</a:t>
            </a:r>
            <a:r>
              <a:rPr lang="it-IT" sz="2000" dirty="0" smtClean="0">
                <a:latin typeface="+mj-lt"/>
              </a:rPr>
              <a:t>: </a:t>
            </a:r>
            <a:r>
              <a:rPr lang="it-IT" sz="2000" dirty="0" err="1" smtClean="0">
                <a:latin typeface="+mj-lt"/>
              </a:rPr>
              <a:t>Integrated</a:t>
            </a:r>
            <a:r>
              <a:rPr lang="it-IT" sz="2000" dirty="0" smtClean="0">
                <a:latin typeface="+mj-lt"/>
              </a:rPr>
              <a:t> </a:t>
            </a:r>
            <a:r>
              <a:rPr lang="it-IT" sz="2000" dirty="0" err="1" smtClean="0">
                <a:latin typeface="+mj-lt"/>
              </a:rPr>
              <a:t>use</a:t>
            </a:r>
            <a:r>
              <a:rPr lang="it-IT" sz="2000" dirty="0" smtClean="0">
                <a:latin typeface="+mj-lt"/>
              </a:rPr>
              <a:t> </a:t>
            </a:r>
            <a:r>
              <a:rPr lang="it-IT" sz="2000" dirty="0" err="1" smtClean="0">
                <a:latin typeface="+mj-lt"/>
              </a:rPr>
              <a:t>of</a:t>
            </a:r>
            <a:r>
              <a:rPr lang="it-IT" sz="2000" dirty="0" smtClean="0">
                <a:latin typeface="+mj-lt"/>
              </a:rPr>
              <a:t> the </a:t>
            </a:r>
            <a:r>
              <a:rPr lang="it-IT" sz="2000" dirty="0" err="1" smtClean="0">
                <a:latin typeface="+mj-lt"/>
              </a:rPr>
              <a:t>documentation</a:t>
            </a:r>
            <a:r>
              <a:rPr lang="it-IT" sz="2000" dirty="0" smtClean="0">
                <a:latin typeface="+mj-lt"/>
              </a:rPr>
              <a:t> </a:t>
            </a:r>
            <a:r>
              <a:rPr lang="it-IT" sz="2000" dirty="0" err="1" smtClean="0">
                <a:latin typeface="+mj-lt"/>
              </a:rPr>
              <a:t>is</a:t>
            </a:r>
            <a:r>
              <a:rPr lang="it-IT" sz="2000" dirty="0" smtClean="0">
                <a:latin typeface="+mj-lt"/>
              </a:rPr>
              <a:t> </a:t>
            </a:r>
            <a:r>
              <a:rPr lang="it-IT" sz="2000" dirty="0" err="1" smtClean="0">
                <a:latin typeface="+mj-lt"/>
              </a:rPr>
              <a:t>given</a:t>
            </a:r>
            <a:r>
              <a:rPr lang="it-IT" sz="2000" dirty="0" smtClean="0">
                <a:latin typeface="+mj-lt"/>
              </a:rPr>
              <a:t> </a:t>
            </a:r>
            <a:r>
              <a:rPr lang="it-IT" sz="2000" dirty="0" err="1" smtClean="0">
                <a:latin typeface="+mj-lt"/>
              </a:rPr>
              <a:t>by</a:t>
            </a:r>
            <a:r>
              <a:rPr lang="it-IT" sz="2000" dirty="0" smtClean="0">
                <a:latin typeface="+mj-lt"/>
              </a:rPr>
              <a:t>:</a:t>
            </a:r>
          </a:p>
          <a:p>
            <a:pPr lvl="2">
              <a:spcBef>
                <a:spcPts val="1200"/>
              </a:spcBef>
              <a:buFont typeface="Wingdings" charset="2"/>
              <a:buChar char="ü"/>
            </a:pPr>
            <a:r>
              <a:rPr lang="it-IT" sz="1800" dirty="0" err="1" smtClean="0">
                <a:latin typeface="+mj-lt"/>
              </a:rPr>
              <a:t>Administrative</a:t>
            </a:r>
            <a:r>
              <a:rPr lang="it-IT" sz="1800" dirty="0" smtClean="0">
                <a:latin typeface="+mj-lt"/>
              </a:rPr>
              <a:t> </a:t>
            </a:r>
            <a:r>
              <a:rPr lang="it-IT" sz="1800" dirty="0" err="1" smtClean="0">
                <a:latin typeface="+mj-lt"/>
              </a:rPr>
              <a:t>records</a:t>
            </a:r>
            <a:r>
              <a:rPr lang="it-IT" sz="1800" dirty="0" smtClean="0">
                <a:latin typeface="+mj-lt"/>
              </a:rPr>
              <a:t> </a:t>
            </a:r>
            <a:r>
              <a:rPr lang="it-IT" sz="1800" dirty="0" err="1" smtClean="0">
                <a:latin typeface="+mj-lt"/>
              </a:rPr>
              <a:t>of</a:t>
            </a:r>
            <a:r>
              <a:rPr lang="it-IT" sz="1800" dirty="0" smtClean="0">
                <a:latin typeface="+mj-lt"/>
              </a:rPr>
              <a:t> the </a:t>
            </a:r>
            <a:r>
              <a:rPr lang="it-IT" sz="1800" dirty="0" err="1" smtClean="0">
                <a:latin typeface="+mj-lt"/>
              </a:rPr>
              <a:t>consortiated</a:t>
            </a:r>
            <a:r>
              <a:rPr lang="it-IT" sz="1800" dirty="0" smtClean="0">
                <a:latin typeface="+mj-lt"/>
              </a:rPr>
              <a:t> </a:t>
            </a:r>
            <a:r>
              <a:rPr lang="it-IT" sz="1800" dirty="0" err="1" smtClean="0">
                <a:latin typeface="+mj-lt"/>
              </a:rPr>
              <a:t>universities</a:t>
            </a:r>
            <a:endParaRPr lang="it-IT" sz="1800" dirty="0" smtClean="0">
              <a:latin typeface="+mj-lt"/>
            </a:endParaRPr>
          </a:p>
          <a:p>
            <a:pPr lvl="2">
              <a:spcBef>
                <a:spcPts val="1200"/>
              </a:spcBef>
              <a:buFont typeface="Wingdings" charset="2"/>
              <a:buChar char="ü"/>
            </a:pPr>
            <a:r>
              <a:rPr lang="it-IT" sz="1800" dirty="0" smtClean="0">
                <a:latin typeface="+mj-lt"/>
              </a:rPr>
              <a:t>Information </a:t>
            </a:r>
            <a:r>
              <a:rPr lang="it-IT" sz="1800" dirty="0" err="1" smtClean="0">
                <a:latin typeface="+mj-lt"/>
              </a:rPr>
              <a:t>provided</a:t>
            </a:r>
            <a:r>
              <a:rPr lang="it-IT" sz="1800" dirty="0" smtClean="0">
                <a:latin typeface="+mj-lt"/>
              </a:rPr>
              <a:t> </a:t>
            </a:r>
            <a:r>
              <a:rPr lang="it-IT" sz="1800" dirty="0" err="1" smtClean="0">
                <a:latin typeface="+mj-lt"/>
              </a:rPr>
              <a:t>with</a:t>
            </a:r>
            <a:r>
              <a:rPr lang="it-IT" sz="1800" dirty="0" smtClean="0">
                <a:latin typeface="+mj-lt"/>
              </a:rPr>
              <a:t> </a:t>
            </a:r>
            <a:r>
              <a:rPr lang="it-IT" sz="1800" dirty="0" err="1" smtClean="0">
                <a:latin typeface="+mj-lt"/>
              </a:rPr>
              <a:t>AlmaLaurea</a:t>
            </a:r>
            <a:r>
              <a:rPr lang="it-IT" sz="1800" dirty="0" smtClean="0">
                <a:latin typeface="+mj-lt"/>
              </a:rPr>
              <a:t> </a:t>
            </a:r>
            <a:r>
              <a:rPr lang="it-IT" sz="1800" dirty="0" err="1" smtClean="0">
                <a:latin typeface="+mj-lt"/>
              </a:rPr>
              <a:t>questionnaire</a:t>
            </a:r>
            <a:endParaRPr lang="it-IT" sz="1800" dirty="0" smtClean="0">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t>External Effectiveness: Graduates’ Employment Condition</a:t>
            </a:r>
            <a:endParaRPr lang="it-IT" dirty="0"/>
          </a:p>
        </p:txBody>
      </p:sp>
      <p:sp>
        <p:nvSpPr>
          <p:cNvPr id="4" name="Segnaposto contenuto 3"/>
          <p:cNvSpPr>
            <a:spLocks noGrp="1"/>
          </p:cNvSpPr>
          <p:nvPr>
            <p:ph idx="1"/>
          </p:nvPr>
        </p:nvSpPr>
        <p:spPr/>
        <p:txBody>
          <a:bodyPr/>
          <a:lstStyle/>
          <a:p>
            <a:pPr algn="just"/>
            <a:r>
              <a:rPr lang="en-GB" dirty="0" smtClean="0">
                <a:solidFill>
                  <a:srgbClr val="000090"/>
                </a:solidFill>
              </a:rPr>
              <a:t>The survey has been carried out thanks to graduates personal information stored in the data base; </a:t>
            </a:r>
            <a:r>
              <a:rPr lang="en-GB" dirty="0">
                <a:solidFill>
                  <a:srgbClr val="000090"/>
                </a:solidFill>
              </a:rPr>
              <a:t>g</a:t>
            </a:r>
            <a:r>
              <a:rPr lang="en-GB" dirty="0" smtClean="0">
                <a:solidFill>
                  <a:srgbClr val="000090"/>
                </a:solidFill>
              </a:rPr>
              <a:t>raduates are interviewed on their employment conditions (using CAWI+CATI survey methods) at 1,3 and 5 years after graduation (</a:t>
            </a:r>
            <a:r>
              <a:rPr lang="it-IT" dirty="0" smtClean="0">
                <a:solidFill>
                  <a:srgbClr val="000090"/>
                </a:solidFill>
              </a:rPr>
              <a:t>AL </a:t>
            </a:r>
            <a:r>
              <a:rPr lang="it-IT" dirty="0" err="1">
                <a:solidFill>
                  <a:srgbClr val="000090"/>
                </a:solidFill>
              </a:rPr>
              <a:t>recently</a:t>
            </a:r>
            <a:r>
              <a:rPr lang="it-IT" dirty="0">
                <a:solidFill>
                  <a:srgbClr val="000090"/>
                </a:solidFill>
              </a:rPr>
              <a:t> </a:t>
            </a:r>
            <a:r>
              <a:rPr lang="it-IT" dirty="0" err="1">
                <a:solidFill>
                  <a:srgbClr val="000090"/>
                </a:solidFill>
              </a:rPr>
              <a:t>monitored</a:t>
            </a:r>
            <a:r>
              <a:rPr lang="it-IT" dirty="0">
                <a:solidFill>
                  <a:srgbClr val="000090"/>
                </a:solidFill>
              </a:rPr>
              <a:t> </a:t>
            </a:r>
            <a:r>
              <a:rPr lang="it-IT" dirty="0" err="1" smtClean="0">
                <a:solidFill>
                  <a:srgbClr val="000090"/>
                </a:solidFill>
              </a:rPr>
              <a:t>graduates</a:t>
            </a:r>
            <a:r>
              <a:rPr lang="it-IT" dirty="0" smtClean="0">
                <a:solidFill>
                  <a:srgbClr val="000090"/>
                </a:solidFill>
              </a:rPr>
              <a:t> </a:t>
            </a:r>
            <a:r>
              <a:rPr lang="it-IT" dirty="0" err="1">
                <a:solidFill>
                  <a:srgbClr val="000090"/>
                </a:solidFill>
              </a:rPr>
              <a:t>employment</a:t>
            </a:r>
            <a:r>
              <a:rPr lang="it-IT" dirty="0">
                <a:solidFill>
                  <a:srgbClr val="000090"/>
                </a:solidFill>
              </a:rPr>
              <a:t> </a:t>
            </a:r>
            <a:r>
              <a:rPr lang="it-IT" dirty="0" err="1" smtClean="0">
                <a:solidFill>
                  <a:srgbClr val="000090"/>
                </a:solidFill>
              </a:rPr>
              <a:t>conditions</a:t>
            </a:r>
            <a:r>
              <a:rPr lang="it-IT" dirty="0">
                <a:solidFill>
                  <a:srgbClr val="000090"/>
                </a:solidFill>
              </a:rPr>
              <a:t> </a:t>
            </a:r>
            <a:r>
              <a:rPr lang="it-IT" dirty="0" smtClean="0">
                <a:solidFill>
                  <a:srgbClr val="000090"/>
                </a:solidFill>
              </a:rPr>
              <a:t>10 </a:t>
            </a:r>
            <a:r>
              <a:rPr lang="it-IT" dirty="0" err="1">
                <a:solidFill>
                  <a:srgbClr val="000090"/>
                </a:solidFill>
              </a:rPr>
              <a:t>years</a:t>
            </a:r>
            <a:r>
              <a:rPr lang="it-IT" dirty="0">
                <a:solidFill>
                  <a:srgbClr val="000090"/>
                </a:solidFill>
              </a:rPr>
              <a:t> </a:t>
            </a:r>
            <a:r>
              <a:rPr lang="it-IT" dirty="0" err="1">
                <a:solidFill>
                  <a:srgbClr val="000090"/>
                </a:solidFill>
              </a:rPr>
              <a:t>after</a:t>
            </a:r>
            <a:r>
              <a:rPr lang="it-IT" dirty="0">
                <a:solidFill>
                  <a:srgbClr val="000090"/>
                </a:solidFill>
              </a:rPr>
              <a:t> </a:t>
            </a:r>
            <a:r>
              <a:rPr lang="it-IT" dirty="0" err="1" smtClean="0">
                <a:solidFill>
                  <a:srgbClr val="000090"/>
                </a:solidFill>
              </a:rPr>
              <a:t>graduation</a:t>
            </a:r>
            <a:r>
              <a:rPr lang="it-IT" dirty="0" smtClean="0">
                <a:solidFill>
                  <a:srgbClr val="000090"/>
                </a:solidFill>
              </a:rPr>
              <a:t>) </a:t>
            </a:r>
            <a:endParaRPr lang="en-GB" dirty="0" smtClean="0">
              <a:solidFill>
                <a:srgbClr val="000090"/>
              </a:solidFill>
            </a:endParaRPr>
          </a:p>
          <a:p>
            <a:pPr>
              <a:spcBef>
                <a:spcPts val="1200"/>
              </a:spcBef>
            </a:pPr>
            <a:r>
              <a:rPr lang="en-GB" dirty="0" smtClean="0">
                <a:solidFill>
                  <a:srgbClr val="000090"/>
                </a:solidFill>
              </a:rPr>
              <a:t>The aim of the survey is to provide information on:</a:t>
            </a:r>
          </a:p>
          <a:p>
            <a:pPr lvl="1">
              <a:spcBef>
                <a:spcPts val="1200"/>
              </a:spcBef>
            </a:pPr>
            <a:r>
              <a:rPr lang="en-GB" dirty="0" smtClean="0">
                <a:solidFill>
                  <a:srgbClr val="000090"/>
                </a:solidFill>
              </a:rPr>
              <a:t>The ability of the labour market to take advantages of the Human Resources created by HEIs</a:t>
            </a:r>
          </a:p>
          <a:p>
            <a:pPr lvl="1">
              <a:spcBef>
                <a:spcPts val="1200"/>
              </a:spcBef>
            </a:pPr>
            <a:r>
              <a:rPr lang="en-GB" dirty="0" smtClean="0">
                <a:solidFill>
                  <a:srgbClr val="000090"/>
                </a:solidFill>
              </a:rPr>
              <a:t>The ability of the university to respond to society's needs and requirements</a:t>
            </a:r>
          </a:p>
          <a:p>
            <a:pPr>
              <a:spcBef>
                <a:spcPts val="1200"/>
              </a:spcBef>
            </a:pPr>
            <a:r>
              <a:rPr lang="it-IT" b="1" dirty="0" err="1">
                <a:solidFill>
                  <a:srgbClr val="000090"/>
                </a:solidFill>
              </a:rPr>
              <a:t>Main</a:t>
            </a:r>
            <a:r>
              <a:rPr lang="it-IT" b="1" dirty="0">
                <a:solidFill>
                  <a:srgbClr val="000090"/>
                </a:solidFill>
              </a:rPr>
              <a:t> </a:t>
            </a:r>
            <a:r>
              <a:rPr lang="it-IT" b="1" dirty="0" err="1">
                <a:solidFill>
                  <a:srgbClr val="000090"/>
                </a:solidFill>
              </a:rPr>
              <a:t>characteristics</a:t>
            </a:r>
            <a:r>
              <a:rPr lang="it-IT" b="1" dirty="0">
                <a:solidFill>
                  <a:srgbClr val="000090"/>
                </a:solidFill>
              </a:rPr>
              <a:t> of the </a:t>
            </a:r>
            <a:r>
              <a:rPr lang="it-IT" b="1" dirty="0" err="1" smtClean="0">
                <a:solidFill>
                  <a:srgbClr val="000090"/>
                </a:solidFill>
              </a:rPr>
              <a:t>survey</a:t>
            </a:r>
            <a:endParaRPr lang="it-IT" b="1" dirty="0" smtClean="0">
              <a:solidFill>
                <a:srgbClr val="000090"/>
              </a:solidFill>
            </a:endParaRPr>
          </a:p>
          <a:p>
            <a:pPr>
              <a:spcBef>
                <a:spcPts val="1200"/>
              </a:spcBef>
              <a:buFont typeface="Wingdings" charset="2"/>
              <a:buChar char="ü"/>
            </a:pPr>
            <a:r>
              <a:rPr lang="en-GB" b="1" dirty="0" smtClean="0">
                <a:solidFill>
                  <a:srgbClr val="000090"/>
                </a:solidFill>
              </a:rPr>
              <a:t>Timeliness</a:t>
            </a:r>
            <a:r>
              <a:rPr lang="en-GB" dirty="0" smtClean="0">
                <a:solidFill>
                  <a:srgbClr val="000090"/>
                </a:solidFill>
              </a:rPr>
              <a:t>: Survey available only </a:t>
            </a:r>
            <a:r>
              <a:rPr lang="en-GB" b="1" dirty="0" smtClean="0">
                <a:solidFill>
                  <a:srgbClr val="000090"/>
                </a:solidFill>
              </a:rPr>
              <a:t>3 months after</a:t>
            </a:r>
            <a:r>
              <a:rPr lang="en-GB" dirty="0" smtClean="0">
                <a:solidFill>
                  <a:srgbClr val="000090"/>
                </a:solidFill>
              </a:rPr>
              <a:t> the conclusion of field interviews</a:t>
            </a:r>
          </a:p>
          <a:p>
            <a:pPr>
              <a:spcBef>
                <a:spcPts val="1200"/>
              </a:spcBef>
              <a:buFont typeface="Wingdings" charset="2"/>
              <a:buChar char="ü"/>
            </a:pPr>
            <a:r>
              <a:rPr lang="en-GB" b="1" dirty="0" smtClean="0">
                <a:solidFill>
                  <a:srgbClr val="000090"/>
                </a:solidFill>
              </a:rPr>
              <a:t>Completeness (Comparability)</a:t>
            </a:r>
            <a:r>
              <a:rPr lang="en-GB" dirty="0" smtClean="0">
                <a:solidFill>
                  <a:srgbClr val="000090"/>
                </a:solidFill>
              </a:rPr>
              <a:t>: The survey is produced for every University, Faculty  and  Degree Course</a:t>
            </a:r>
          </a:p>
          <a:p>
            <a:pPr>
              <a:spcBef>
                <a:spcPts val="1200"/>
              </a:spcBef>
            </a:pPr>
            <a:endParaRPr lang="en-GB" dirty="0">
              <a:solidFill>
                <a:srgbClr val="000090"/>
              </a:solidFill>
            </a:endParaRPr>
          </a:p>
        </p:txBody>
      </p:sp>
      <p:sp>
        <p:nvSpPr>
          <p:cNvPr id="7" name="CasellaDiTesto 6"/>
          <p:cNvSpPr txBox="1"/>
          <p:nvPr/>
        </p:nvSpPr>
        <p:spPr>
          <a:xfrm>
            <a:off x="5620150" y="5517232"/>
            <a:ext cx="184666" cy="400110"/>
          </a:xfrm>
          <a:prstGeom prst="rect">
            <a:avLst/>
          </a:prstGeom>
          <a:solidFill>
            <a:srgbClr val="FFDD71"/>
          </a:solidFill>
        </p:spPr>
        <p:txBody>
          <a:bodyPr wrap="none" rtlCol="0">
            <a:spAutoFit/>
          </a:bodyPr>
          <a:lstStyle/>
          <a:p>
            <a:pPr algn="ctr"/>
            <a:endParaRPr lang="it-IT" sz="2000" dirty="0" smtClean="0">
              <a:solidFill>
                <a:srgbClr val="000099"/>
              </a:solidFill>
              <a:latin typeface="+mj-l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err="1" smtClean="0"/>
              <a:t>Detour</a:t>
            </a:r>
            <a:r>
              <a:rPr lang="it-IT" dirty="0" smtClean="0"/>
              <a:t> 2</a:t>
            </a:r>
            <a:endParaRPr lang="it-IT"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19</a:t>
            </a:fld>
            <a:endParaRPr lang="it-IT"/>
          </a:p>
        </p:txBody>
      </p:sp>
      <p:pic>
        <p:nvPicPr>
          <p:cNvPr id="66562" name="Picture 2" descr="http://greentech.icst.org/media/carousel-images/Bali-Island_YB9-F4BKV_DX-News.jpg"/>
          <p:cNvPicPr>
            <a:picLocks noGrp="1" noChangeAspect="1" noChangeArrowheads="1"/>
          </p:cNvPicPr>
          <p:nvPr>
            <p:ph idx="1"/>
          </p:nvPr>
        </p:nvPicPr>
        <p:blipFill>
          <a:blip r:embed="rId2" cstate="print"/>
          <a:srcRect/>
          <a:stretch>
            <a:fillRect/>
          </a:stretch>
        </p:blipFill>
        <p:spPr bwMode="auto">
          <a:xfrm>
            <a:off x="0" y="792088"/>
            <a:ext cx="9144000" cy="6021288"/>
          </a:xfrm>
          <a:prstGeom prst="rect">
            <a:avLst/>
          </a:prstGeom>
          <a:noFill/>
        </p:spPr>
      </p:pic>
    </p:spTree>
    <p:extLst>
      <p:ext uri="{BB962C8B-B14F-4D97-AF65-F5344CB8AC3E}">
        <p14:creationId xmlns:p14="http://schemas.microsoft.com/office/powerpoint/2010/main" val="40819778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As</a:t>
            </a:r>
            <a:r>
              <a:rPr lang="it-IT" dirty="0" smtClean="0"/>
              <a:t> conference </a:t>
            </a:r>
            <a:r>
              <a:rPr lang="it-IT" dirty="0" err="1" smtClean="0"/>
              <a:t>attenders</a:t>
            </a:r>
            <a:r>
              <a:rPr lang="it-IT" dirty="0" smtClean="0"/>
              <a:t> </a:t>
            </a:r>
            <a:r>
              <a:rPr lang="it-IT" dirty="0" err="1"/>
              <a:t>w</a:t>
            </a:r>
            <a:r>
              <a:rPr lang="it-IT" dirty="0" err="1" smtClean="0"/>
              <a:t>e</a:t>
            </a:r>
            <a:r>
              <a:rPr lang="it-IT" dirty="0" smtClean="0"/>
              <a:t> are </a:t>
            </a:r>
            <a:r>
              <a:rPr lang="it-IT" dirty="0" err="1" smtClean="0"/>
              <a:t>all</a:t>
            </a:r>
            <a:r>
              <a:rPr lang="it-IT" dirty="0" smtClean="0"/>
              <a:t> </a:t>
            </a:r>
            <a:r>
              <a:rPr lang="it-IT" dirty="0" err="1" smtClean="0"/>
              <a:t>experiencing</a:t>
            </a:r>
            <a:r>
              <a:rPr lang="it-IT" dirty="0" smtClean="0"/>
              <a:t> hard </a:t>
            </a:r>
            <a:r>
              <a:rPr lang="it-IT" dirty="0" err="1" smtClean="0"/>
              <a:t>times</a:t>
            </a:r>
            <a:r>
              <a:rPr lang="it-IT" dirty="0" smtClean="0"/>
              <a:t>…</a:t>
            </a:r>
            <a:endParaRPr lang="it-IT" dirty="0"/>
          </a:p>
        </p:txBody>
      </p:sp>
      <p:graphicFrame>
        <p:nvGraphicFramePr>
          <p:cNvPr id="4" name="Segnaposto contenuto 3"/>
          <p:cNvGraphicFramePr>
            <a:graphicFrameLocks noGrp="1"/>
          </p:cNvGraphicFramePr>
          <p:nvPr>
            <p:ph sz="half" idx="1"/>
            <p:extLst>
              <p:ext uri="{D42A27DB-BD31-4B8C-83A1-F6EECF244321}">
                <p14:modId xmlns:p14="http://schemas.microsoft.com/office/powerpoint/2010/main" val="439672613"/>
              </p:ext>
            </p:extLst>
          </p:nvPr>
        </p:nvGraphicFramePr>
        <p:xfrm>
          <a:off x="0" y="1125538"/>
          <a:ext cx="4067176" cy="741680"/>
        </p:xfrm>
        <a:graphic>
          <a:graphicData uri="http://schemas.openxmlformats.org/drawingml/2006/table">
            <a:tbl>
              <a:tblPr firstRow="1" bandRow="1">
                <a:tableStyleId>{5C22544A-7EE6-4342-B048-85BDC9FD1C3A}</a:tableStyleId>
              </a:tblPr>
              <a:tblGrid>
                <a:gridCol w="2033588"/>
                <a:gridCol w="2033588"/>
              </a:tblGrid>
              <a:tr h="370840">
                <a:tc>
                  <a:txBody>
                    <a:bodyPr/>
                    <a:lstStyle/>
                    <a:p>
                      <a:endParaRPr lang="it-IT" dirty="0"/>
                    </a:p>
                  </a:txBody>
                  <a:tcPr/>
                </a:tc>
                <a:tc>
                  <a:txBody>
                    <a:bodyPr/>
                    <a:lstStyle/>
                    <a:p>
                      <a:endParaRPr lang="it-IT"/>
                    </a:p>
                  </a:txBody>
                  <a:tcPr/>
                </a:tc>
              </a:tr>
              <a:tr h="370840">
                <a:tc>
                  <a:txBody>
                    <a:bodyPr/>
                    <a:lstStyle/>
                    <a:p>
                      <a:endParaRPr lang="it-IT"/>
                    </a:p>
                  </a:txBody>
                  <a:tcPr/>
                </a:tc>
                <a:tc>
                  <a:txBody>
                    <a:bodyPr/>
                    <a:lstStyle/>
                    <a:p>
                      <a:endParaRPr lang="it-IT"/>
                    </a:p>
                  </a:txBody>
                  <a:tcPr/>
                </a:tc>
              </a:tr>
            </a:tbl>
          </a:graphicData>
        </a:graphic>
      </p:graphicFrame>
      <p:sp>
        <p:nvSpPr>
          <p:cNvPr id="5" name="Segnaposto numero diapositiva 4"/>
          <p:cNvSpPr>
            <a:spLocks noGrp="1"/>
          </p:cNvSpPr>
          <p:nvPr>
            <p:ph type="sldNum" sz="quarter" idx="12"/>
          </p:nvPr>
        </p:nvSpPr>
        <p:spPr/>
        <p:txBody>
          <a:bodyPr/>
          <a:lstStyle/>
          <a:p>
            <a:pPr>
              <a:defRPr/>
            </a:pPr>
            <a:fld id="{8767BE30-03AD-40FC-BA7E-BCC9DC837E96}" type="slidenum">
              <a:rPr lang="fr-FR" smtClean="0"/>
              <a:pPr>
                <a:defRPr/>
              </a:pPr>
              <a:t>2</a:t>
            </a:fld>
            <a:endParaRPr lang="fr-FR" dirty="0"/>
          </a:p>
        </p:txBody>
      </p:sp>
      <p:pic>
        <p:nvPicPr>
          <p:cNvPr id="6" name="Picture 6" descr="http://www.lonelyplanet.com/maps/asia/indonesia/bali/map_of_bali.jpg"/>
          <p:cNvPicPr>
            <a:picLocks noGrp="1" noChangeAspect="1" noChangeArrowheads="1"/>
          </p:cNvPicPr>
          <p:nvPr>
            <p:ph sz="half" idx="2"/>
          </p:nvPr>
        </p:nvPicPr>
        <p:blipFill>
          <a:blip r:embed="rId3" cstate="print"/>
          <a:srcRect/>
          <a:stretch>
            <a:fillRect/>
          </a:stretch>
        </p:blipFill>
        <p:spPr bwMode="auto">
          <a:xfrm>
            <a:off x="0" y="908720"/>
            <a:ext cx="8964488" cy="5367543"/>
          </a:xfrm>
          <a:prstGeom prst="wedgeRectCallout">
            <a:avLst/>
          </a:prstGeom>
          <a:noFill/>
        </p:spPr>
      </p:pic>
      <p:pic>
        <p:nvPicPr>
          <p:cNvPr id="3" name="Immagine 2"/>
          <p:cNvPicPr>
            <a:picLocks noChangeAspect="1"/>
          </p:cNvPicPr>
          <p:nvPr/>
        </p:nvPicPr>
        <p:blipFill>
          <a:blip r:embed="rId4"/>
          <a:stretch>
            <a:fillRect/>
          </a:stretch>
        </p:blipFill>
        <p:spPr>
          <a:xfrm>
            <a:off x="6231" y="4077072"/>
            <a:ext cx="2832182" cy="2124137"/>
          </a:xfrm>
          <a:prstGeom prst="rect">
            <a:avLst/>
          </a:prstGeom>
        </p:spPr>
      </p:pic>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0" y="0"/>
            <a:ext cx="8964488" cy="844550"/>
          </a:xfrm>
        </p:spPr>
        <p:txBody>
          <a:bodyPr>
            <a:noAutofit/>
          </a:bodyPr>
          <a:lstStyle/>
          <a:p>
            <a:r>
              <a:rPr lang="en-GB" sz="2400" dirty="0" smtClean="0"/>
              <a:t>Survey on Italian graduates’ employment conditions: some numbers</a:t>
            </a:r>
            <a:endParaRPr lang="en-GB" sz="2400" dirty="0"/>
          </a:p>
        </p:txBody>
      </p:sp>
      <p:sp>
        <p:nvSpPr>
          <p:cNvPr id="6" name="Triangolo isoscele 5"/>
          <p:cNvSpPr/>
          <p:nvPr/>
        </p:nvSpPr>
        <p:spPr>
          <a:xfrm rot="1976307">
            <a:off x="5379801" y="2098254"/>
            <a:ext cx="1205867"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7" name="Triangolo isoscele 6"/>
          <p:cNvSpPr/>
          <p:nvPr/>
        </p:nvSpPr>
        <p:spPr>
          <a:xfrm rot="19616137">
            <a:off x="3811799" y="2097750"/>
            <a:ext cx="1205867"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8" name="Triangolo isoscele 7"/>
          <p:cNvSpPr/>
          <p:nvPr/>
        </p:nvSpPr>
        <p:spPr>
          <a:xfrm rot="15002550">
            <a:off x="3346600" y="3570414"/>
            <a:ext cx="1125021"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9" name="Triangolo isoscele 8"/>
          <p:cNvSpPr/>
          <p:nvPr/>
        </p:nvSpPr>
        <p:spPr>
          <a:xfrm rot="6602193">
            <a:off x="5927710" y="3567632"/>
            <a:ext cx="1125021"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10" name="Triangolo isoscele 9"/>
          <p:cNvSpPr/>
          <p:nvPr/>
        </p:nvSpPr>
        <p:spPr>
          <a:xfrm rot="10800000">
            <a:off x="4587549" y="4431974"/>
            <a:ext cx="1224136" cy="938896"/>
          </a:xfrm>
          <a:prstGeom prst="triangle">
            <a:avLst/>
          </a:prstGeom>
          <a:gradFill flip="none" rotWithShape="1">
            <a:gsLst>
              <a:gs pos="0">
                <a:schemeClr val="bg1"/>
              </a:gs>
              <a:gs pos="3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smtClean="0">
              <a:solidFill>
                <a:srgbClr val="000080"/>
              </a:solidFill>
              <a:latin typeface="Verdana" pitchFamily="34" charset="0"/>
              <a:ea typeface="Verdana" pitchFamily="34" charset="0"/>
              <a:cs typeface="Verdana" pitchFamily="34" charset="0"/>
            </a:endParaRPr>
          </a:p>
        </p:txBody>
      </p:sp>
      <p:sp>
        <p:nvSpPr>
          <p:cNvPr id="16" name="Pentagono regolare 15"/>
          <p:cNvSpPr/>
          <p:nvPr/>
        </p:nvSpPr>
        <p:spPr>
          <a:xfrm>
            <a:off x="4190338" y="2666612"/>
            <a:ext cx="2016224" cy="1728192"/>
          </a:xfrm>
          <a:prstGeom prst="pentagon">
            <a:avLst/>
          </a:prstGeom>
          <a:gradFill flip="none" rotWithShape="1">
            <a:gsLst>
              <a:gs pos="0">
                <a:schemeClr val="accent1"/>
              </a:gs>
              <a:gs pos="88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b="1">
              <a:solidFill>
                <a:srgbClr val="000080"/>
              </a:solidFill>
              <a:latin typeface="Verdana" pitchFamily="34" charset="0"/>
              <a:ea typeface="Verdana" pitchFamily="34" charset="0"/>
              <a:cs typeface="Verdana" pitchFamily="34" charset="0"/>
            </a:endParaRPr>
          </a:p>
        </p:txBody>
      </p:sp>
      <p:sp>
        <p:nvSpPr>
          <p:cNvPr id="17" name="CasellaDiTesto 16"/>
          <p:cNvSpPr txBox="1"/>
          <p:nvPr/>
        </p:nvSpPr>
        <p:spPr>
          <a:xfrm>
            <a:off x="3995936" y="3093674"/>
            <a:ext cx="2448272" cy="1246495"/>
          </a:xfrm>
          <a:prstGeom prst="rect">
            <a:avLst/>
          </a:prstGeom>
          <a:noFill/>
        </p:spPr>
        <p:txBody>
          <a:bodyPr wrap="square" rtlCol="0">
            <a:spAutoFit/>
          </a:bodyPr>
          <a:lstStyle/>
          <a:p>
            <a:pPr algn="ctr"/>
            <a:r>
              <a:rPr lang="en-GB" sz="1500" b="1" dirty="0" smtClean="0">
                <a:solidFill>
                  <a:srgbClr val="000080"/>
                </a:solidFill>
                <a:latin typeface="Verdana" pitchFamily="34" charset="0"/>
                <a:ea typeface="Verdana" pitchFamily="34" charset="0"/>
                <a:cs typeface="Verdana" pitchFamily="34" charset="0"/>
              </a:rPr>
              <a:t>Response rates</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after:</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1 year   88</a:t>
            </a:r>
            <a:r>
              <a:rPr lang="en-GB" sz="1300" b="1" dirty="0" smtClean="0">
                <a:solidFill>
                  <a:srgbClr val="000080"/>
                </a:solidFill>
                <a:latin typeface="Verdana" pitchFamily="34" charset="0"/>
                <a:ea typeface="Verdana" pitchFamily="34" charset="0"/>
                <a:cs typeface="Verdana" pitchFamily="34" charset="0"/>
              </a:rPr>
              <a:t>%</a:t>
            </a:r>
            <a:r>
              <a:rPr lang="en-GB" sz="1500" b="1" dirty="0" smtClean="0">
                <a:solidFill>
                  <a:srgbClr val="000080"/>
                </a:solidFill>
                <a:latin typeface="Verdana" pitchFamily="34" charset="0"/>
                <a:ea typeface="Verdana" pitchFamily="34" charset="0"/>
                <a:cs typeface="Verdana" pitchFamily="34" charset="0"/>
              </a:rPr>
              <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3 years 83</a:t>
            </a:r>
            <a:r>
              <a:rPr lang="en-GB" sz="1300" b="1" dirty="0" smtClean="0">
                <a:solidFill>
                  <a:srgbClr val="000080"/>
                </a:solidFill>
                <a:latin typeface="Verdana" pitchFamily="34" charset="0"/>
                <a:ea typeface="Verdana" pitchFamily="34" charset="0"/>
                <a:cs typeface="Verdana" pitchFamily="34" charset="0"/>
              </a:rPr>
              <a:t>%</a:t>
            </a:r>
            <a:r>
              <a:rPr lang="en-GB" sz="1500" b="1" dirty="0" smtClean="0">
                <a:solidFill>
                  <a:srgbClr val="000080"/>
                </a:solidFill>
                <a:latin typeface="Verdana" pitchFamily="34" charset="0"/>
                <a:ea typeface="Verdana" pitchFamily="34" charset="0"/>
                <a:cs typeface="Verdana" pitchFamily="34" charset="0"/>
              </a:rPr>
              <a:t/>
            </a:r>
            <a:br>
              <a:rPr lang="en-GB" sz="1500" b="1" dirty="0" smtClean="0">
                <a:solidFill>
                  <a:srgbClr val="000080"/>
                </a:solidFill>
                <a:latin typeface="Verdana" pitchFamily="34" charset="0"/>
                <a:ea typeface="Verdana" pitchFamily="34" charset="0"/>
                <a:cs typeface="Verdana" pitchFamily="34" charset="0"/>
              </a:rPr>
            </a:br>
            <a:r>
              <a:rPr lang="en-GB" sz="1500" b="1" dirty="0" smtClean="0">
                <a:solidFill>
                  <a:srgbClr val="000080"/>
                </a:solidFill>
                <a:latin typeface="Verdana" pitchFamily="34" charset="0"/>
                <a:ea typeface="Verdana" pitchFamily="34" charset="0"/>
                <a:cs typeface="Verdana" pitchFamily="34" charset="0"/>
              </a:rPr>
              <a:t>5 years 74</a:t>
            </a:r>
            <a:r>
              <a:rPr lang="en-GB" sz="1300" b="1" dirty="0" smtClean="0">
                <a:solidFill>
                  <a:srgbClr val="000080"/>
                </a:solidFill>
                <a:latin typeface="Verdana" pitchFamily="34" charset="0"/>
                <a:ea typeface="Verdana" pitchFamily="34" charset="0"/>
                <a:cs typeface="Verdana" pitchFamily="34" charset="0"/>
              </a:rPr>
              <a:t>%</a:t>
            </a:r>
            <a:endParaRPr lang="en-GB" sz="1300" b="1" dirty="0">
              <a:solidFill>
                <a:srgbClr val="000080"/>
              </a:solidFill>
              <a:latin typeface="Verdana" pitchFamily="34" charset="0"/>
              <a:ea typeface="Verdana" pitchFamily="34" charset="0"/>
              <a:cs typeface="Verdana" pitchFamily="34" charset="0"/>
            </a:endParaRPr>
          </a:p>
        </p:txBody>
      </p:sp>
      <p:sp>
        <p:nvSpPr>
          <p:cNvPr id="18" name="Segnaposto numero diapositiva 17"/>
          <p:cNvSpPr>
            <a:spLocks noGrp="1"/>
          </p:cNvSpPr>
          <p:nvPr>
            <p:ph type="sldNum" sz="quarter" idx="12"/>
          </p:nvPr>
        </p:nvSpPr>
        <p:spPr/>
        <p:txBody>
          <a:bodyPr/>
          <a:lstStyle/>
          <a:p>
            <a:pPr>
              <a:defRPr/>
            </a:pPr>
            <a:fld id="{E7AA14C7-5C3E-4FB7-BDAE-305BE1420987}" type="slidenum">
              <a:rPr lang="fr-FR" smtClean="0"/>
              <a:pPr>
                <a:defRPr/>
              </a:pPr>
              <a:t>20</a:t>
            </a:fld>
            <a:endParaRPr lang="fr-FR" dirty="0"/>
          </a:p>
        </p:txBody>
      </p:sp>
      <p:sp>
        <p:nvSpPr>
          <p:cNvPr id="19" name="Rettangolo arrotondato 18"/>
          <p:cNvSpPr/>
          <p:nvPr/>
        </p:nvSpPr>
        <p:spPr>
          <a:xfrm>
            <a:off x="6804248" y="4293096"/>
            <a:ext cx="2304016" cy="1224136"/>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Single cycle </a:t>
            </a:r>
          </a:p>
          <a:p>
            <a:r>
              <a:rPr lang="en-GB" sz="1400" dirty="0" smtClean="0">
                <a:latin typeface="Verdana" pitchFamily="34" charset="0"/>
                <a:ea typeface="Verdana" pitchFamily="34" charset="0"/>
                <a:cs typeface="Verdana" pitchFamily="34" charset="0"/>
              </a:rPr>
              <a:t>after 1 year: 15,567</a:t>
            </a:r>
          </a:p>
          <a:p>
            <a:r>
              <a:rPr lang="en-GB" sz="1400" dirty="0" smtClean="0">
                <a:solidFill>
                  <a:schemeClr val="bg1"/>
                </a:solidFill>
                <a:latin typeface="Verdana" pitchFamily="34" charset="0"/>
                <a:ea typeface="Verdana" pitchFamily="34" charset="0"/>
                <a:cs typeface="Verdana" pitchFamily="34" charset="0"/>
              </a:rPr>
              <a:t>after 3 years: 10,240</a:t>
            </a:r>
          </a:p>
        </p:txBody>
      </p:sp>
      <p:sp>
        <p:nvSpPr>
          <p:cNvPr id="20" name="Rettangolo arrotondato 19"/>
          <p:cNvSpPr/>
          <p:nvPr/>
        </p:nvSpPr>
        <p:spPr>
          <a:xfrm>
            <a:off x="6228184" y="966731"/>
            <a:ext cx="2592288" cy="1296000"/>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Master’s degree</a:t>
            </a:r>
          </a:p>
          <a:p>
            <a:r>
              <a:rPr lang="en-GB" sz="1400" dirty="0" smtClean="0">
                <a:latin typeface="Verdana" pitchFamily="34" charset="0"/>
                <a:ea typeface="Verdana" pitchFamily="34" charset="0"/>
                <a:cs typeface="Verdana" pitchFamily="34" charset="0"/>
              </a:rPr>
              <a:t>after 1 year: 54,307</a:t>
            </a:r>
          </a:p>
          <a:p>
            <a:r>
              <a:rPr lang="en-GB" sz="1400" dirty="0" smtClean="0">
                <a:solidFill>
                  <a:schemeClr val="bg1"/>
                </a:solidFill>
                <a:latin typeface="Verdana" pitchFamily="34" charset="0"/>
                <a:ea typeface="Verdana" pitchFamily="34" charset="0"/>
                <a:cs typeface="Verdana" pitchFamily="34" charset="0"/>
              </a:rPr>
              <a:t>after 3 years: 40,821</a:t>
            </a:r>
          </a:p>
        </p:txBody>
      </p:sp>
      <p:sp>
        <p:nvSpPr>
          <p:cNvPr id="21" name="Rettangolo arrotondato 20"/>
          <p:cNvSpPr/>
          <p:nvPr/>
        </p:nvSpPr>
        <p:spPr>
          <a:xfrm>
            <a:off x="3923928" y="5413325"/>
            <a:ext cx="2520280" cy="1296144"/>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Not reformed course (Sciences of Primary education)</a:t>
            </a:r>
          </a:p>
          <a:p>
            <a:r>
              <a:rPr lang="en-GB" sz="1400" dirty="0" smtClean="0">
                <a:latin typeface="Verdana" pitchFamily="34" charset="0"/>
                <a:ea typeface="Verdana" pitchFamily="34" charset="0"/>
                <a:cs typeface="Verdana" pitchFamily="34" charset="0"/>
              </a:rPr>
              <a:t>after 1 year: 2,866</a:t>
            </a:r>
            <a:br>
              <a:rPr lang="en-GB" sz="1400" dirty="0" smtClean="0">
                <a:latin typeface="Verdana" pitchFamily="34" charset="0"/>
                <a:ea typeface="Verdana" pitchFamily="34" charset="0"/>
                <a:cs typeface="Verdana" pitchFamily="34" charset="0"/>
              </a:rPr>
            </a:br>
            <a:r>
              <a:rPr lang="en-GB" sz="1400" dirty="0" smtClean="0">
                <a:solidFill>
                  <a:schemeClr val="bg1"/>
                </a:solidFill>
                <a:latin typeface="Verdana" pitchFamily="34" charset="0"/>
                <a:ea typeface="Verdana" pitchFamily="34" charset="0"/>
                <a:cs typeface="Verdana" pitchFamily="34" charset="0"/>
              </a:rPr>
              <a:t>after 3 years: 2,116</a:t>
            </a:r>
          </a:p>
          <a:p>
            <a:endParaRPr lang="en-GB" sz="1400" dirty="0">
              <a:latin typeface="Verdana" pitchFamily="34" charset="0"/>
              <a:ea typeface="Verdana" pitchFamily="34" charset="0"/>
              <a:cs typeface="Verdana" pitchFamily="34" charset="0"/>
            </a:endParaRPr>
          </a:p>
        </p:txBody>
      </p:sp>
      <p:sp>
        <p:nvSpPr>
          <p:cNvPr id="22" name="Rettangolo arrotondato 21"/>
          <p:cNvSpPr/>
          <p:nvPr/>
        </p:nvSpPr>
        <p:spPr>
          <a:xfrm>
            <a:off x="1547664" y="980872"/>
            <a:ext cx="2592288" cy="1296000"/>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Verdana" pitchFamily="34" charset="0"/>
                <a:ea typeface="Verdana" pitchFamily="34" charset="0"/>
                <a:cs typeface="Verdana" pitchFamily="34" charset="0"/>
              </a:rPr>
              <a:t>Bachelor’s degree</a:t>
            </a:r>
          </a:p>
          <a:p>
            <a:pPr algn="ctr"/>
            <a:r>
              <a:rPr lang="en-GB" sz="1400" dirty="0" smtClean="0">
                <a:latin typeface="Verdana" pitchFamily="34" charset="0"/>
                <a:ea typeface="Verdana" pitchFamily="34" charset="0"/>
                <a:cs typeface="Verdana" pitchFamily="34" charset="0"/>
              </a:rPr>
              <a:t>after 1 year: 112,997</a:t>
            </a:r>
            <a:br>
              <a:rPr lang="en-GB" sz="1400" dirty="0" smtClean="0">
                <a:latin typeface="Verdana" pitchFamily="34" charset="0"/>
                <a:ea typeface="Verdana" pitchFamily="34" charset="0"/>
                <a:cs typeface="Verdana" pitchFamily="34" charset="0"/>
              </a:rPr>
            </a:br>
            <a:r>
              <a:rPr lang="en-GB" sz="1400" dirty="0" smtClean="0">
                <a:solidFill>
                  <a:schemeClr val="bg1"/>
                </a:solidFill>
                <a:latin typeface="Verdana" pitchFamily="34" charset="0"/>
                <a:ea typeface="Verdana" pitchFamily="34" charset="0"/>
                <a:cs typeface="Verdana" pitchFamily="34" charset="0"/>
              </a:rPr>
              <a:t>after 3 years: 48,428</a:t>
            </a:r>
          </a:p>
          <a:p>
            <a:pPr algn="ctr"/>
            <a:r>
              <a:rPr lang="en-GB" sz="1400" dirty="0" smtClean="0">
                <a:solidFill>
                  <a:schemeClr val="bg1"/>
                </a:solidFill>
                <a:latin typeface="Verdana" pitchFamily="34" charset="0"/>
                <a:ea typeface="Verdana" pitchFamily="34" charset="0"/>
                <a:cs typeface="Verdana" pitchFamily="34" charset="0"/>
              </a:rPr>
              <a:t>after  5 years: 57,307</a:t>
            </a:r>
            <a:endParaRPr lang="en-GB" sz="1400" dirty="0">
              <a:solidFill>
                <a:schemeClr val="bg1"/>
              </a:solidFill>
              <a:latin typeface="Verdana" pitchFamily="34" charset="0"/>
              <a:ea typeface="Verdana" pitchFamily="34" charset="0"/>
              <a:cs typeface="Verdana" pitchFamily="34" charset="0"/>
            </a:endParaRPr>
          </a:p>
        </p:txBody>
      </p:sp>
      <p:sp>
        <p:nvSpPr>
          <p:cNvPr id="23" name="Rettangolo arrotondato 22"/>
          <p:cNvSpPr/>
          <p:nvPr/>
        </p:nvSpPr>
        <p:spPr>
          <a:xfrm>
            <a:off x="1475904" y="4293096"/>
            <a:ext cx="2448024" cy="1224136"/>
          </a:xfrm>
          <a:prstGeom prst="roundRect">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smtClean="0">
                <a:latin typeface="Verdana" pitchFamily="34" charset="0"/>
                <a:ea typeface="Verdana" pitchFamily="34" charset="0"/>
                <a:cs typeface="Verdana" pitchFamily="34" charset="0"/>
              </a:rPr>
              <a:t>Pre-reform</a:t>
            </a:r>
          </a:p>
          <a:p>
            <a:r>
              <a:rPr lang="en-GB" sz="1400" dirty="0" smtClean="0">
                <a:latin typeface="Verdana" pitchFamily="34" charset="0"/>
                <a:ea typeface="Verdana" pitchFamily="34" charset="0"/>
                <a:cs typeface="Verdana" pitchFamily="34" charset="0"/>
              </a:rPr>
              <a:t>after 5 years: 21,882</a:t>
            </a:r>
            <a:br>
              <a:rPr lang="en-GB" sz="1400" dirty="0" smtClean="0">
                <a:latin typeface="Verdana" pitchFamily="34" charset="0"/>
                <a:ea typeface="Verdana" pitchFamily="34" charset="0"/>
                <a:cs typeface="Verdana" pitchFamily="34" charset="0"/>
              </a:rPr>
            </a:br>
            <a:r>
              <a:rPr lang="en-GB" sz="1400" dirty="0" smtClean="0">
                <a:solidFill>
                  <a:schemeClr val="bg1"/>
                </a:solidFill>
                <a:latin typeface="Verdana" pitchFamily="34" charset="0"/>
                <a:ea typeface="Verdana" pitchFamily="34" charset="0"/>
                <a:cs typeface="Verdana" pitchFamily="34" charset="0"/>
              </a:rPr>
              <a:t>after 10 years: 12.789</a:t>
            </a:r>
            <a:endParaRPr lang="en-GB" sz="1400" dirty="0">
              <a:solidFill>
                <a:schemeClr val="bg1"/>
              </a:solidFill>
              <a:latin typeface="Verdana" pitchFamily="34" charset="0"/>
              <a:ea typeface="Verdana" pitchFamily="34" charset="0"/>
              <a:cs typeface="Verdana" pitchFamily="34" charset="0"/>
            </a:endParaRPr>
          </a:p>
        </p:txBody>
      </p:sp>
      <p:sp>
        <p:nvSpPr>
          <p:cNvPr id="27" name="Rettangolo 26"/>
          <p:cNvSpPr/>
          <p:nvPr/>
        </p:nvSpPr>
        <p:spPr>
          <a:xfrm flipH="1">
            <a:off x="-36512" y="2420888"/>
            <a:ext cx="1080120" cy="1446550"/>
          </a:xfrm>
          <a:prstGeom prst="rect">
            <a:avLst/>
          </a:prstGeom>
        </p:spPr>
        <p:txBody>
          <a:bodyPr wrap="square">
            <a:spAutoFit/>
          </a:bodyPr>
          <a:lstStyle/>
          <a:p>
            <a:pPr>
              <a:spcBef>
                <a:spcPct val="0"/>
              </a:spcBef>
            </a:pPr>
            <a:r>
              <a:rPr lang="it-IT" sz="1100" dirty="0" err="1" smtClean="0">
                <a:solidFill>
                  <a:srgbClr val="003399"/>
                </a:solidFill>
              </a:rPr>
              <a:t>CAWI+CATI</a:t>
            </a:r>
            <a:r>
              <a:rPr lang="it-IT" sz="1100" dirty="0" smtClean="0">
                <a:solidFill>
                  <a:srgbClr val="003399"/>
                </a:solidFill>
              </a:rPr>
              <a:t> </a:t>
            </a:r>
            <a:r>
              <a:rPr lang="it-IT" sz="1100" dirty="0" err="1" smtClean="0">
                <a:solidFill>
                  <a:srgbClr val="003399"/>
                </a:solidFill>
              </a:rPr>
              <a:t>Survey</a:t>
            </a:r>
            <a:endParaRPr lang="it-IT" sz="1100" dirty="0" smtClean="0">
              <a:solidFill>
                <a:srgbClr val="003399"/>
              </a:solidFill>
            </a:endParaRPr>
          </a:p>
          <a:p>
            <a:pPr>
              <a:spcBef>
                <a:spcPct val="0"/>
              </a:spcBef>
            </a:pPr>
            <a:r>
              <a:rPr lang="it-IT" sz="1100" dirty="0" smtClean="0">
                <a:solidFill>
                  <a:srgbClr val="003399"/>
                </a:solidFill>
              </a:rPr>
              <a:t>(</a:t>
            </a:r>
            <a:r>
              <a:rPr lang="it-IT" sz="1100" dirty="0" err="1" smtClean="0">
                <a:solidFill>
                  <a:srgbClr val="003399"/>
                </a:solidFill>
              </a:rPr>
              <a:t>pre-reform</a:t>
            </a:r>
            <a:r>
              <a:rPr lang="it-IT" sz="1100" dirty="0" smtClean="0">
                <a:solidFill>
                  <a:srgbClr val="003399"/>
                </a:solidFill>
              </a:rPr>
              <a:t> : CATI </a:t>
            </a:r>
            <a:r>
              <a:rPr lang="it-IT" sz="1100" dirty="0" err="1" smtClean="0">
                <a:solidFill>
                  <a:srgbClr val="003399"/>
                </a:solidFill>
              </a:rPr>
              <a:t>only</a:t>
            </a:r>
            <a:r>
              <a:rPr lang="it-IT" sz="1100" dirty="0" smtClean="0">
                <a:solidFill>
                  <a:srgbClr val="003399"/>
                </a:solidFill>
              </a:rPr>
              <a:t>)</a:t>
            </a:r>
          </a:p>
          <a:p>
            <a:pPr>
              <a:spcBef>
                <a:spcPct val="0"/>
              </a:spcBef>
            </a:pPr>
            <a:endParaRPr lang="it-IT" sz="1100" dirty="0" smtClean="0">
              <a:solidFill>
                <a:srgbClr val="003399"/>
              </a:solidFill>
            </a:endParaRPr>
          </a:p>
          <a:p>
            <a:pPr>
              <a:spcBef>
                <a:spcPct val="0"/>
              </a:spcBef>
            </a:pPr>
            <a:r>
              <a:rPr lang="it-IT" sz="1100" dirty="0" smtClean="0">
                <a:solidFill>
                  <a:srgbClr val="003399"/>
                </a:solidFill>
              </a:rPr>
              <a:t>In </a:t>
            </a:r>
            <a:r>
              <a:rPr lang="it-IT" sz="1100" dirty="0" err="1" smtClean="0">
                <a:solidFill>
                  <a:srgbClr val="003399"/>
                </a:solidFill>
              </a:rPr>
              <a:t>orange</a:t>
            </a:r>
            <a:r>
              <a:rPr lang="it-IT" sz="1100" dirty="0" smtClean="0">
                <a:solidFill>
                  <a:srgbClr val="003399"/>
                </a:solidFill>
              </a:rPr>
              <a:t>: CAWI </a:t>
            </a:r>
            <a:r>
              <a:rPr lang="it-IT" sz="1100" dirty="0" err="1" smtClean="0">
                <a:solidFill>
                  <a:srgbClr val="003399"/>
                </a:solidFill>
              </a:rPr>
              <a:t>pilot</a:t>
            </a:r>
            <a:r>
              <a:rPr lang="it-IT" sz="1100" dirty="0" smtClean="0">
                <a:solidFill>
                  <a:srgbClr val="003399"/>
                </a:solidFill>
              </a:rPr>
              <a:t> </a:t>
            </a:r>
            <a:r>
              <a:rPr lang="it-IT" sz="1100" dirty="0" err="1" smtClean="0">
                <a:solidFill>
                  <a:srgbClr val="003399"/>
                </a:solidFill>
              </a:rPr>
              <a:t>surveys</a:t>
            </a:r>
            <a:endParaRPr lang="it-IT" sz="1100" dirty="0" smtClean="0">
              <a:solidFill>
                <a:srgbClr val="003399"/>
              </a:solidFill>
            </a:endParaRPr>
          </a:p>
        </p:txBody>
      </p:sp>
    </p:spTree>
    <p:extLst>
      <p:ext uri="{BB962C8B-B14F-4D97-AF65-F5344CB8AC3E}">
        <p14:creationId xmlns:p14="http://schemas.microsoft.com/office/powerpoint/2010/main" val="1303386933"/>
      </p:ext>
    </p:extLst>
  </p:cSld>
  <p:clrMapOvr>
    <a:masterClrMapping/>
  </p:clrMapOvr>
  <p:transition xmlns:p14="http://schemas.microsoft.com/office/powerpoint/2010/main" spd="med">
    <p:spli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nodeType="afterEffect">
                                  <p:stCondLst>
                                    <p:cond delay="0"/>
                                  </p:stCondLst>
                                  <p:childTnLst>
                                    <p:animClr clrSpc="rgb" dir="cw">
                                      <p:cBhvr>
                                        <p:cTn id="6" dur="1000" fill="hold"/>
                                        <p:tgtEl>
                                          <p:spTgt spid="16"/>
                                        </p:tgtEl>
                                        <p:attrNameLst>
                                          <p:attrName>fillcolor</p:attrName>
                                        </p:attrNameLst>
                                      </p:cBhvr>
                                      <p:to>
                                        <a:srgbClr val="FFCC00"/>
                                      </p:to>
                                    </p:animClr>
                                    <p:set>
                                      <p:cBhvr>
                                        <p:cTn id="7" dur="1000" fill="hold"/>
                                        <p:tgtEl>
                                          <p:spTgt spid="16"/>
                                        </p:tgtEl>
                                        <p:attrNameLst>
                                          <p:attrName>fill.type</p:attrName>
                                        </p:attrNameLst>
                                      </p:cBhvr>
                                      <p:to>
                                        <p:strVal val="solid"/>
                                      </p:to>
                                    </p:set>
                                    <p:set>
                                      <p:cBhvr>
                                        <p:cTn id="8" dur="1000" fill="hold"/>
                                        <p:tgtEl>
                                          <p:spTgt spid="16"/>
                                        </p:tgtEl>
                                        <p:attrNameLst>
                                          <p:attrName>fill.on</p:attrName>
                                        </p:attrNameLst>
                                      </p:cBhvr>
                                      <p:to>
                                        <p:strVal val="true"/>
                                      </p:to>
                                    </p:set>
                                  </p:childTnLst>
                                </p:cTn>
                              </p:par>
                            </p:childTnLst>
                          </p:cTn>
                        </p:par>
                        <p:par>
                          <p:cTn id="9" fill="hold">
                            <p:stCondLst>
                              <p:cond delay="1000"/>
                            </p:stCondLst>
                            <p:childTnLst>
                              <p:par>
                                <p:cTn id="10" presetID="9"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ssolve">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01600" y="980728"/>
            <a:ext cx="8940800" cy="5256584"/>
          </a:xfrm>
        </p:spPr>
        <p:txBody>
          <a:bodyPr/>
          <a:lstStyle/>
          <a:p>
            <a:pPr eaLnBrk="1" hangingPunct="1">
              <a:spcAft>
                <a:spcPts val="1800"/>
              </a:spcAft>
            </a:pPr>
            <a:r>
              <a:rPr lang="it-IT" b="1" dirty="0" err="1" smtClean="0"/>
              <a:t>AlmaLaurea</a:t>
            </a:r>
            <a:r>
              <a:rPr lang="it-IT" b="1" dirty="0" smtClean="0"/>
              <a:t> </a:t>
            </a:r>
            <a:r>
              <a:rPr lang="it-IT" b="1" dirty="0" err="1" smtClean="0"/>
              <a:t>internationalization</a:t>
            </a:r>
            <a:r>
              <a:rPr lang="it-IT" b="1" dirty="0" smtClean="0"/>
              <a:t> </a:t>
            </a:r>
            <a:r>
              <a:rPr lang="it-IT" b="1" dirty="0" err="1" smtClean="0"/>
              <a:t>strategies</a:t>
            </a:r>
            <a:r>
              <a:rPr lang="it-IT" b="1" dirty="0" smtClean="0"/>
              <a:t> </a:t>
            </a:r>
            <a:r>
              <a:rPr lang="it-IT" dirty="0" smtClean="0"/>
              <a:t>are </a:t>
            </a:r>
            <a:r>
              <a:rPr lang="en-GB" dirty="0" smtClean="0"/>
              <a:t>inspired by the idea that the </a:t>
            </a:r>
            <a:r>
              <a:rPr lang="en-GB" b="1" dirty="0" smtClean="0"/>
              <a:t>promotion of cooperation </a:t>
            </a:r>
            <a:r>
              <a:rPr lang="en-GB" dirty="0" smtClean="0"/>
              <a:t>among HEIs at national and international level is a </a:t>
            </a:r>
            <a:r>
              <a:rPr lang="en-GB" b="1" dirty="0" smtClean="0"/>
              <a:t>priority</a:t>
            </a:r>
          </a:p>
          <a:p>
            <a:pPr eaLnBrk="1" hangingPunct="1">
              <a:spcAft>
                <a:spcPts val="1800"/>
              </a:spcAft>
            </a:pPr>
            <a:r>
              <a:rPr lang="en-GB" dirty="0" smtClean="0"/>
              <a:t>In this context, </a:t>
            </a:r>
            <a:r>
              <a:rPr lang="en-GB" dirty="0" err="1" smtClean="0"/>
              <a:t>AlmaLaurea</a:t>
            </a:r>
            <a:r>
              <a:rPr lang="en-GB" dirty="0" smtClean="0"/>
              <a:t> is collaborating with the </a:t>
            </a:r>
            <a:r>
              <a:rPr lang="en-GB" b="1" dirty="0" smtClean="0"/>
              <a:t>European Commission</a:t>
            </a:r>
            <a:r>
              <a:rPr lang="en-GB" b="1" dirty="0"/>
              <a:t> </a:t>
            </a:r>
            <a:endParaRPr lang="en-GB" b="1" dirty="0" smtClean="0"/>
          </a:p>
          <a:p>
            <a:pPr eaLnBrk="1" hangingPunct="1">
              <a:spcAft>
                <a:spcPts val="1800"/>
              </a:spcAft>
            </a:pPr>
            <a:endParaRPr lang="en-GB" b="1" dirty="0" smtClean="0"/>
          </a:p>
          <a:p>
            <a:pPr eaLnBrk="1" hangingPunct="1">
              <a:spcAft>
                <a:spcPts val="1800"/>
              </a:spcAft>
            </a:pPr>
            <a:r>
              <a:rPr lang="en-GB" b="1" dirty="0" smtClean="0"/>
              <a:t>Goals</a:t>
            </a:r>
            <a:r>
              <a:rPr lang="en-GB" dirty="0" smtClean="0"/>
              <a:t>: </a:t>
            </a:r>
            <a:r>
              <a:rPr lang="en-GB" b="1" dirty="0" smtClean="0"/>
              <a:t>knowledge transfer, information sharing and networking</a:t>
            </a:r>
          </a:p>
          <a:p>
            <a:pPr eaLnBrk="1" hangingPunct="1">
              <a:spcAft>
                <a:spcPts val="1800"/>
              </a:spcAft>
              <a:buFont typeface="Wingdings" pitchFamily="2" charset="2"/>
              <a:buChar char="Ø"/>
            </a:pPr>
            <a:r>
              <a:rPr lang="en-GB" b="1" dirty="0" smtClean="0"/>
              <a:t>cooperation to transfer </a:t>
            </a:r>
            <a:r>
              <a:rPr lang="en-GB" dirty="0" err="1" smtClean="0"/>
              <a:t>AlmaLaurea</a:t>
            </a:r>
            <a:r>
              <a:rPr lang="en-GB" dirty="0" smtClean="0"/>
              <a:t> experience and </a:t>
            </a:r>
            <a:r>
              <a:rPr lang="en-GB" b="1" dirty="0" smtClean="0"/>
              <a:t>expertise </a:t>
            </a:r>
            <a:r>
              <a:rPr lang="en-GB" dirty="0" smtClean="0"/>
              <a:t>according to local socio-economic environments and needs</a:t>
            </a:r>
          </a:p>
          <a:p>
            <a:pPr eaLnBrk="1" hangingPunct="1">
              <a:spcAft>
                <a:spcPts val="1800"/>
              </a:spcAft>
              <a:buFont typeface="Wingdings" pitchFamily="2" charset="2"/>
              <a:buChar char="Ø"/>
            </a:pPr>
            <a:r>
              <a:rPr lang="en-GB" b="1" dirty="0" smtClean="0"/>
              <a:t>promotion of international networks </a:t>
            </a:r>
            <a:r>
              <a:rPr lang="en-GB" dirty="0" smtClean="0"/>
              <a:t>of bodies and institutions with similar competences and missions</a:t>
            </a:r>
          </a:p>
          <a:p>
            <a:pPr>
              <a:buNone/>
            </a:pPr>
            <a:endParaRPr lang="it-IT" dirty="0"/>
          </a:p>
        </p:txBody>
      </p:sp>
      <p:sp>
        <p:nvSpPr>
          <p:cNvPr id="5" name="Titolo 4"/>
          <p:cNvSpPr>
            <a:spLocks noGrp="1"/>
          </p:cNvSpPr>
          <p:nvPr>
            <p:ph type="title"/>
          </p:nvPr>
        </p:nvSpPr>
        <p:spPr/>
        <p:txBody>
          <a:bodyPr/>
          <a:lstStyle/>
          <a:p>
            <a:r>
              <a:rPr lang="it-IT" dirty="0" err="1" smtClean="0"/>
              <a:t>AlmaLaurea</a:t>
            </a:r>
            <a:r>
              <a:rPr lang="it-IT" dirty="0" smtClean="0"/>
              <a:t> </a:t>
            </a:r>
            <a:r>
              <a:rPr lang="it-IT" dirty="0" err="1" smtClean="0"/>
              <a:t>Internationalization</a:t>
            </a:r>
            <a:r>
              <a:rPr lang="it-IT" dirty="0" smtClean="0"/>
              <a:t> and </a:t>
            </a:r>
            <a:r>
              <a:rPr lang="it-IT" dirty="0" err="1" smtClean="0"/>
              <a:t>Cooperation</a:t>
            </a:r>
            <a:r>
              <a:rPr lang="it-IT" dirty="0" smtClean="0"/>
              <a:t> </a:t>
            </a:r>
            <a:r>
              <a:rPr lang="it-IT" dirty="0" err="1" smtClean="0"/>
              <a:t>Strategies</a:t>
            </a:r>
            <a:r>
              <a:rPr lang="it-IT" dirty="0" smtClean="0"/>
              <a:t> </a:t>
            </a:r>
            <a:endParaRPr lang="it-IT" dirty="0"/>
          </a:p>
        </p:txBody>
      </p:sp>
      <p:sp>
        <p:nvSpPr>
          <p:cNvPr id="4" name="Segnaposto numero diapositiva 3"/>
          <p:cNvSpPr>
            <a:spLocks noGrp="1"/>
          </p:cNvSpPr>
          <p:nvPr>
            <p:ph type="sldNum" sz="quarter" idx="11"/>
          </p:nvPr>
        </p:nvSpPr>
        <p:spPr/>
        <p:txBody>
          <a:bodyPr/>
          <a:lstStyle/>
          <a:p>
            <a:pPr>
              <a:defRPr/>
            </a:pPr>
            <a:fld id="{E7AA14C7-5C3E-4FB7-BDAE-305BE1420987}" type="slidenum">
              <a:rPr lang="fr-FR" smtClean="0"/>
              <a:pPr>
                <a:defRPr/>
              </a:pPr>
              <a:t>21</a:t>
            </a:fld>
            <a:endParaRPr lang="fr-FR" dirty="0"/>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1600" y="1168772"/>
            <a:ext cx="8940800" cy="5428580"/>
          </a:xfrm>
        </p:spPr>
        <p:txBody>
          <a:bodyPr/>
          <a:lstStyle/>
          <a:p>
            <a:r>
              <a:rPr lang="en-GB" b="1" dirty="0" err="1" smtClean="0"/>
              <a:t>GrInsA</a:t>
            </a:r>
            <a:r>
              <a:rPr lang="en-GB" dirty="0" smtClean="0"/>
              <a:t>  - Graduate's Insertion and Assessment as tools for Moroccan Higher Education Governance and Management  </a:t>
            </a:r>
          </a:p>
          <a:p>
            <a:pPr>
              <a:buNone/>
            </a:pPr>
            <a:r>
              <a:rPr lang="en-GB" dirty="0" smtClean="0"/>
              <a:t>	</a:t>
            </a:r>
          </a:p>
          <a:p>
            <a:r>
              <a:rPr lang="en-GB" b="1" dirty="0" smtClean="0"/>
              <a:t>ISLAH</a:t>
            </a:r>
            <a:r>
              <a:rPr lang="en-GB" dirty="0" smtClean="0"/>
              <a:t> – Instrument at Support of Labour market and Higher Education (</a:t>
            </a:r>
            <a:r>
              <a:rPr lang="en-GB" b="1" dirty="0" smtClean="0"/>
              <a:t>EU’s TEMPUS Programme </a:t>
            </a:r>
            <a:r>
              <a:rPr lang="en-GB" dirty="0" smtClean="0"/>
              <a:t>– Project started </a:t>
            </a:r>
            <a:r>
              <a:rPr lang="en-GB" dirty="0" err="1" smtClean="0"/>
              <a:t>oct</a:t>
            </a:r>
            <a:r>
              <a:rPr lang="en-GB" dirty="0" smtClean="0"/>
              <a:t>. 2012; ending </a:t>
            </a:r>
            <a:r>
              <a:rPr lang="en-GB" dirty="0" err="1" smtClean="0"/>
              <a:t>oct</a:t>
            </a:r>
            <a:r>
              <a:rPr lang="en-GB" dirty="0" smtClean="0"/>
              <a:t>. 2015)</a:t>
            </a:r>
          </a:p>
          <a:p>
            <a:endParaRPr lang="en-GB" b="1" dirty="0" smtClean="0"/>
          </a:p>
          <a:p>
            <a:r>
              <a:rPr lang="en-GB" b="1" dirty="0" smtClean="0"/>
              <a:t>HEN</a:t>
            </a:r>
            <a:r>
              <a:rPr lang="en-GB" b="1" dirty="0"/>
              <a:t>-GEAR</a:t>
            </a:r>
            <a:r>
              <a:rPr lang="en-GB" dirty="0"/>
              <a:t> – Higher Education Network for Human Capital Assessment and Graduate Employability in Armenia </a:t>
            </a:r>
          </a:p>
          <a:p>
            <a:pPr>
              <a:buNone/>
            </a:pPr>
            <a:r>
              <a:rPr lang="en-GB" dirty="0"/>
              <a:t>	(</a:t>
            </a:r>
            <a:r>
              <a:rPr lang="en-GB" b="1" dirty="0"/>
              <a:t>EU’s TEMPUS Programme </a:t>
            </a:r>
            <a:r>
              <a:rPr lang="en-GB" dirty="0"/>
              <a:t>– Project started </a:t>
            </a:r>
            <a:r>
              <a:rPr lang="en-GB" dirty="0" err="1"/>
              <a:t>oct.</a:t>
            </a:r>
            <a:r>
              <a:rPr lang="en-GB" dirty="0"/>
              <a:t> 2012; ending </a:t>
            </a:r>
            <a:r>
              <a:rPr lang="en-GB" dirty="0" err="1"/>
              <a:t>oct.</a:t>
            </a:r>
            <a:r>
              <a:rPr lang="en-GB" dirty="0"/>
              <a:t> 2015)</a:t>
            </a:r>
          </a:p>
          <a:p>
            <a:pPr lvl="1">
              <a:buNone/>
            </a:pPr>
            <a:r>
              <a:rPr lang="en-GB" dirty="0"/>
              <a:t> </a:t>
            </a:r>
          </a:p>
          <a:p>
            <a:r>
              <a:rPr lang="en-GB" b="1" dirty="0" err="1"/>
              <a:t>Adria</a:t>
            </a:r>
            <a:r>
              <a:rPr lang="en-GB" b="1" dirty="0"/>
              <a:t>-Hub</a:t>
            </a:r>
            <a:r>
              <a:rPr lang="en-GB" dirty="0"/>
              <a:t> - Bridge technical differences and social suspicions contributing to transform the Adriatic area in a stable hub for a sustainable technological development </a:t>
            </a:r>
          </a:p>
          <a:p>
            <a:pPr>
              <a:buNone/>
            </a:pPr>
            <a:r>
              <a:rPr lang="en-GB" dirty="0"/>
              <a:t>	(</a:t>
            </a:r>
            <a:r>
              <a:rPr lang="en-GB" b="1" dirty="0"/>
              <a:t>EU’s  Adriatic IPA – </a:t>
            </a:r>
            <a:r>
              <a:rPr lang="en-GB" b="1" dirty="0" err="1"/>
              <a:t>Crossborder</a:t>
            </a:r>
            <a:r>
              <a:rPr lang="en-GB" b="1" dirty="0"/>
              <a:t> Cooperation 2007-2013</a:t>
            </a:r>
            <a:r>
              <a:rPr lang="en-GB" dirty="0"/>
              <a:t>; 3 years duration). </a:t>
            </a:r>
          </a:p>
          <a:p>
            <a:endParaRPr lang="en-GB" dirty="0" smtClean="0"/>
          </a:p>
        </p:txBody>
      </p:sp>
      <p:sp>
        <p:nvSpPr>
          <p:cNvPr id="3" name="Titolo 2"/>
          <p:cNvSpPr>
            <a:spLocks noGrp="1"/>
          </p:cNvSpPr>
          <p:nvPr>
            <p:ph type="title"/>
          </p:nvPr>
        </p:nvSpPr>
        <p:spPr/>
        <p:txBody>
          <a:bodyPr/>
          <a:lstStyle/>
          <a:p>
            <a:r>
              <a:rPr lang="it-IT" dirty="0" smtClean="0"/>
              <a:t>AL</a:t>
            </a:r>
            <a:r>
              <a:rPr lang="it-IT" dirty="0"/>
              <a:t> </a:t>
            </a:r>
            <a:r>
              <a:rPr lang="it-IT" dirty="0" err="1"/>
              <a:t>O</a:t>
            </a:r>
            <a:r>
              <a:rPr lang="it-IT" dirty="0" err="1" smtClean="0"/>
              <a:t>ngoing</a:t>
            </a:r>
            <a:r>
              <a:rPr lang="it-IT" dirty="0" smtClean="0"/>
              <a:t> </a:t>
            </a:r>
            <a:r>
              <a:rPr lang="it-IT" dirty="0"/>
              <a:t>I</a:t>
            </a:r>
            <a:r>
              <a:rPr lang="it-IT" dirty="0" smtClean="0"/>
              <a:t>nternational </a:t>
            </a:r>
            <a:r>
              <a:rPr lang="it-IT" dirty="0"/>
              <a:t>C</a:t>
            </a:r>
            <a:r>
              <a:rPr lang="it-IT" dirty="0" smtClean="0"/>
              <a:t>ollaboration </a:t>
            </a:r>
            <a:r>
              <a:rPr lang="it-IT" dirty="0" err="1"/>
              <a:t>P</a:t>
            </a:r>
            <a:r>
              <a:rPr lang="it-IT" dirty="0" err="1" smtClean="0"/>
              <a:t>rojects</a:t>
            </a:r>
            <a:endParaRPr lang="it-IT"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22</a:t>
            </a:fld>
            <a:endParaRPr lang="it-IT"/>
          </a:p>
        </p:txBody>
      </p:sp>
    </p:spTree>
    <p:extLst>
      <p:ext uri="{BB962C8B-B14F-4D97-AF65-F5344CB8AC3E}">
        <p14:creationId xmlns:p14="http://schemas.microsoft.com/office/powerpoint/2010/main" val="377428615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dirty="0" err="1" smtClean="0"/>
              <a:t>With</a:t>
            </a:r>
            <a:r>
              <a:rPr lang="it-IT" dirty="0" smtClean="0"/>
              <a:t> INCHER </a:t>
            </a:r>
            <a:r>
              <a:rPr lang="it-IT" dirty="0" err="1" smtClean="0"/>
              <a:t>Kassel</a:t>
            </a:r>
            <a:r>
              <a:rPr lang="it-IT" dirty="0" smtClean="0"/>
              <a:t>: </a:t>
            </a:r>
          </a:p>
          <a:p>
            <a:endParaRPr lang="it-IT" dirty="0" smtClean="0"/>
          </a:p>
          <a:p>
            <a:r>
              <a:rPr lang="it-IT" dirty="0" smtClean="0"/>
              <a:t>GRADUA2 Network/Columbus </a:t>
            </a:r>
            <a:r>
              <a:rPr lang="it-IT" dirty="0" err="1" smtClean="0"/>
              <a:t>Association</a:t>
            </a:r>
            <a:r>
              <a:rPr lang="it-IT" dirty="0" smtClean="0"/>
              <a:t>, </a:t>
            </a:r>
            <a:r>
              <a:rPr lang="it-IT" i="1" dirty="0" err="1" smtClean="0"/>
              <a:t>Manual</a:t>
            </a:r>
            <a:r>
              <a:rPr lang="it-IT" i="1" dirty="0" smtClean="0"/>
              <a:t> de </a:t>
            </a:r>
            <a:r>
              <a:rPr lang="it-IT" i="1" dirty="0" err="1" smtClean="0"/>
              <a:t>instrumentos</a:t>
            </a:r>
            <a:r>
              <a:rPr lang="it-IT" i="1" dirty="0" smtClean="0"/>
              <a:t> y </a:t>
            </a:r>
            <a:r>
              <a:rPr lang="it-IT" i="1" dirty="0" err="1" smtClean="0"/>
              <a:t>recomendaciones</a:t>
            </a:r>
            <a:r>
              <a:rPr lang="it-IT" i="1" dirty="0" smtClean="0"/>
              <a:t> </a:t>
            </a:r>
            <a:r>
              <a:rPr lang="it-IT" i="1" dirty="0" err="1" smtClean="0"/>
              <a:t>sobre</a:t>
            </a:r>
            <a:r>
              <a:rPr lang="it-IT" i="1" dirty="0" smtClean="0"/>
              <a:t> </a:t>
            </a:r>
            <a:r>
              <a:rPr lang="it-IT" i="1" dirty="0" err="1" smtClean="0"/>
              <a:t>el</a:t>
            </a:r>
            <a:r>
              <a:rPr lang="it-IT" i="1" dirty="0" smtClean="0"/>
              <a:t> </a:t>
            </a:r>
            <a:r>
              <a:rPr lang="it-IT" i="1" dirty="0" err="1" smtClean="0"/>
              <a:t>seguimiento</a:t>
            </a:r>
            <a:r>
              <a:rPr lang="it-IT" i="1" dirty="0" smtClean="0"/>
              <a:t> de </a:t>
            </a:r>
            <a:r>
              <a:rPr lang="it-IT" i="1" dirty="0" err="1" smtClean="0"/>
              <a:t>egresados</a:t>
            </a:r>
            <a:r>
              <a:rPr lang="it-IT" dirty="0" smtClean="0"/>
              <a:t>, 2006,</a:t>
            </a:r>
            <a:br>
              <a:rPr lang="it-IT" dirty="0" smtClean="0"/>
            </a:br>
            <a:r>
              <a:rPr lang="it-IT" dirty="0" smtClean="0"/>
              <a:t>Gradua project</a:t>
            </a:r>
          </a:p>
          <a:p>
            <a:endParaRPr lang="it-IT" dirty="0" smtClean="0"/>
          </a:p>
          <a:p>
            <a:r>
              <a:rPr lang="it-IT" dirty="0" smtClean="0"/>
              <a:t>REFLEX project</a:t>
            </a:r>
          </a:p>
          <a:p>
            <a:endParaRPr lang="it-IT" dirty="0" smtClean="0"/>
          </a:p>
          <a:p>
            <a:endParaRPr lang="it-IT" dirty="0"/>
          </a:p>
        </p:txBody>
      </p:sp>
      <p:sp>
        <p:nvSpPr>
          <p:cNvPr id="3" name="Titolo 2"/>
          <p:cNvSpPr>
            <a:spLocks noGrp="1"/>
          </p:cNvSpPr>
          <p:nvPr>
            <p:ph type="title"/>
          </p:nvPr>
        </p:nvSpPr>
        <p:spPr/>
        <p:txBody>
          <a:bodyPr/>
          <a:lstStyle/>
          <a:p>
            <a:r>
              <a:rPr lang="it-IT" dirty="0" smtClean="0"/>
              <a:t>Some </a:t>
            </a:r>
            <a:r>
              <a:rPr lang="it-IT" dirty="0" err="1" smtClean="0"/>
              <a:t>recent</a:t>
            </a:r>
            <a:r>
              <a:rPr lang="it-IT" dirty="0" smtClean="0"/>
              <a:t> </a:t>
            </a:r>
            <a:r>
              <a:rPr lang="it-IT" dirty="0" err="1" smtClean="0"/>
              <a:t>examples</a:t>
            </a:r>
            <a:r>
              <a:rPr lang="it-IT" dirty="0" smtClean="0"/>
              <a:t> of </a:t>
            </a:r>
            <a:r>
              <a:rPr lang="it-IT" dirty="0" err="1" smtClean="0"/>
              <a:t>international</a:t>
            </a:r>
            <a:r>
              <a:rPr lang="it-IT" dirty="0" smtClean="0"/>
              <a:t> </a:t>
            </a:r>
            <a:r>
              <a:rPr lang="it-IT" dirty="0" err="1" smtClean="0"/>
              <a:t>collaborations</a:t>
            </a:r>
            <a:r>
              <a:rPr lang="it-IT" dirty="0" smtClean="0"/>
              <a:t> in </a:t>
            </a:r>
            <a:r>
              <a:rPr lang="it-IT" dirty="0" err="1" smtClean="0"/>
              <a:t>applied</a:t>
            </a:r>
            <a:r>
              <a:rPr lang="it-IT" dirty="0" smtClean="0"/>
              <a:t> </a:t>
            </a:r>
            <a:r>
              <a:rPr lang="it-IT" dirty="0" err="1" smtClean="0"/>
              <a:t>research</a:t>
            </a:r>
            <a:r>
              <a:rPr lang="it-IT" dirty="0" smtClean="0"/>
              <a:t> in </a:t>
            </a:r>
            <a:r>
              <a:rPr lang="it-IT" dirty="0" err="1" smtClean="0"/>
              <a:t>education</a:t>
            </a:r>
            <a:r>
              <a:rPr lang="it-IT" dirty="0" smtClean="0"/>
              <a:t> </a:t>
            </a:r>
            <a:endParaRPr lang="it-IT"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23</a:t>
            </a:fld>
            <a:endParaRPr lang="it-IT"/>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err="1" smtClean="0"/>
              <a:t>Ongoing</a:t>
            </a:r>
            <a:r>
              <a:rPr lang="it-IT" dirty="0" smtClean="0"/>
              <a:t> </a:t>
            </a:r>
            <a:r>
              <a:rPr lang="it-IT" dirty="0" err="1" smtClean="0"/>
              <a:t>projects</a:t>
            </a:r>
            <a:r>
              <a:rPr lang="it-IT" dirty="0" smtClean="0"/>
              <a:t> in the Euro-</a:t>
            </a:r>
            <a:r>
              <a:rPr lang="it-IT" dirty="0" err="1" smtClean="0"/>
              <a:t>Mediterranean</a:t>
            </a:r>
            <a:r>
              <a:rPr lang="it-IT" dirty="0" smtClean="0"/>
              <a:t> </a:t>
            </a:r>
            <a:r>
              <a:rPr lang="it-IT" dirty="0" err="1" smtClean="0"/>
              <a:t>Region</a:t>
            </a:r>
            <a:endParaRPr lang="it-IT"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24</a:t>
            </a:fld>
            <a:endParaRPr lang="it-IT"/>
          </a:p>
        </p:txBody>
      </p:sp>
      <p:pic>
        <p:nvPicPr>
          <p:cNvPr id="108546" name="Picture 2" descr="C:\Users\sgarzi\AppData\Roaming\PixelMetrics\CaptureWiz\Temp\1.png"/>
          <p:cNvPicPr>
            <a:picLocks noChangeAspect="1" noChangeArrowheads="1"/>
          </p:cNvPicPr>
          <p:nvPr/>
        </p:nvPicPr>
        <p:blipFill>
          <a:blip r:embed="rId2" cstate="print"/>
          <a:srcRect/>
          <a:stretch>
            <a:fillRect/>
          </a:stretch>
        </p:blipFill>
        <p:spPr bwMode="auto">
          <a:xfrm>
            <a:off x="323528" y="1124744"/>
            <a:ext cx="8424936" cy="4131976"/>
          </a:xfrm>
          <a:prstGeom prst="rect">
            <a:avLst/>
          </a:prstGeom>
          <a:noFill/>
        </p:spPr>
      </p:pic>
      <p:sp>
        <p:nvSpPr>
          <p:cNvPr id="6" name="Ovale 5"/>
          <p:cNvSpPr/>
          <p:nvPr/>
        </p:nvSpPr>
        <p:spPr bwMode="auto">
          <a:xfrm>
            <a:off x="611560" y="4077072"/>
            <a:ext cx="1584176" cy="1152128"/>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8" name="Ovale 7"/>
          <p:cNvSpPr/>
          <p:nvPr/>
        </p:nvSpPr>
        <p:spPr bwMode="auto">
          <a:xfrm>
            <a:off x="3203848" y="3573016"/>
            <a:ext cx="792088" cy="1152128"/>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9" name="Ovale 8"/>
          <p:cNvSpPr/>
          <p:nvPr/>
        </p:nvSpPr>
        <p:spPr bwMode="auto">
          <a:xfrm>
            <a:off x="4572000" y="2060848"/>
            <a:ext cx="792088" cy="1152128"/>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0" name="Ovale 9"/>
          <p:cNvSpPr/>
          <p:nvPr/>
        </p:nvSpPr>
        <p:spPr bwMode="auto">
          <a:xfrm>
            <a:off x="7740352" y="2780928"/>
            <a:ext cx="792088" cy="864096"/>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2" name="Rettangolo 11"/>
          <p:cNvSpPr/>
          <p:nvPr/>
        </p:nvSpPr>
        <p:spPr bwMode="auto">
          <a:xfrm rot="19773099">
            <a:off x="1152690" y="2024557"/>
            <a:ext cx="2946136" cy="1325409"/>
          </a:xfrm>
          <a:prstGeom prst="rect">
            <a:avLst/>
          </a:prstGeom>
          <a:noFill/>
          <a:ln w="50800" cap="flat" cmpd="sng" algn="ctr">
            <a:solidFill>
              <a:srgbClr val="FF0000"/>
            </a:solidFill>
            <a:prstDash val="sys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grpSp>
        <p:nvGrpSpPr>
          <p:cNvPr id="2" name="Gruppo 14"/>
          <p:cNvGrpSpPr/>
          <p:nvPr/>
        </p:nvGrpSpPr>
        <p:grpSpPr>
          <a:xfrm>
            <a:off x="1187624" y="5445224"/>
            <a:ext cx="7128792" cy="923330"/>
            <a:chOff x="467544" y="5373216"/>
            <a:chExt cx="7128792" cy="923330"/>
          </a:xfrm>
        </p:grpSpPr>
        <p:sp>
          <p:nvSpPr>
            <p:cNvPr id="11" name="Ovale 10"/>
            <p:cNvSpPr/>
            <p:nvPr/>
          </p:nvSpPr>
          <p:spPr bwMode="auto">
            <a:xfrm>
              <a:off x="467544" y="5373216"/>
              <a:ext cx="648072" cy="360040"/>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3" name="Rettangolo 12"/>
            <p:cNvSpPr/>
            <p:nvPr/>
          </p:nvSpPr>
          <p:spPr bwMode="auto">
            <a:xfrm>
              <a:off x="539552" y="5949280"/>
              <a:ext cx="504056" cy="280392"/>
            </a:xfrm>
            <a:prstGeom prst="rect">
              <a:avLst/>
            </a:prstGeom>
            <a:noFill/>
            <a:ln w="50800" cap="flat" cmpd="sng" algn="ctr">
              <a:solidFill>
                <a:srgbClr val="FF0000"/>
              </a:solidFill>
              <a:prstDash val="sys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2800" b="1" i="0" u="none" strike="noStrike" cap="none" normalizeH="0" baseline="0" smtClean="0">
                <a:ln>
                  <a:noFill/>
                </a:ln>
                <a:solidFill>
                  <a:schemeClr val="tx1"/>
                </a:solidFill>
                <a:effectLst/>
                <a:latin typeface="Arial" charset="0"/>
              </a:endParaRPr>
            </a:p>
          </p:txBody>
        </p:sp>
        <p:sp>
          <p:nvSpPr>
            <p:cNvPr id="14" name="CasellaDiTesto 13"/>
            <p:cNvSpPr txBox="1"/>
            <p:nvPr/>
          </p:nvSpPr>
          <p:spPr>
            <a:xfrm>
              <a:off x="1115616" y="5373216"/>
              <a:ext cx="6480720" cy="923330"/>
            </a:xfrm>
            <a:prstGeom prst="rect">
              <a:avLst/>
            </a:prstGeom>
            <a:noFill/>
          </p:spPr>
          <p:txBody>
            <a:bodyPr wrap="square" rtlCol="0">
              <a:spAutoFit/>
            </a:bodyPr>
            <a:lstStyle/>
            <a:p>
              <a:r>
                <a:rPr lang="en-GB" b="1" dirty="0" smtClean="0">
                  <a:solidFill>
                    <a:srgbClr val="000099"/>
                  </a:solidFill>
                </a:rPr>
                <a:t>EU neighbouring countries involved</a:t>
              </a:r>
            </a:p>
            <a:p>
              <a:endParaRPr lang="en-GB" b="1" dirty="0" smtClean="0">
                <a:solidFill>
                  <a:srgbClr val="000099"/>
                </a:solidFill>
              </a:endParaRPr>
            </a:p>
            <a:p>
              <a:r>
                <a:rPr lang="en-GB" b="1" dirty="0" smtClean="0">
                  <a:solidFill>
                    <a:srgbClr val="000099"/>
                  </a:solidFill>
                </a:rPr>
                <a:t>EU participating Partners</a:t>
              </a:r>
            </a:p>
          </p:txBody>
        </p:sp>
      </p:grpSp>
      <p:sp>
        <p:nvSpPr>
          <p:cNvPr id="5" name="CasellaDiTesto 4"/>
          <p:cNvSpPr txBox="1"/>
          <p:nvPr/>
        </p:nvSpPr>
        <p:spPr>
          <a:xfrm>
            <a:off x="7308304" y="3079993"/>
            <a:ext cx="873156" cy="276999"/>
          </a:xfrm>
          <a:prstGeom prst="rect">
            <a:avLst/>
          </a:prstGeom>
          <a:noFill/>
        </p:spPr>
        <p:txBody>
          <a:bodyPr wrap="none" rtlCol="0">
            <a:spAutoFit/>
          </a:bodyPr>
          <a:lstStyle/>
          <a:p>
            <a:r>
              <a:rPr lang="it-IT" sz="1200" b="1" dirty="0" err="1" smtClean="0"/>
              <a:t>Arrmenia</a:t>
            </a:r>
            <a:endParaRPr lang="it-IT" sz="1200" b="1"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sz="2400" dirty="0" smtClean="0"/>
              <a:t>South of America</a:t>
            </a:r>
          </a:p>
          <a:p>
            <a:endParaRPr lang="it-IT" sz="2400" dirty="0" smtClean="0"/>
          </a:p>
          <a:p>
            <a:r>
              <a:rPr lang="it-IT" sz="2400" dirty="0"/>
              <a:t>?</a:t>
            </a:r>
          </a:p>
        </p:txBody>
      </p:sp>
      <p:sp>
        <p:nvSpPr>
          <p:cNvPr id="3" name="Titolo 2"/>
          <p:cNvSpPr>
            <a:spLocks noGrp="1"/>
          </p:cNvSpPr>
          <p:nvPr>
            <p:ph type="title"/>
          </p:nvPr>
        </p:nvSpPr>
        <p:spPr/>
        <p:txBody>
          <a:bodyPr/>
          <a:lstStyle/>
          <a:p>
            <a:r>
              <a:rPr lang="it-IT" dirty="0" err="1" smtClean="0"/>
              <a:t>What’s</a:t>
            </a:r>
            <a:r>
              <a:rPr lang="it-IT" dirty="0" smtClean="0"/>
              <a:t> </a:t>
            </a:r>
            <a:r>
              <a:rPr lang="it-IT" dirty="0" err="1" smtClean="0"/>
              <a:t>next</a:t>
            </a:r>
            <a:r>
              <a:rPr lang="it-IT" dirty="0" smtClean="0"/>
              <a:t>?</a:t>
            </a:r>
            <a:endParaRPr lang="it-IT"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25</a:t>
            </a:fld>
            <a:endParaRPr lang="it-IT"/>
          </a:p>
        </p:txBody>
      </p:sp>
      <p:pic>
        <p:nvPicPr>
          <p:cNvPr id="5" name="Immagine 4"/>
          <p:cNvPicPr>
            <a:picLocks noChangeAspect="1"/>
          </p:cNvPicPr>
          <p:nvPr/>
        </p:nvPicPr>
        <p:blipFill>
          <a:blip r:embed="rId2"/>
          <a:stretch>
            <a:fillRect/>
          </a:stretch>
        </p:blipFill>
        <p:spPr>
          <a:xfrm>
            <a:off x="539552" y="1844824"/>
            <a:ext cx="3556000" cy="3556000"/>
          </a:xfrm>
          <a:prstGeom prst="rect">
            <a:avLst/>
          </a:prstGeom>
        </p:spPr>
      </p:pic>
      <p:sp>
        <p:nvSpPr>
          <p:cNvPr id="6" name="Rettangolo 5"/>
          <p:cNvSpPr/>
          <p:nvPr/>
        </p:nvSpPr>
        <p:spPr>
          <a:xfrm>
            <a:off x="1956212" y="3068960"/>
            <a:ext cx="654671" cy="1015663"/>
          </a:xfrm>
          <a:prstGeom prst="rect">
            <a:avLst/>
          </a:prstGeom>
          <a:noFill/>
        </p:spPr>
        <p:txBody>
          <a:bodyPr wrap="none" lIns="91440" tIns="45720" rIns="91440" bIns="45720">
            <a:spAutoFit/>
          </a:bodyPr>
          <a:lstStyle/>
          <a:p>
            <a:pPr algn="ctr"/>
            <a:r>
              <a:rPr lang="it-IT" sz="6000" b="1" cap="none" spc="0" dirty="0" smtClean="0">
                <a:ln w="12700">
                  <a:solidFill>
                    <a:schemeClr val="tx2">
                      <a:satMod val="155000"/>
                    </a:schemeClr>
                  </a:solidFill>
                  <a:prstDash val="solid"/>
                </a:ln>
                <a:solidFill>
                  <a:srgbClr val="2626C4"/>
                </a:solidFill>
                <a:effectLst>
                  <a:outerShdw blurRad="41275" dist="20320" dir="1800000" algn="tl" rotWithShape="0">
                    <a:srgbClr val="000000">
                      <a:alpha val="40000"/>
                    </a:srgbClr>
                  </a:outerShdw>
                </a:effectLst>
              </a:rPr>
              <a:t>?</a:t>
            </a:r>
            <a:endParaRPr lang="it-IT" sz="6000" b="1" cap="none" spc="0" dirty="0">
              <a:ln w="12700">
                <a:solidFill>
                  <a:schemeClr val="tx2">
                    <a:satMod val="155000"/>
                  </a:schemeClr>
                </a:solidFill>
                <a:prstDash val="solid"/>
              </a:ln>
              <a:solidFill>
                <a:srgbClr val="2626C4"/>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84432001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Detour</a:t>
            </a:r>
            <a:r>
              <a:rPr lang="it-IT" dirty="0" smtClean="0"/>
              <a:t> 3</a:t>
            </a:r>
            <a:endParaRPr lang="it-IT" dirty="0"/>
          </a:p>
        </p:txBody>
      </p:sp>
      <p:sp>
        <p:nvSpPr>
          <p:cNvPr id="3" name="Segnaposto contenuto 2"/>
          <p:cNvSpPr>
            <a:spLocks noGrp="1"/>
          </p:cNvSpPr>
          <p:nvPr>
            <p:ph idx="1"/>
          </p:nvPr>
        </p:nvSpPr>
        <p:spPr/>
        <p:txBody>
          <a:bodyPr/>
          <a:lstStyle/>
          <a:p>
            <a:endParaRPr lang="it-IT"/>
          </a:p>
        </p:txBody>
      </p:sp>
      <p:sp>
        <p:nvSpPr>
          <p:cNvPr id="4" name="Segnaposto numero diapositiva 3"/>
          <p:cNvSpPr>
            <a:spLocks noGrp="1"/>
          </p:cNvSpPr>
          <p:nvPr>
            <p:ph type="sldNum" sz="quarter" idx="12"/>
          </p:nvPr>
        </p:nvSpPr>
        <p:spPr/>
        <p:txBody>
          <a:bodyPr/>
          <a:lstStyle/>
          <a:p>
            <a:pPr>
              <a:defRPr/>
            </a:pPr>
            <a:fld id="{E7AA14C7-5C3E-4FB7-BDAE-305BE1420987}" type="slidenum">
              <a:rPr lang="fr-FR" smtClean="0"/>
              <a:pPr>
                <a:defRPr/>
              </a:pPr>
              <a:t>26</a:t>
            </a:fld>
            <a:endParaRPr lang="fr-FR" dirty="0"/>
          </a:p>
        </p:txBody>
      </p:sp>
      <p:pic>
        <p:nvPicPr>
          <p:cNvPr id="5" name="Picture 4" descr="http://www.embassyofindonesia.org/tourism/images/bedugul_bali.jpg"/>
          <p:cNvPicPr>
            <a:picLocks noChangeAspect="1" noChangeArrowheads="1"/>
          </p:cNvPicPr>
          <p:nvPr/>
        </p:nvPicPr>
        <p:blipFill>
          <a:blip r:embed="rId2" cstate="print"/>
          <a:srcRect/>
          <a:stretch>
            <a:fillRect/>
          </a:stretch>
        </p:blipFill>
        <p:spPr bwMode="auto">
          <a:xfrm>
            <a:off x="0" y="980727"/>
            <a:ext cx="9143999" cy="5926179"/>
          </a:xfrm>
          <a:prstGeom prst="rect">
            <a:avLst/>
          </a:prstGeom>
          <a:noFill/>
        </p:spPr>
      </p:pic>
    </p:spTree>
    <p:extLst>
      <p:ext uri="{BB962C8B-B14F-4D97-AF65-F5344CB8AC3E}">
        <p14:creationId xmlns:p14="http://schemas.microsoft.com/office/powerpoint/2010/main" val="1582610348"/>
      </p:ext>
    </p:extLst>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763688" y="1484784"/>
            <a:ext cx="5619749" cy="1200328"/>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FR" sz="2400" dirty="0" err="1" smtClean="0"/>
              <a:t>Thank</a:t>
            </a:r>
            <a:r>
              <a:rPr lang="fr-FR" sz="2400" dirty="0" smtClean="0"/>
              <a:t> </a:t>
            </a:r>
            <a:r>
              <a:rPr lang="fr-FR" sz="2400" dirty="0" err="1" smtClean="0"/>
              <a:t>you</a:t>
            </a:r>
            <a:r>
              <a:rPr lang="fr-FR" sz="2400" dirty="0" smtClean="0"/>
              <a:t> for </a:t>
            </a:r>
            <a:r>
              <a:rPr lang="fr-FR" sz="2400" dirty="0" err="1" smtClean="0"/>
              <a:t>your</a:t>
            </a:r>
            <a:r>
              <a:rPr lang="fr-FR" sz="2400" dirty="0" smtClean="0"/>
              <a:t> attention and </a:t>
            </a:r>
            <a:r>
              <a:rPr lang="fr-FR" sz="2400" dirty="0" err="1" smtClean="0"/>
              <a:t>see</a:t>
            </a:r>
            <a:r>
              <a:rPr lang="fr-FR" sz="2400" dirty="0" smtClean="0"/>
              <a:t> </a:t>
            </a:r>
            <a:r>
              <a:rPr lang="fr-FR" sz="2400" dirty="0" err="1" smtClean="0"/>
              <a:t>you</a:t>
            </a:r>
            <a:r>
              <a:rPr lang="fr-FR" sz="2400" dirty="0" smtClean="0"/>
              <a:t> </a:t>
            </a:r>
            <a:r>
              <a:rPr lang="fr-FR" sz="2400" dirty="0" err="1" smtClean="0"/>
              <a:t>at</a:t>
            </a:r>
            <a:r>
              <a:rPr lang="fr-FR" sz="2400" dirty="0" smtClean="0"/>
              <a:t> the workshop on the </a:t>
            </a:r>
            <a:r>
              <a:rPr lang="fr-FR" sz="2400" dirty="0" err="1" smtClean="0"/>
              <a:t>AlmaLaurea</a:t>
            </a:r>
            <a:r>
              <a:rPr lang="fr-FR" sz="2400" dirty="0" smtClean="0"/>
              <a:t> </a:t>
            </a:r>
            <a:r>
              <a:rPr lang="fr-FR" sz="2400" dirty="0" err="1" smtClean="0"/>
              <a:t>experience</a:t>
            </a:r>
            <a:r>
              <a:rPr lang="fr-FR" sz="2400" dirty="0" smtClean="0"/>
              <a:t> (23.11, PS D 10:45)</a:t>
            </a:r>
          </a:p>
        </p:txBody>
      </p:sp>
      <p:sp>
        <p:nvSpPr>
          <p:cNvPr id="5" name="Rettangolo 4"/>
          <p:cNvSpPr/>
          <p:nvPr/>
        </p:nvSpPr>
        <p:spPr>
          <a:xfrm>
            <a:off x="476250" y="3781489"/>
            <a:ext cx="8191500"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fr-FR" sz="2000" b="0" dirty="0" smtClean="0">
                <a:solidFill>
                  <a:srgbClr val="000099"/>
                </a:solidFill>
                <a:effectLst>
                  <a:outerShdw blurRad="38100" dist="38100" dir="2700000" algn="tl">
                    <a:srgbClr val="C0C0C0"/>
                  </a:outerShdw>
                </a:effectLst>
                <a:latin typeface="Trebuchet MS" pitchFamily="34" charset="0"/>
              </a:rPr>
              <a:t>Prof. Francesco Ferrante</a:t>
            </a:r>
          </a:p>
          <a:p>
            <a:pPr algn="ctr"/>
            <a:r>
              <a:rPr lang="fr-FR" sz="2000" b="0" dirty="0" err="1" smtClean="0">
                <a:solidFill>
                  <a:srgbClr val="000099"/>
                </a:solidFill>
                <a:effectLst>
                  <a:outerShdw blurRad="38100" dist="38100" dir="2700000" algn="tl">
                    <a:srgbClr val="C0C0C0"/>
                  </a:outerShdw>
                </a:effectLst>
                <a:latin typeface="Trebuchet MS" pitchFamily="34" charset="0"/>
              </a:rPr>
              <a:t>University</a:t>
            </a:r>
            <a:r>
              <a:rPr lang="fr-FR" sz="2000" b="0" dirty="0" smtClean="0">
                <a:solidFill>
                  <a:srgbClr val="000099"/>
                </a:solidFill>
                <a:effectLst>
                  <a:outerShdw blurRad="38100" dist="38100" dir="2700000" algn="tl">
                    <a:srgbClr val="C0C0C0"/>
                  </a:outerShdw>
                </a:effectLst>
                <a:latin typeface="Trebuchet MS" pitchFamily="34" charset="0"/>
              </a:rPr>
              <a:t> of Cassino, </a:t>
            </a:r>
            <a:r>
              <a:rPr lang="fr-FR" sz="2000" b="0" dirty="0" err="1" smtClean="0">
                <a:solidFill>
                  <a:srgbClr val="000099"/>
                </a:solidFill>
                <a:effectLst>
                  <a:outerShdw blurRad="38100" dist="38100" dir="2700000" algn="tl">
                    <a:srgbClr val="C0C0C0"/>
                  </a:outerShdw>
                </a:effectLst>
                <a:latin typeface="Trebuchet MS" pitchFamily="34" charset="0"/>
              </a:rPr>
              <a:t>AlmaLaurea</a:t>
            </a:r>
            <a:r>
              <a:rPr lang="fr-FR" sz="2000" b="0" dirty="0" smtClean="0">
                <a:solidFill>
                  <a:srgbClr val="000099"/>
                </a:solidFill>
                <a:effectLst>
                  <a:outerShdw blurRad="38100" dist="38100" dir="2700000" algn="tl">
                    <a:srgbClr val="C0C0C0"/>
                  </a:outerShdw>
                </a:effectLst>
                <a:latin typeface="Trebuchet MS" pitchFamily="34" charset="0"/>
              </a:rPr>
              <a:t> </a:t>
            </a:r>
            <a:r>
              <a:rPr lang="fr-FR" sz="2000" b="0" dirty="0" err="1" smtClean="0">
                <a:solidFill>
                  <a:srgbClr val="000099"/>
                </a:solidFill>
                <a:effectLst>
                  <a:outerShdw blurRad="38100" dist="38100" dir="2700000" algn="tl">
                    <a:srgbClr val="C0C0C0"/>
                  </a:outerShdw>
                </a:effectLst>
                <a:latin typeface="Trebuchet MS" pitchFamily="34" charset="0"/>
              </a:rPr>
              <a:t>Scientific</a:t>
            </a:r>
            <a:r>
              <a:rPr lang="fr-FR" sz="2000" b="0" dirty="0" smtClean="0">
                <a:solidFill>
                  <a:srgbClr val="000099"/>
                </a:solidFill>
                <a:effectLst>
                  <a:outerShdw blurRad="38100" dist="38100" dir="2700000" algn="tl">
                    <a:srgbClr val="C0C0C0"/>
                  </a:outerShdw>
                </a:effectLst>
                <a:latin typeface="Trebuchet MS" pitchFamily="34" charset="0"/>
              </a:rPr>
              <a:t> </a:t>
            </a:r>
            <a:r>
              <a:rPr lang="fr-FR" sz="2000" b="0" dirty="0" err="1" smtClean="0">
                <a:solidFill>
                  <a:srgbClr val="000099"/>
                </a:solidFill>
                <a:effectLst>
                  <a:outerShdw blurRad="38100" dist="38100" dir="2700000" algn="tl">
                    <a:srgbClr val="C0C0C0"/>
                  </a:outerShdw>
                </a:effectLst>
                <a:latin typeface="Trebuchet MS" pitchFamily="34" charset="0"/>
              </a:rPr>
              <a:t>Board</a:t>
            </a:r>
            <a:endParaRPr lang="fr-FR" sz="2000" b="0" dirty="0" smtClean="0">
              <a:solidFill>
                <a:srgbClr val="000099"/>
              </a:solidFill>
              <a:effectLst>
                <a:outerShdw blurRad="38100" dist="38100" dir="2700000" algn="tl">
                  <a:srgbClr val="C0C0C0"/>
                </a:outerShdw>
              </a:effectLst>
              <a:latin typeface="Trebuchet MS" pitchFamily="34" charset="0"/>
            </a:endParaRPr>
          </a:p>
          <a:p>
            <a:pPr algn="ctr"/>
            <a:r>
              <a:rPr lang="fr-FR" sz="2000" b="0" dirty="0" smtClean="0">
                <a:solidFill>
                  <a:srgbClr val="000099"/>
                </a:solidFill>
                <a:effectLst>
                  <a:outerShdw blurRad="38100" dist="38100" dir="2700000" algn="tl">
                    <a:srgbClr val="C0C0C0"/>
                  </a:outerShdw>
                </a:effectLst>
                <a:latin typeface="Trebuchet MS" pitchFamily="34" charset="0"/>
              </a:rPr>
              <a:t>international@almalaurea.it </a:t>
            </a:r>
            <a:endParaRPr lang="it-IT" sz="2000" dirty="0"/>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endParaRPr lang="en-US" dirty="0" smtClean="0"/>
          </a:p>
          <a:p>
            <a:endParaRPr lang="en-US" dirty="0" smtClean="0"/>
          </a:p>
        </p:txBody>
      </p:sp>
      <p:sp>
        <p:nvSpPr>
          <p:cNvPr id="3" name="Titolo 2"/>
          <p:cNvSpPr>
            <a:spLocks noGrp="1"/>
          </p:cNvSpPr>
          <p:nvPr>
            <p:ph type="title"/>
          </p:nvPr>
        </p:nvSpPr>
        <p:spPr/>
        <p:txBody>
          <a:bodyPr/>
          <a:lstStyle/>
          <a:p>
            <a:r>
              <a:rPr lang="it-IT" sz="2400" dirty="0" smtClean="0"/>
              <a:t>Hard </a:t>
            </a:r>
            <a:r>
              <a:rPr lang="it-IT" sz="2400" dirty="0" err="1" smtClean="0"/>
              <a:t>times</a:t>
            </a:r>
            <a:endParaRPr lang="it-IT" sz="2400"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3</a:t>
            </a:fld>
            <a:endParaRPr lang="it-IT"/>
          </a:p>
        </p:txBody>
      </p:sp>
      <p:sp>
        <p:nvSpPr>
          <p:cNvPr id="4" name="Rettangolo 3"/>
          <p:cNvSpPr/>
          <p:nvPr/>
        </p:nvSpPr>
        <p:spPr>
          <a:xfrm>
            <a:off x="251520" y="1124744"/>
            <a:ext cx="8568952" cy="3416320"/>
          </a:xfrm>
          <a:prstGeom prst="rect">
            <a:avLst/>
          </a:prstGeom>
        </p:spPr>
        <p:txBody>
          <a:bodyPr wrap="square">
            <a:spAutoFit/>
          </a:bodyPr>
          <a:lstStyle/>
          <a:p>
            <a:r>
              <a:rPr lang="en-US" sz="2400" b="1" dirty="0">
                <a:solidFill>
                  <a:srgbClr val="000090"/>
                </a:solidFill>
              </a:rPr>
              <a:t>When taking part at a conference </a:t>
            </a:r>
            <a:r>
              <a:rPr lang="en-US" sz="2400" b="1" dirty="0" smtClean="0">
                <a:solidFill>
                  <a:srgbClr val="000090"/>
                </a:solidFill>
              </a:rPr>
              <a:t>like this in </a:t>
            </a:r>
            <a:r>
              <a:rPr lang="en-US" sz="2400" b="1" dirty="0">
                <a:solidFill>
                  <a:srgbClr val="000090"/>
                </a:solidFill>
              </a:rPr>
              <a:t>a </a:t>
            </a:r>
            <a:r>
              <a:rPr lang="en-US" sz="2400" b="1" dirty="0" smtClean="0">
                <a:solidFill>
                  <a:srgbClr val="000090"/>
                </a:solidFill>
              </a:rPr>
              <a:t>very beautiful </a:t>
            </a:r>
            <a:r>
              <a:rPr lang="en-US" sz="2400" b="1" dirty="0">
                <a:solidFill>
                  <a:srgbClr val="000090"/>
                </a:solidFill>
              </a:rPr>
              <a:t>location one can </a:t>
            </a:r>
            <a:r>
              <a:rPr lang="en-US" sz="2400" b="1" dirty="0" smtClean="0">
                <a:solidFill>
                  <a:srgbClr val="000090"/>
                </a:solidFill>
              </a:rPr>
              <a:t>either be inspired </a:t>
            </a:r>
            <a:r>
              <a:rPr lang="en-US" sz="2400" b="1" dirty="0">
                <a:solidFill>
                  <a:srgbClr val="000090"/>
                </a:solidFill>
              </a:rPr>
              <a:t>or feel the unsustainable attraction of the outside world... an economist would say that the opportunity cost of the time spent in the conference rooms is too high!</a:t>
            </a:r>
            <a:endParaRPr lang="it-IT" sz="2400" b="1" dirty="0">
              <a:solidFill>
                <a:srgbClr val="000090"/>
              </a:solidFill>
            </a:endParaRPr>
          </a:p>
          <a:p>
            <a:r>
              <a:rPr lang="en-US" sz="2400" b="1" dirty="0">
                <a:solidFill>
                  <a:srgbClr val="000090"/>
                </a:solidFill>
              </a:rPr>
              <a:t> </a:t>
            </a:r>
            <a:endParaRPr lang="it-IT" sz="2400" b="1" dirty="0">
              <a:solidFill>
                <a:srgbClr val="000090"/>
              </a:solidFill>
            </a:endParaRPr>
          </a:p>
          <a:p>
            <a:r>
              <a:rPr lang="en-US" sz="2400" b="1" dirty="0">
                <a:solidFill>
                  <a:srgbClr val="000090"/>
                </a:solidFill>
              </a:rPr>
              <a:t>I hope that the first </a:t>
            </a:r>
            <a:r>
              <a:rPr lang="en-US" sz="2400" b="1" dirty="0" smtClean="0">
                <a:solidFill>
                  <a:srgbClr val="000090"/>
                </a:solidFill>
              </a:rPr>
              <a:t>force, inspiration, </a:t>
            </a:r>
            <a:r>
              <a:rPr lang="en-US" sz="2400" b="1" dirty="0">
                <a:solidFill>
                  <a:srgbClr val="000090"/>
                </a:solidFill>
              </a:rPr>
              <a:t>will prevail </a:t>
            </a:r>
            <a:r>
              <a:rPr lang="en-US" sz="2400" b="1" dirty="0" smtClean="0">
                <a:solidFill>
                  <a:srgbClr val="000090"/>
                </a:solidFill>
              </a:rPr>
              <a:t>among us and</a:t>
            </a:r>
            <a:r>
              <a:rPr lang="en-US" sz="2400" b="1" dirty="0">
                <a:solidFill>
                  <a:srgbClr val="000090"/>
                </a:solidFill>
              </a:rPr>
              <a:t>, in order to compensate your patience, from time to time I will show some pictures of Bali </a:t>
            </a:r>
            <a:endParaRPr lang="it-IT" sz="2400" b="1" dirty="0">
              <a:solidFill>
                <a:srgbClr val="000090"/>
              </a:solidFill>
            </a:endParaRPr>
          </a:p>
        </p:txBody>
      </p:sp>
    </p:spTree>
    <p:extLst>
      <p:ext uri="{BB962C8B-B14F-4D97-AF65-F5344CB8AC3E}">
        <p14:creationId xmlns:p14="http://schemas.microsoft.com/office/powerpoint/2010/main" val="787476666"/>
      </p:ext>
    </p:extLst>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endParaRPr lang="it-IT" dirty="0" smtClean="0"/>
          </a:p>
          <a:p>
            <a:r>
              <a:rPr lang="it-IT" sz="2400" dirty="0" smtClean="0"/>
              <a:t>The </a:t>
            </a:r>
            <a:r>
              <a:rPr lang="it-IT" sz="2400" dirty="0" err="1" smtClean="0"/>
              <a:t>Main</a:t>
            </a:r>
            <a:r>
              <a:rPr lang="it-IT" sz="2400" dirty="0" smtClean="0"/>
              <a:t> </a:t>
            </a:r>
            <a:r>
              <a:rPr lang="it-IT" sz="2400" dirty="0" err="1" smtClean="0"/>
              <a:t>Challenges</a:t>
            </a:r>
            <a:r>
              <a:rPr lang="it-IT" sz="2400" dirty="0" smtClean="0"/>
              <a:t> </a:t>
            </a:r>
            <a:r>
              <a:rPr lang="it-IT" sz="2400" dirty="0" err="1"/>
              <a:t>F</a:t>
            </a:r>
            <a:r>
              <a:rPr lang="it-IT" sz="2400" dirty="0" err="1" smtClean="0"/>
              <a:t>acing</a:t>
            </a:r>
            <a:r>
              <a:rPr lang="it-IT" sz="2400" dirty="0" smtClean="0"/>
              <a:t> the </a:t>
            </a:r>
            <a:r>
              <a:rPr lang="it-IT" sz="2400" dirty="0" err="1" smtClean="0"/>
              <a:t>HEIs</a:t>
            </a:r>
            <a:r>
              <a:rPr lang="it-IT" sz="2400" dirty="0" smtClean="0"/>
              <a:t> </a:t>
            </a:r>
            <a:r>
              <a:rPr lang="it-IT" sz="2400" dirty="0" err="1"/>
              <a:t>T</a:t>
            </a:r>
            <a:r>
              <a:rPr lang="it-IT" sz="2400" dirty="0" err="1" smtClean="0"/>
              <a:t>oday</a:t>
            </a:r>
            <a:endParaRPr lang="it-IT" sz="2400" dirty="0" smtClean="0"/>
          </a:p>
          <a:p>
            <a:r>
              <a:rPr lang="it-IT" sz="2400" dirty="0" smtClean="0"/>
              <a:t>Almalaurea </a:t>
            </a:r>
            <a:r>
              <a:rPr lang="it-IT" sz="2400" dirty="0" err="1" smtClean="0"/>
              <a:t>Mission</a:t>
            </a:r>
            <a:r>
              <a:rPr lang="it-IT" sz="2400" dirty="0" smtClean="0"/>
              <a:t> and ID</a:t>
            </a:r>
          </a:p>
          <a:p>
            <a:r>
              <a:rPr lang="it-IT" sz="2400" dirty="0" smtClean="0"/>
              <a:t>The </a:t>
            </a:r>
            <a:r>
              <a:rPr lang="it-IT" sz="2400" dirty="0" err="1" smtClean="0"/>
              <a:t>Pillars</a:t>
            </a:r>
            <a:r>
              <a:rPr lang="it-IT" sz="2400" dirty="0" smtClean="0"/>
              <a:t> of </a:t>
            </a:r>
            <a:r>
              <a:rPr lang="it-IT" sz="2400" dirty="0"/>
              <a:t>t</a:t>
            </a:r>
            <a:r>
              <a:rPr lang="it-IT" sz="2400" dirty="0" smtClean="0"/>
              <a:t>he “Almalaurea </a:t>
            </a:r>
            <a:r>
              <a:rPr lang="it-IT" sz="2400" dirty="0" err="1" smtClean="0"/>
              <a:t>Approach</a:t>
            </a:r>
            <a:r>
              <a:rPr lang="it-IT" sz="2400" dirty="0" smtClean="0"/>
              <a:t>” (and </a:t>
            </a:r>
            <a:r>
              <a:rPr lang="it-IT" sz="2400" dirty="0" err="1" smtClean="0"/>
              <a:t>its</a:t>
            </a:r>
            <a:r>
              <a:rPr lang="it-IT" sz="2400" dirty="0"/>
              <a:t> </a:t>
            </a:r>
            <a:r>
              <a:rPr lang="it-IT" sz="2400" dirty="0" err="1" smtClean="0"/>
              <a:t>uniqueness</a:t>
            </a:r>
            <a:r>
              <a:rPr lang="it-IT" sz="2400" dirty="0" smtClean="0"/>
              <a:t>)</a:t>
            </a:r>
          </a:p>
          <a:p>
            <a:r>
              <a:rPr lang="it-IT" sz="2400" dirty="0" smtClean="0"/>
              <a:t>Almalaurea </a:t>
            </a:r>
            <a:r>
              <a:rPr lang="it-IT" sz="2400" dirty="0" err="1" smtClean="0"/>
              <a:t>Internationalization</a:t>
            </a:r>
            <a:r>
              <a:rPr lang="it-IT" sz="2400" dirty="0" smtClean="0"/>
              <a:t> and </a:t>
            </a:r>
            <a:r>
              <a:rPr lang="it-IT" sz="2400" dirty="0" err="1" smtClean="0"/>
              <a:t>Cooperation</a:t>
            </a:r>
            <a:r>
              <a:rPr lang="it-IT" sz="2400" dirty="0" smtClean="0"/>
              <a:t> </a:t>
            </a:r>
            <a:r>
              <a:rPr lang="it-IT" sz="2400" dirty="0" err="1" smtClean="0"/>
              <a:t>Strategies</a:t>
            </a:r>
            <a:endParaRPr lang="it-IT" sz="2400" dirty="0" smtClean="0"/>
          </a:p>
          <a:p>
            <a:endParaRPr lang="it-IT" dirty="0" smtClean="0"/>
          </a:p>
          <a:p>
            <a:endParaRPr lang="it-IT" dirty="0" smtClean="0"/>
          </a:p>
          <a:p>
            <a:endParaRPr lang="it-IT" dirty="0" smtClean="0"/>
          </a:p>
          <a:p>
            <a:endParaRPr lang="it-IT" dirty="0" smtClean="0"/>
          </a:p>
          <a:p>
            <a:endParaRPr lang="it-IT" dirty="0"/>
          </a:p>
        </p:txBody>
      </p:sp>
      <p:sp>
        <p:nvSpPr>
          <p:cNvPr id="3" name="Titolo 2"/>
          <p:cNvSpPr>
            <a:spLocks noGrp="1"/>
          </p:cNvSpPr>
          <p:nvPr>
            <p:ph type="title"/>
          </p:nvPr>
        </p:nvSpPr>
        <p:spPr/>
        <p:txBody>
          <a:bodyPr/>
          <a:lstStyle/>
          <a:p>
            <a:r>
              <a:rPr lang="it-IT" sz="2400" dirty="0" err="1" smtClean="0"/>
              <a:t>Outline</a:t>
            </a:r>
            <a:endParaRPr lang="it-IT" sz="2400" dirty="0"/>
          </a:p>
        </p:txBody>
      </p:sp>
      <p:sp>
        <p:nvSpPr>
          <p:cNvPr id="4" name="Segnaposto numero diapositiva 3"/>
          <p:cNvSpPr>
            <a:spLocks noGrp="1"/>
          </p:cNvSpPr>
          <p:nvPr>
            <p:ph type="sldNum" sz="quarter" idx="11"/>
          </p:nvPr>
        </p:nvSpPr>
        <p:spPr/>
        <p:txBody>
          <a:bodyPr/>
          <a:lstStyle/>
          <a:p>
            <a:pPr>
              <a:defRPr/>
            </a:pPr>
            <a:fld id="{974CD1BB-E410-4479-A9B2-A20968FF9E39}" type="slidenum">
              <a:rPr lang="it-IT" smtClean="0"/>
              <a:pPr>
                <a:defRPr/>
              </a:pPr>
              <a:t>4</a:t>
            </a:fld>
            <a:endParaRPr lang="it-IT"/>
          </a:p>
        </p:txBody>
      </p:sp>
    </p:spTree>
    <p:extLst>
      <p:ext uri="{BB962C8B-B14F-4D97-AF65-F5344CB8AC3E}">
        <p14:creationId xmlns:p14="http://schemas.microsoft.com/office/powerpoint/2010/main" val="27331690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1600" y="1412776"/>
            <a:ext cx="8940800" cy="4392488"/>
          </a:xfrm>
        </p:spPr>
        <p:txBody>
          <a:bodyPr/>
          <a:lstStyle/>
          <a:p>
            <a:r>
              <a:rPr lang="en-US" dirty="0" smtClean="0"/>
              <a:t>1) Match the social demand of skills according to a life long learning approach</a:t>
            </a:r>
          </a:p>
          <a:p>
            <a:r>
              <a:rPr lang="en-US" dirty="0" smtClean="0"/>
              <a:t>2) Promote a cost-effective provision of HE</a:t>
            </a:r>
          </a:p>
          <a:p>
            <a:r>
              <a:rPr lang="en-US" dirty="0" smtClean="0"/>
              <a:t>3) Promote equal opportunity and social </a:t>
            </a:r>
            <a:r>
              <a:rPr lang="en-US" dirty="0" smtClean="0"/>
              <a:t>mobility</a:t>
            </a:r>
            <a:endParaRPr lang="en-US" dirty="0" smtClean="0"/>
          </a:p>
          <a:p>
            <a:r>
              <a:rPr lang="en-US" dirty="0" smtClean="0"/>
              <a:t>4) </a:t>
            </a:r>
            <a:r>
              <a:rPr lang="en-US" dirty="0"/>
              <a:t>E</a:t>
            </a:r>
            <a:r>
              <a:rPr lang="en-US" dirty="0" smtClean="0"/>
              <a:t>nhance the harmonization of HE national systems</a:t>
            </a:r>
          </a:p>
          <a:p>
            <a:r>
              <a:rPr lang="en-US" dirty="0" smtClean="0"/>
              <a:t>5) Promote national and international mobility of students and graduates</a:t>
            </a:r>
          </a:p>
          <a:p>
            <a:pPr lvl="1">
              <a:buNone/>
            </a:pPr>
            <a:endParaRPr lang="en-US" dirty="0" smtClean="0"/>
          </a:p>
          <a:p>
            <a:pPr lvl="1" algn="ctr">
              <a:buNone/>
            </a:pPr>
            <a:r>
              <a:rPr lang="en-US" sz="2200" b="1" dirty="0" smtClean="0"/>
              <a:t>=&gt; </a:t>
            </a:r>
            <a:r>
              <a:rPr lang="it-IT" sz="2200" b="1" dirty="0">
                <a:solidFill>
                  <a:srgbClr val="000090"/>
                </a:solidFill>
              </a:rPr>
              <a:t>i</a:t>
            </a:r>
            <a:r>
              <a:rPr lang="en-US" sz="2200" b="1" dirty="0" smtClean="0">
                <a:solidFill>
                  <a:srgbClr val="000090"/>
                </a:solidFill>
              </a:rPr>
              <a:t>n short, </a:t>
            </a:r>
            <a:r>
              <a:rPr lang="it-IT" sz="2200" b="1" dirty="0" smtClean="0">
                <a:solidFill>
                  <a:srgbClr val="000090"/>
                </a:solidFill>
              </a:rPr>
              <a:t>i</a:t>
            </a:r>
            <a:r>
              <a:rPr lang="en-US" sz="2200" b="1" dirty="0" err="1" smtClean="0">
                <a:solidFill>
                  <a:srgbClr val="000090"/>
                </a:solidFill>
              </a:rPr>
              <a:t>mprove</a:t>
            </a:r>
            <a:r>
              <a:rPr lang="en-US" sz="2200" b="1" dirty="0" smtClean="0">
                <a:solidFill>
                  <a:srgbClr val="000090"/>
                </a:solidFill>
              </a:rPr>
              <a:t> people’s well being over the entire life</a:t>
            </a:r>
          </a:p>
          <a:p>
            <a:endParaRPr lang="en-US" dirty="0" smtClean="0"/>
          </a:p>
          <a:p>
            <a:pPr algn="just"/>
            <a:r>
              <a:rPr lang="en-US" b="1" dirty="0" smtClean="0">
                <a:solidFill>
                  <a:srgbClr val="000080"/>
                </a:solidFill>
              </a:rPr>
              <a:t>These challenges</a:t>
            </a:r>
            <a:r>
              <a:rPr lang="en-US" dirty="0" smtClean="0">
                <a:solidFill>
                  <a:srgbClr val="000080"/>
                </a:solidFill>
              </a:rPr>
              <a:t> and the growing interest in assessing the </a:t>
            </a:r>
            <a:r>
              <a:rPr lang="en-US" b="1" dirty="0" smtClean="0">
                <a:solidFill>
                  <a:srgbClr val="000080"/>
                </a:solidFill>
              </a:rPr>
              <a:t>effectiveness HE </a:t>
            </a:r>
            <a:r>
              <a:rPr lang="en-US" dirty="0" smtClean="0">
                <a:solidFill>
                  <a:srgbClr val="000080"/>
                </a:solidFill>
              </a:rPr>
              <a:t>has fuelled </a:t>
            </a:r>
            <a:r>
              <a:rPr lang="en-US" b="1" dirty="0" smtClean="0">
                <a:solidFill>
                  <a:srgbClr val="000080"/>
                </a:solidFill>
              </a:rPr>
              <a:t>demand for data and comparative </a:t>
            </a:r>
            <a:r>
              <a:rPr lang="en-US" b="1" dirty="0" smtClean="0">
                <a:solidFill>
                  <a:srgbClr val="000080"/>
                </a:solidFill>
              </a:rPr>
              <a:t>research in HE</a:t>
            </a:r>
            <a:endParaRPr lang="en-US" dirty="0" smtClean="0">
              <a:solidFill>
                <a:srgbClr val="000080"/>
              </a:solidFill>
            </a:endParaRPr>
          </a:p>
          <a:p>
            <a:pPr algn="just">
              <a:buNone/>
            </a:pPr>
            <a:endParaRPr lang="en-US" dirty="0" smtClean="0">
              <a:solidFill>
                <a:srgbClr val="000080"/>
              </a:solidFill>
            </a:endParaRPr>
          </a:p>
          <a:p>
            <a:endParaRPr lang="en-US" dirty="0" smtClean="0"/>
          </a:p>
          <a:p>
            <a:endParaRPr lang="en-US" dirty="0" smtClean="0"/>
          </a:p>
        </p:txBody>
      </p:sp>
      <p:sp>
        <p:nvSpPr>
          <p:cNvPr id="3" name="Titolo 2"/>
          <p:cNvSpPr>
            <a:spLocks noGrp="1"/>
          </p:cNvSpPr>
          <p:nvPr>
            <p:ph type="title"/>
          </p:nvPr>
        </p:nvSpPr>
        <p:spPr/>
        <p:txBody>
          <a:bodyPr/>
          <a:lstStyle/>
          <a:p>
            <a:r>
              <a:rPr lang="it-IT" dirty="0" err="1" smtClean="0"/>
              <a:t>Main</a:t>
            </a:r>
            <a:r>
              <a:rPr lang="it-IT" dirty="0" smtClean="0"/>
              <a:t> </a:t>
            </a:r>
            <a:r>
              <a:rPr lang="it-IT" dirty="0" err="1"/>
              <a:t>C</a:t>
            </a:r>
            <a:r>
              <a:rPr lang="it-IT" dirty="0" err="1" smtClean="0"/>
              <a:t>hallenges</a:t>
            </a:r>
            <a:r>
              <a:rPr lang="it-IT" dirty="0" smtClean="0"/>
              <a:t> </a:t>
            </a:r>
            <a:r>
              <a:rPr lang="it-IT" dirty="0" err="1"/>
              <a:t>F</a:t>
            </a:r>
            <a:r>
              <a:rPr lang="it-IT" dirty="0" err="1" smtClean="0"/>
              <a:t>acing</a:t>
            </a:r>
            <a:r>
              <a:rPr lang="it-IT" dirty="0" smtClean="0"/>
              <a:t> </a:t>
            </a:r>
            <a:r>
              <a:rPr lang="it-IT" dirty="0" err="1" smtClean="0"/>
              <a:t>HEIs</a:t>
            </a:r>
            <a:r>
              <a:rPr lang="it-IT" dirty="0" smtClean="0"/>
              <a:t> </a:t>
            </a:r>
            <a:r>
              <a:rPr lang="it-IT" dirty="0" err="1" smtClean="0"/>
              <a:t>Today</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5</a:t>
            </a:fld>
            <a:endParaRPr lang="it-IT"/>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p:txBody>
          <a:bodyPr/>
          <a:lstStyle/>
          <a:p>
            <a:endParaRPr lang="it-IT"/>
          </a:p>
        </p:txBody>
      </p:sp>
      <p:sp>
        <p:nvSpPr>
          <p:cNvPr id="4" name="Segnaposto numero diapositiva 3"/>
          <p:cNvSpPr>
            <a:spLocks noGrp="1"/>
          </p:cNvSpPr>
          <p:nvPr>
            <p:ph type="sldNum" sz="quarter" idx="12"/>
          </p:nvPr>
        </p:nvSpPr>
        <p:spPr/>
        <p:txBody>
          <a:bodyPr/>
          <a:lstStyle/>
          <a:p>
            <a:pPr>
              <a:defRPr/>
            </a:pPr>
            <a:fld id="{E7AA14C7-5C3E-4FB7-BDAE-305BE1420987}" type="slidenum">
              <a:rPr lang="fr-FR" smtClean="0"/>
              <a:pPr>
                <a:defRPr/>
              </a:pPr>
              <a:t>6</a:t>
            </a:fld>
            <a:endParaRPr lang="fr-FR" dirty="0"/>
          </a:p>
        </p:txBody>
      </p:sp>
      <p:pic>
        <p:nvPicPr>
          <p:cNvPr id="100354" name="Picture 2"/>
          <p:cNvPicPr>
            <a:picLocks noChangeAspect="1" noChangeArrowheads="1"/>
          </p:cNvPicPr>
          <p:nvPr/>
        </p:nvPicPr>
        <p:blipFill>
          <a:blip r:embed="rId2" cstate="print"/>
          <a:srcRect/>
          <a:stretch>
            <a:fillRect/>
          </a:stretch>
        </p:blipFill>
        <p:spPr bwMode="auto">
          <a:xfrm>
            <a:off x="0" y="188640"/>
            <a:ext cx="9180512" cy="6145072"/>
          </a:xfrm>
          <a:prstGeom prst="rect">
            <a:avLst/>
          </a:prstGeom>
          <a:noFill/>
          <a:ln w="9525">
            <a:noFill/>
            <a:miter lim="800000"/>
            <a:headEnd/>
            <a:tailEnd/>
          </a:ln>
        </p:spPr>
      </p:pic>
      <p:sp>
        <p:nvSpPr>
          <p:cNvPr id="6" name="Rettangolo 5"/>
          <p:cNvSpPr/>
          <p:nvPr/>
        </p:nvSpPr>
        <p:spPr>
          <a:xfrm>
            <a:off x="4221497" y="3068960"/>
            <a:ext cx="4275955" cy="1384995"/>
          </a:xfrm>
          <a:prstGeom prst="rect">
            <a:avLst/>
          </a:prstGeom>
          <a:noFill/>
        </p:spPr>
        <p:txBody>
          <a:bodyPr wrap="none" lIns="91440" tIns="45720" rIns="91440" bIns="45720">
            <a:spAutoFit/>
          </a:bodyPr>
          <a:lstStyle/>
          <a:p>
            <a:pPr algn="ctr"/>
            <a:r>
              <a:rPr lang="it-IT" sz="2800" b="1" dirty="0" smtClean="0">
                <a:ln w="10541" cmpd="sng">
                  <a:solidFill>
                    <a:schemeClr val="accent1">
                      <a:shade val="88000"/>
                      <a:satMod val="110000"/>
                    </a:schemeClr>
                  </a:solidFill>
                  <a:prstDash val="solid"/>
                </a:ln>
                <a:solidFill>
                  <a:srgbClr val="FF0000"/>
                </a:solidFill>
              </a:rPr>
              <a:t>HE </a:t>
            </a:r>
            <a:r>
              <a:rPr lang="it-IT" sz="2800" b="1" dirty="0" err="1" smtClean="0">
                <a:ln w="10541" cmpd="sng">
                  <a:solidFill>
                    <a:schemeClr val="accent1">
                      <a:shade val="88000"/>
                      <a:satMod val="110000"/>
                    </a:schemeClr>
                  </a:solidFill>
                  <a:prstDash val="solid"/>
                </a:ln>
                <a:solidFill>
                  <a:srgbClr val="FF0000"/>
                </a:solidFill>
              </a:rPr>
              <a:t>effectiveness</a:t>
            </a:r>
            <a:r>
              <a:rPr lang="it-IT" sz="2800" b="1" dirty="0" smtClean="0">
                <a:ln w="10541" cmpd="sng">
                  <a:solidFill>
                    <a:schemeClr val="accent1">
                      <a:shade val="88000"/>
                      <a:satMod val="110000"/>
                    </a:schemeClr>
                  </a:solidFill>
                  <a:prstDash val="solid"/>
                </a:ln>
                <a:solidFill>
                  <a:srgbClr val="FF0000"/>
                </a:solidFill>
              </a:rPr>
              <a:t> and </a:t>
            </a:r>
          </a:p>
          <a:p>
            <a:pPr algn="ctr"/>
            <a:r>
              <a:rPr lang="it-IT" sz="2800" b="1" dirty="0" err="1">
                <a:ln w="10541" cmpd="sng">
                  <a:solidFill>
                    <a:schemeClr val="accent1">
                      <a:shade val="88000"/>
                      <a:satMod val="110000"/>
                    </a:schemeClr>
                  </a:solidFill>
                  <a:prstDash val="solid"/>
                </a:ln>
                <a:solidFill>
                  <a:srgbClr val="FF0000"/>
                </a:solidFill>
              </a:rPr>
              <a:t>c</a:t>
            </a:r>
            <a:r>
              <a:rPr lang="it-IT" sz="2800" b="1" dirty="0" err="1" smtClean="0">
                <a:ln w="10541" cmpd="sng">
                  <a:solidFill>
                    <a:schemeClr val="accent1">
                      <a:shade val="88000"/>
                      <a:satMod val="110000"/>
                    </a:schemeClr>
                  </a:solidFill>
                  <a:prstDash val="solid"/>
                </a:ln>
                <a:solidFill>
                  <a:srgbClr val="FF0000"/>
                </a:solidFill>
              </a:rPr>
              <a:t>ost-effectiveness</a:t>
            </a:r>
            <a:r>
              <a:rPr lang="it-IT" sz="2800" b="1" dirty="0" smtClean="0">
                <a:ln w="10541" cmpd="sng">
                  <a:solidFill>
                    <a:schemeClr val="accent1">
                      <a:shade val="88000"/>
                      <a:satMod val="110000"/>
                    </a:schemeClr>
                  </a:solidFill>
                  <a:prstDash val="solid"/>
                </a:ln>
                <a:solidFill>
                  <a:srgbClr val="FF0000"/>
                </a:solidFill>
              </a:rPr>
              <a:t> </a:t>
            </a:r>
          </a:p>
          <a:p>
            <a:pPr algn="ctr"/>
            <a:r>
              <a:rPr lang="it-IT" sz="2800" b="1" dirty="0">
                <a:ln w="10541" cmpd="sng">
                  <a:solidFill>
                    <a:schemeClr val="accent1">
                      <a:shade val="88000"/>
                      <a:satMod val="110000"/>
                    </a:schemeClr>
                  </a:solidFill>
                  <a:prstDash val="solid"/>
                </a:ln>
                <a:solidFill>
                  <a:srgbClr val="FF0000"/>
                </a:solidFill>
              </a:rPr>
              <a:t>a</a:t>
            </a:r>
            <a:r>
              <a:rPr lang="it-IT" sz="2800" b="1" dirty="0" smtClean="0">
                <a:ln w="10541" cmpd="sng">
                  <a:solidFill>
                    <a:schemeClr val="accent1">
                      <a:shade val="88000"/>
                      <a:satMod val="110000"/>
                    </a:schemeClr>
                  </a:solidFill>
                  <a:prstDash val="solid"/>
                </a:ln>
                <a:solidFill>
                  <a:srgbClr val="FF0000"/>
                </a:solidFill>
              </a:rPr>
              <a:t>re major policy </a:t>
            </a:r>
            <a:r>
              <a:rPr lang="it-IT" sz="2800" b="1" dirty="0" err="1" smtClean="0">
                <a:ln w="10541" cmpd="sng">
                  <a:solidFill>
                    <a:schemeClr val="accent1">
                      <a:shade val="88000"/>
                      <a:satMod val="110000"/>
                    </a:schemeClr>
                  </a:solidFill>
                  <a:prstDash val="solid"/>
                </a:ln>
                <a:solidFill>
                  <a:srgbClr val="FF0000"/>
                </a:solidFill>
              </a:rPr>
              <a:t>issues</a:t>
            </a:r>
            <a:r>
              <a:rPr lang="it-IT" sz="2800" b="1" dirty="0" smtClean="0">
                <a:ln w="10541" cmpd="sng">
                  <a:solidFill>
                    <a:schemeClr val="accent1">
                      <a:shade val="88000"/>
                      <a:satMod val="110000"/>
                    </a:schemeClr>
                  </a:solidFill>
                  <a:prstDash val="solid"/>
                </a:ln>
                <a:solidFill>
                  <a:srgbClr val="FF0000"/>
                </a:solidFill>
              </a:rPr>
              <a:t>!</a:t>
            </a:r>
            <a:endParaRPr lang="it-IT" sz="2800" b="1" dirty="0">
              <a:ln w="10541" cmpd="sng">
                <a:solidFill>
                  <a:schemeClr val="accent1">
                    <a:shade val="88000"/>
                    <a:satMod val="110000"/>
                  </a:schemeClr>
                </a:solidFill>
                <a:prstDash val="solid"/>
              </a:ln>
              <a:solidFill>
                <a:srgbClr val="FF0000"/>
              </a:solidFill>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0488" y="12700"/>
            <a:ext cx="8874000" cy="844550"/>
          </a:xfrm>
        </p:spPr>
        <p:txBody>
          <a:bodyPr/>
          <a:lstStyle/>
          <a:p>
            <a:r>
              <a:rPr lang="it-IT" dirty="0" err="1" smtClean="0"/>
              <a:t>Recent</a:t>
            </a:r>
            <a:r>
              <a:rPr lang="it-IT" dirty="0" smtClean="0"/>
              <a:t> and </a:t>
            </a:r>
            <a:r>
              <a:rPr lang="it-IT" dirty="0" err="1" smtClean="0"/>
              <a:t>less</a:t>
            </a:r>
            <a:r>
              <a:rPr lang="it-IT" dirty="0" smtClean="0"/>
              <a:t> </a:t>
            </a:r>
            <a:r>
              <a:rPr lang="it-IT" dirty="0" err="1"/>
              <a:t>R</a:t>
            </a:r>
            <a:r>
              <a:rPr lang="it-IT" dirty="0" err="1" smtClean="0"/>
              <a:t>ecent</a:t>
            </a:r>
            <a:r>
              <a:rPr lang="it-IT" dirty="0" smtClean="0"/>
              <a:t> </a:t>
            </a:r>
            <a:r>
              <a:rPr lang="it-IT" dirty="0" err="1" smtClean="0"/>
              <a:t>Italian</a:t>
            </a:r>
            <a:r>
              <a:rPr lang="it-IT" dirty="0" smtClean="0"/>
              <a:t> </a:t>
            </a:r>
            <a:r>
              <a:rPr lang="it-IT" dirty="0" err="1" smtClean="0"/>
              <a:t>Successful</a:t>
            </a:r>
            <a:r>
              <a:rPr lang="it-IT" dirty="0" smtClean="0"/>
              <a:t> Stories….</a:t>
            </a:r>
            <a:endParaRPr lang="it-IT" dirty="0"/>
          </a:p>
        </p:txBody>
      </p:sp>
      <p:sp>
        <p:nvSpPr>
          <p:cNvPr id="4" name="Segnaposto numero diapositiva 3"/>
          <p:cNvSpPr>
            <a:spLocks noGrp="1"/>
          </p:cNvSpPr>
          <p:nvPr>
            <p:ph type="sldNum" sz="quarter" idx="12"/>
          </p:nvPr>
        </p:nvSpPr>
        <p:spPr/>
        <p:txBody>
          <a:bodyPr/>
          <a:lstStyle/>
          <a:p>
            <a:pPr>
              <a:defRPr/>
            </a:pPr>
            <a:fld id="{E7AA14C7-5C3E-4FB7-BDAE-305BE1420987}" type="slidenum">
              <a:rPr lang="fr-FR" smtClean="0"/>
              <a:pPr>
                <a:defRPr/>
              </a:pPr>
              <a:t>7</a:t>
            </a:fld>
            <a:endParaRPr lang="fr-FR" dirty="0"/>
          </a:p>
        </p:txBody>
      </p:sp>
      <p:pic>
        <p:nvPicPr>
          <p:cNvPr id="5" name="Picture 4"/>
          <p:cNvPicPr>
            <a:picLocks noGrp="1" noChangeAspect="1" noChangeArrowheads="1"/>
          </p:cNvPicPr>
          <p:nvPr>
            <p:ph idx="1"/>
          </p:nvPr>
        </p:nvPicPr>
        <p:blipFill>
          <a:blip r:embed="rId2" cstate="print"/>
          <a:srcRect/>
          <a:stretch>
            <a:fillRect/>
          </a:stretch>
        </p:blipFill>
        <p:spPr bwMode="auto">
          <a:xfrm>
            <a:off x="3491880" y="3861048"/>
            <a:ext cx="2520280" cy="256303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Picture 4"/>
          <p:cNvPicPr>
            <a:picLocks noChangeAspect="1" noChangeArrowheads="1"/>
          </p:cNvPicPr>
          <p:nvPr/>
        </p:nvPicPr>
        <p:blipFill>
          <a:blip r:embed="rId3" cstate="print"/>
          <a:srcRect/>
          <a:stretch>
            <a:fillRect/>
          </a:stretch>
        </p:blipFill>
        <p:spPr bwMode="auto">
          <a:xfrm>
            <a:off x="251520" y="980729"/>
            <a:ext cx="3993500" cy="2520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CasellaDiTesto 6"/>
          <p:cNvSpPr txBox="1"/>
          <p:nvPr/>
        </p:nvSpPr>
        <p:spPr>
          <a:xfrm>
            <a:off x="611560" y="2924944"/>
            <a:ext cx="3421008" cy="369332"/>
          </a:xfrm>
          <a:prstGeom prst="rect">
            <a:avLst/>
          </a:prstGeom>
          <a:noFill/>
        </p:spPr>
        <p:txBody>
          <a:bodyPr wrap="square" rtlCol="0">
            <a:spAutoFit/>
          </a:bodyPr>
          <a:lstStyle/>
          <a:p>
            <a:r>
              <a:rPr lang="it-IT" b="1" dirty="0" err="1" smtClean="0">
                <a:solidFill>
                  <a:schemeClr val="bg1"/>
                </a:solidFill>
              </a:rPr>
              <a:t>Leonardo’s</a:t>
            </a:r>
            <a:r>
              <a:rPr lang="it-IT" b="1" dirty="0" smtClean="0">
                <a:solidFill>
                  <a:schemeClr val="bg1"/>
                </a:solidFill>
              </a:rPr>
              <a:t> </a:t>
            </a:r>
            <a:r>
              <a:rPr lang="it-IT" b="1" dirty="0" err="1" smtClean="0">
                <a:solidFill>
                  <a:schemeClr val="bg1"/>
                </a:solidFill>
              </a:rPr>
              <a:t>flying</a:t>
            </a:r>
            <a:r>
              <a:rPr lang="it-IT" b="1" dirty="0" smtClean="0">
                <a:solidFill>
                  <a:schemeClr val="bg1"/>
                </a:solidFill>
              </a:rPr>
              <a:t> machine</a:t>
            </a:r>
            <a:endParaRPr lang="it-IT" b="1" dirty="0">
              <a:solidFill>
                <a:schemeClr val="bg1"/>
              </a:solidFill>
            </a:endParaRPr>
          </a:p>
        </p:txBody>
      </p:sp>
      <p:sp>
        <p:nvSpPr>
          <p:cNvPr id="8" name="Rettangolo 7"/>
          <p:cNvSpPr/>
          <p:nvPr/>
        </p:nvSpPr>
        <p:spPr>
          <a:xfrm>
            <a:off x="395536" y="4869160"/>
            <a:ext cx="3096344" cy="646331"/>
          </a:xfrm>
          <a:prstGeom prst="rect">
            <a:avLst/>
          </a:prstGeom>
        </p:spPr>
        <p:txBody>
          <a:bodyPr wrap="square">
            <a:spAutoFit/>
          </a:bodyPr>
          <a:lstStyle/>
          <a:p>
            <a:pPr algn="r"/>
            <a:r>
              <a:rPr lang="nl-NL" dirty="0" err="1" smtClean="0">
                <a:solidFill>
                  <a:schemeClr val="accent2"/>
                </a:solidFill>
              </a:rPr>
              <a:t>Vespa</a:t>
            </a:r>
            <a:r>
              <a:rPr lang="nl-NL" dirty="0" smtClean="0">
                <a:solidFill>
                  <a:schemeClr val="accent2"/>
                </a:solidFill>
              </a:rPr>
              <a:t> scooter </a:t>
            </a:r>
            <a:r>
              <a:rPr lang="nl-NL" dirty="0" err="1" smtClean="0">
                <a:solidFill>
                  <a:schemeClr val="accent2"/>
                </a:solidFill>
              </a:rPr>
              <a:t>Piaggio</a:t>
            </a:r>
            <a:endParaRPr lang="nl-NL" dirty="0" smtClean="0">
              <a:solidFill>
                <a:schemeClr val="accent2"/>
              </a:solidFill>
            </a:endParaRPr>
          </a:p>
          <a:p>
            <a:pPr algn="r"/>
            <a:endParaRPr lang="nl-NL" dirty="0" err="1" smtClean="0">
              <a:solidFill>
                <a:schemeClr val="accent2"/>
              </a:solidFill>
            </a:endParaRPr>
          </a:p>
        </p:txBody>
      </p:sp>
      <p:pic>
        <p:nvPicPr>
          <p:cNvPr id="9" name="Immagine 8"/>
          <p:cNvPicPr>
            <a:picLocks noChangeAspect="1"/>
          </p:cNvPicPr>
          <p:nvPr/>
        </p:nvPicPr>
        <p:blipFill>
          <a:blip r:embed="rId4">
            <a:alphaModFix/>
          </a:blip>
          <a:stretch>
            <a:fillRect/>
          </a:stretch>
        </p:blipFill>
        <p:spPr>
          <a:xfrm>
            <a:off x="4572000" y="980728"/>
            <a:ext cx="4464496" cy="2520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CasellaDiTesto 11"/>
          <p:cNvSpPr txBox="1"/>
          <p:nvPr/>
        </p:nvSpPr>
        <p:spPr>
          <a:xfrm>
            <a:off x="5004048" y="1124744"/>
            <a:ext cx="3421008" cy="369332"/>
          </a:xfrm>
          <a:prstGeom prst="rect">
            <a:avLst/>
          </a:prstGeom>
          <a:noFill/>
        </p:spPr>
        <p:txBody>
          <a:bodyPr wrap="square" rtlCol="0">
            <a:spAutoFit/>
          </a:bodyPr>
          <a:lstStyle/>
          <a:p>
            <a:r>
              <a:rPr lang="it-IT" b="1" dirty="0" smtClean="0">
                <a:solidFill>
                  <a:schemeClr val="bg1"/>
                </a:solidFill>
              </a:rPr>
              <a:t>Ferrari 458</a:t>
            </a:r>
            <a:endParaRPr lang="it-IT" b="1" dirty="0">
              <a:solidFill>
                <a:schemeClr val="bg1"/>
              </a:solidFill>
            </a:endParaRPr>
          </a:p>
        </p:txBody>
      </p:sp>
    </p:spTree>
  </p:cSld>
  <p:clrMapOvr>
    <a:masterClrMapping/>
  </p:clrMapOvr>
  <p:transition xmlns:p14="http://schemas.microsoft.com/office/powerpoint/2010/main" spd="med">
    <p:spli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01600" y="1052736"/>
            <a:ext cx="8940800" cy="4032448"/>
          </a:xfrm>
        </p:spPr>
        <p:txBody>
          <a:bodyPr/>
          <a:lstStyle/>
          <a:p>
            <a:pPr algn="just"/>
            <a:endParaRPr lang="en-US" dirty="0" smtClean="0"/>
          </a:p>
          <a:p>
            <a:pPr algn="just"/>
            <a:r>
              <a:rPr lang="en-US" b="1" dirty="0" err="1" smtClean="0"/>
              <a:t>AlmaLaurea</a:t>
            </a:r>
            <a:r>
              <a:rPr lang="en-US" dirty="0" smtClean="0"/>
              <a:t> is an inter-university consortium founded in Italy by </a:t>
            </a:r>
            <a:r>
              <a:rPr lang="en-US" dirty="0" err="1" smtClean="0"/>
              <a:t>prof</a:t>
            </a:r>
            <a:r>
              <a:rPr lang="en-US" dirty="0" smtClean="0"/>
              <a:t>. Andrea </a:t>
            </a:r>
            <a:r>
              <a:rPr lang="en-US" dirty="0" err="1" smtClean="0"/>
              <a:t>Cammelli</a:t>
            </a:r>
            <a:r>
              <a:rPr lang="en-US" dirty="0" smtClean="0"/>
              <a:t> in 1994. Since then it has experienced exponential growth, representing nowadays </a:t>
            </a:r>
            <a:r>
              <a:rPr lang="en-US" b="1" dirty="0" smtClean="0"/>
              <a:t>64 Universities in the Country.</a:t>
            </a:r>
          </a:p>
          <a:p>
            <a:pPr algn="just"/>
            <a:endParaRPr lang="en-US" b="1" dirty="0" smtClean="0"/>
          </a:p>
          <a:p>
            <a:pPr algn="just"/>
            <a:r>
              <a:rPr lang="en-US" b="1" dirty="0" smtClean="0">
                <a:solidFill>
                  <a:srgbClr val="000090"/>
                </a:solidFill>
              </a:rPr>
              <a:t>A successful story</a:t>
            </a:r>
            <a:r>
              <a:rPr lang="en-US" dirty="0" smtClean="0"/>
              <a:t>: for 18 years </a:t>
            </a:r>
            <a:r>
              <a:rPr lang="en-US" dirty="0" err="1" smtClean="0"/>
              <a:t>AlmaLaurea</a:t>
            </a:r>
            <a:r>
              <a:rPr lang="en-US" dirty="0" smtClean="0"/>
              <a:t> (AL) has been a meeting point for </a:t>
            </a:r>
            <a:r>
              <a:rPr lang="en-US" b="1" dirty="0" smtClean="0"/>
              <a:t>graduates</a:t>
            </a:r>
            <a:r>
              <a:rPr lang="en-US" dirty="0" smtClean="0"/>
              <a:t>, </a:t>
            </a:r>
            <a:r>
              <a:rPr lang="en-US" b="1" dirty="0" smtClean="0"/>
              <a:t>universities</a:t>
            </a:r>
            <a:r>
              <a:rPr lang="en-US" dirty="0" smtClean="0"/>
              <a:t> and the </a:t>
            </a:r>
            <a:r>
              <a:rPr lang="en-US" b="1" dirty="0" smtClean="0"/>
              <a:t>business world</a:t>
            </a:r>
            <a:r>
              <a:rPr lang="en-US" dirty="0" smtClean="0"/>
              <a:t>. For its completeness, functionality and affordability, the </a:t>
            </a:r>
            <a:r>
              <a:rPr lang="en-US" dirty="0" err="1" smtClean="0"/>
              <a:t>AlmaLaurea</a:t>
            </a:r>
            <a:r>
              <a:rPr lang="en-US" dirty="0" smtClean="0"/>
              <a:t> model is regarded with </a:t>
            </a:r>
            <a:r>
              <a:rPr lang="en-US" b="1" dirty="0" smtClean="0"/>
              <a:t>increasing interest </a:t>
            </a:r>
            <a:r>
              <a:rPr lang="en-US" dirty="0" smtClean="0"/>
              <a:t>at both the European and the international level. </a:t>
            </a:r>
            <a:endParaRPr lang="it-IT" dirty="0" smtClean="0"/>
          </a:p>
          <a:p>
            <a:pPr algn="just"/>
            <a:endParaRPr lang="en-US" dirty="0" smtClean="0"/>
          </a:p>
        </p:txBody>
      </p:sp>
      <p:sp>
        <p:nvSpPr>
          <p:cNvPr id="3" name="Titolo 2"/>
          <p:cNvSpPr>
            <a:spLocks noGrp="1"/>
          </p:cNvSpPr>
          <p:nvPr>
            <p:ph type="title"/>
          </p:nvPr>
        </p:nvSpPr>
        <p:spPr/>
        <p:txBody>
          <a:bodyPr/>
          <a:lstStyle/>
          <a:p>
            <a:r>
              <a:rPr lang="it-IT" dirty="0" err="1" smtClean="0"/>
              <a:t>AlmaLaurea</a:t>
            </a:r>
            <a:r>
              <a:rPr lang="it-IT" dirty="0" smtClean="0"/>
              <a:t> </a:t>
            </a:r>
            <a:r>
              <a:rPr lang="it-IT" dirty="0" err="1" smtClean="0"/>
              <a:t>Mission</a:t>
            </a:r>
            <a:r>
              <a:rPr lang="it-IT" dirty="0" smtClean="0"/>
              <a:t> and Identity Card</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8</a:t>
            </a:fld>
            <a:endParaRPr lang="it-IT"/>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smtClean="0"/>
              <a:t>Birth and Evolution of </a:t>
            </a:r>
            <a:r>
              <a:rPr lang="en-US" dirty="0" err="1" smtClean="0"/>
              <a:t>AlmaLaurea</a:t>
            </a:r>
            <a:r>
              <a:rPr lang="en-US" dirty="0" smtClean="0"/>
              <a:t> </a:t>
            </a:r>
            <a:endParaRPr lang="it-IT" dirty="0"/>
          </a:p>
        </p:txBody>
      </p:sp>
      <p:sp>
        <p:nvSpPr>
          <p:cNvPr id="5" name="Segnaposto numero diapositiva 4"/>
          <p:cNvSpPr>
            <a:spLocks noGrp="1"/>
          </p:cNvSpPr>
          <p:nvPr>
            <p:ph type="sldNum" sz="quarter" idx="11"/>
          </p:nvPr>
        </p:nvSpPr>
        <p:spPr/>
        <p:txBody>
          <a:bodyPr/>
          <a:lstStyle/>
          <a:p>
            <a:pPr>
              <a:defRPr/>
            </a:pPr>
            <a:fld id="{974CD1BB-E410-4479-A9B2-A20968FF9E39}" type="slidenum">
              <a:rPr lang="it-IT" smtClean="0"/>
              <a:pPr>
                <a:defRPr/>
              </a:pPr>
              <a:t>9</a:t>
            </a:fld>
            <a:endParaRPr lang="it-IT"/>
          </a:p>
        </p:txBody>
      </p:sp>
      <p:sp>
        <p:nvSpPr>
          <p:cNvPr id="6" name="Rectangle 3"/>
          <p:cNvSpPr txBox="1">
            <a:spLocks noChangeArrowheads="1"/>
          </p:cNvSpPr>
          <p:nvPr/>
        </p:nvSpPr>
        <p:spPr bwMode="auto">
          <a:xfrm>
            <a:off x="0" y="1088479"/>
            <a:ext cx="9144000" cy="5076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80000"/>
              </a:lnSpc>
              <a:spcBef>
                <a:spcPct val="0"/>
              </a:spcBef>
              <a:spcAft>
                <a:spcPts val="1200"/>
              </a:spcAft>
              <a:buClrTx/>
              <a:buSzTx/>
              <a:buFont typeface="Wingdings" pitchFamily="2" charset="2"/>
              <a:buChar char="Ø"/>
              <a:tabLst>
                <a:tab pos="1258888" algn="l"/>
                <a:tab pos="8428038" algn="l"/>
              </a:tabLst>
              <a:defRPr/>
            </a:pPr>
            <a:r>
              <a:rPr kumimoji="0" lang="en-GB" sz="2000" b="0" i="0" u="none" strike="noStrike" kern="0" cap="none" spc="0" normalizeH="0" baseline="0" noProof="0" dirty="0" smtClean="0">
                <a:ln>
                  <a:noFill/>
                </a:ln>
                <a:solidFill>
                  <a:srgbClr val="000099"/>
                </a:solidFill>
                <a:effectLst/>
                <a:uLnTx/>
                <a:uFillTx/>
                <a:latin typeface="+mj-lt"/>
              </a:rPr>
              <a:t>1994	Birth of the </a:t>
            </a:r>
            <a:r>
              <a:rPr kumimoji="0" lang="en-GB" sz="2000" b="0" i="0" u="none" strike="noStrike" kern="0" cap="none" spc="0" normalizeH="0" baseline="0" noProof="0" dirty="0" err="1" smtClean="0">
                <a:ln>
                  <a:noFill/>
                </a:ln>
                <a:solidFill>
                  <a:srgbClr val="000099"/>
                </a:solidFill>
                <a:effectLst/>
                <a:uLnTx/>
                <a:uFillTx/>
                <a:latin typeface="+mj-lt"/>
              </a:rPr>
              <a:t>AlmaLaurea</a:t>
            </a:r>
            <a:r>
              <a:rPr kumimoji="0" lang="en-GB" sz="2000" b="0" i="0" u="none" strike="noStrike" kern="0" cap="none" spc="0" normalizeH="0" baseline="0" noProof="0" dirty="0" smtClean="0">
                <a:ln>
                  <a:noFill/>
                </a:ln>
                <a:solidFill>
                  <a:srgbClr val="000099"/>
                </a:solidFill>
                <a:effectLst/>
                <a:uLnTx/>
                <a:uFillTx/>
                <a:latin typeface="+mj-lt"/>
              </a:rPr>
              <a:t> Project</a:t>
            </a:r>
          </a:p>
          <a:p>
            <a:pPr marL="342900" marR="0" lvl="0" indent="-342900" algn="l" defTabSz="914400" rtl="0" eaLnBrk="1" fontAlgn="base" latinLnBrk="0" hangingPunct="1">
              <a:lnSpc>
                <a:spcPct val="100000"/>
              </a:lnSpc>
              <a:spcBef>
                <a:spcPct val="0"/>
              </a:spcBef>
              <a:spcAft>
                <a:spcPts val="1200"/>
              </a:spcAft>
              <a:buClrTx/>
              <a:buSzTx/>
              <a:buFont typeface="Wingdings" pitchFamily="2" charset="2"/>
              <a:buChar char="Ø"/>
              <a:tabLst>
                <a:tab pos="1258888" algn="l"/>
                <a:tab pos="8428038" algn="l"/>
              </a:tabLst>
              <a:defRPr/>
            </a:pPr>
            <a:r>
              <a:rPr kumimoji="0" lang="en-GB" sz="2000" b="0" i="0" u="none" strike="noStrike" kern="0" cap="none" spc="0" normalizeH="0" baseline="0" noProof="0" dirty="0" smtClean="0">
                <a:ln>
                  <a:noFill/>
                </a:ln>
                <a:solidFill>
                  <a:srgbClr val="000099"/>
                </a:solidFill>
                <a:effectLst/>
                <a:uLnTx/>
                <a:uFillTx/>
                <a:latin typeface="+mj-lt"/>
              </a:rPr>
              <a:t>1995   	crossing of regional borders and mission assigned by the              	</a:t>
            </a:r>
            <a:r>
              <a:rPr lang="en-GB" sz="2000" b="1" kern="0" dirty="0" smtClean="0">
                <a:solidFill>
                  <a:srgbClr val="000099"/>
                </a:solidFill>
                <a:latin typeface="+mj-lt"/>
              </a:rPr>
              <a:t>Italian Ministry of University and Research </a:t>
            </a:r>
            <a:r>
              <a:rPr kumimoji="0" lang="en-GB" sz="2000" b="0" i="0" u="none" strike="noStrike" kern="0" cap="none" spc="0" normalizeH="0" baseline="0" noProof="0" dirty="0" smtClean="0">
                <a:ln>
                  <a:noFill/>
                </a:ln>
                <a:solidFill>
                  <a:srgbClr val="000099"/>
                </a:solidFill>
                <a:effectLst/>
                <a:uLnTx/>
                <a:uFillTx/>
                <a:latin typeface="+mj-lt"/>
              </a:rPr>
              <a:t>and</a:t>
            </a:r>
            <a:r>
              <a:rPr kumimoji="0" lang="en-GB" sz="2000" b="0" i="0" u="none" strike="noStrike" kern="0" cap="none" spc="0" normalizeH="0" baseline="0" noProof="0" dirty="0" smtClean="0">
                <a:ln>
                  <a:noFill/>
                </a:ln>
                <a:solidFill>
                  <a:srgbClr val="FF0000"/>
                </a:solidFill>
                <a:effectLst/>
                <a:uLnTx/>
                <a:uFillTx/>
                <a:latin typeface="+mj-lt"/>
              </a:rPr>
              <a:t> </a:t>
            </a:r>
            <a:r>
              <a:rPr lang="en-GB" sz="2000" b="1" kern="0" dirty="0" smtClean="0">
                <a:solidFill>
                  <a:srgbClr val="000099"/>
                </a:solidFill>
                <a:latin typeface="+mj-lt"/>
              </a:rPr>
              <a:t>Italian Rectors 	Conference</a:t>
            </a:r>
            <a:r>
              <a:rPr kumimoji="0" lang="en-GB" sz="2000" b="0" i="0" u="none" strike="noStrike" kern="0" cap="none" spc="0" normalizeH="0" baseline="0" noProof="0" dirty="0" smtClean="0">
                <a:ln>
                  <a:noFill/>
                </a:ln>
                <a:solidFill>
                  <a:srgbClr val="FF0000"/>
                </a:solidFill>
                <a:effectLst/>
                <a:uLnTx/>
                <a:uFillTx/>
                <a:latin typeface="+mj-lt"/>
              </a:rPr>
              <a:t> </a:t>
            </a:r>
            <a:r>
              <a:rPr kumimoji="0" lang="en-GB" sz="2000" b="0" i="0" u="none" strike="noStrike" kern="0" cap="none" spc="0" normalizeH="0" baseline="0" noProof="0" dirty="0" smtClean="0">
                <a:ln>
                  <a:noFill/>
                </a:ln>
                <a:solidFill>
                  <a:srgbClr val="000099"/>
                </a:solidFill>
                <a:effectLst/>
                <a:uLnTx/>
                <a:uFillTx/>
                <a:latin typeface="+mj-lt"/>
              </a:rPr>
              <a:t>to coordinate national HE information system</a:t>
            </a:r>
          </a:p>
          <a:p>
            <a:pPr marL="342900" marR="0" lvl="0" indent="-342900" algn="l" defTabSz="914400" rtl="0" eaLnBrk="1" fontAlgn="base" latinLnBrk="0" hangingPunct="1">
              <a:lnSpc>
                <a:spcPct val="100000"/>
              </a:lnSpc>
              <a:spcBef>
                <a:spcPct val="0"/>
              </a:spcBef>
              <a:spcAft>
                <a:spcPts val="1200"/>
              </a:spcAft>
              <a:buClrTx/>
              <a:buSzTx/>
              <a:buFont typeface="Wingdings" pitchFamily="2" charset="2"/>
              <a:buChar char="Ø"/>
              <a:tabLst>
                <a:tab pos="1258888" algn="l"/>
                <a:tab pos="8428038" algn="l"/>
              </a:tabLst>
              <a:defRPr/>
            </a:pPr>
            <a:r>
              <a:rPr kumimoji="0" lang="en-GB" sz="2000" b="0" i="0" u="none" strike="noStrike" kern="0" cap="none" spc="0" normalizeH="0" baseline="0" noProof="0" dirty="0" smtClean="0">
                <a:ln>
                  <a:noFill/>
                </a:ln>
                <a:solidFill>
                  <a:srgbClr val="000099"/>
                </a:solidFill>
                <a:effectLst/>
                <a:uLnTx/>
                <a:uFillTx/>
                <a:latin typeface="+mj-lt"/>
              </a:rPr>
              <a:t>1996	availability of AL services on the Internet </a:t>
            </a:r>
          </a:p>
          <a:p>
            <a:pPr marL="342900" marR="0" lvl="0" indent="-342900" algn="l" defTabSz="914400" rtl="0" eaLnBrk="1" fontAlgn="base" latinLnBrk="0" hangingPunct="1">
              <a:lnSpc>
                <a:spcPct val="100000"/>
              </a:lnSpc>
              <a:spcBef>
                <a:spcPct val="0"/>
              </a:spcBef>
              <a:spcAft>
                <a:spcPts val="1200"/>
              </a:spcAft>
              <a:buClrTx/>
              <a:buSzTx/>
              <a:buFont typeface="Wingdings" pitchFamily="2" charset="2"/>
              <a:buChar char="Ø"/>
              <a:tabLst>
                <a:tab pos="1258888" algn="l"/>
                <a:tab pos="8428038" algn="l"/>
              </a:tabLst>
              <a:defRPr/>
            </a:pPr>
            <a:r>
              <a:rPr kumimoji="0" lang="en-GB" sz="2000" b="0" i="0" u="none" strike="noStrike" kern="0" cap="none" spc="0" normalizeH="0" baseline="0" noProof="0" dirty="0" smtClean="0">
                <a:ln>
                  <a:noFill/>
                </a:ln>
                <a:solidFill>
                  <a:srgbClr val="000099"/>
                </a:solidFill>
                <a:effectLst/>
                <a:uLnTx/>
                <a:uFillTx/>
                <a:latin typeface="+mj-lt"/>
              </a:rPr>
              <a:t>2001	establishment of the AL Inter-University Consortium as </a:t>
            </a:r>
            <a:r>
              <a:rPr kumimoji="0" lang="en-GB" sz="2000" b="1" i="0" u="none" strike="noStrike" kern="0" cap="none" spc="0" normalizeH="0" baseline="0" noProof="0" dirty="0" smtClean="0">
                <a:ln>
                  <a:noFill/>
                </a:ln>
                <a:solidFill>
                  <a:srgbClr val="000099"/>
                </a:solidFill>
                <a:effectLst/>
                <a:uLnTx/>
                <a:uFillTx/>
                <a:latin typeface="+mj-lt"/>
              </a:rPr>
              <a:t>non profit  	entity</a:t>
            </a:r>
          </a:p>
          <a:p>
            <a:pPr marL="342900" marR="0" lvl="0" indent="-342900" algn="l" defTabSz="914400" rtl="0" eaLnBrk="1" fontAlgn="base" latinLnBrk="0" hangingPunct="1">
              <a:lnSpc>
                <a:spcPct val="100000"/>
              </a:lnSpc>
              <a:spcBef>
                <a:spcPct val="0"/>
              </a:spcBef>
              <a:spcAft>
                <a:spcPts val="1200"/>
              </a:spcAft>
              <a:buClrTx/>
              <a:buSzTx/>
              <a:buFont typeface="Wingdings" pitchFamily="2" charset="2"/>
              <a:buChar char="Ø"/>
              <a:tabLst>
                <a:tab pos="1258888" algn="l"/>
                <a:tab pos="8428038" algn="l"/>
              </a:tabLst>
              <a:defRPr/>
            </a:pPr>
            <a:endParaRPr kumimoji="0" lang="en-GB" sz="2000" b="1" i="0" u="none" strike="noStrike" kern="0" cap="none" spc="0" normalizeH="0" baseline="0" noProof="0" dirty="0" smtClean="0">
              <a:ln>
                <a:noFill/>
              </a:ln>
              <a:solidFill>
                <a:srgbClr val="000099"/>
              </a:solidFill>
              <a:effectLst/>
              <a:uLnTx/>
              <a:uFillTx/>
              <a:latin typeface="+mj-lt"/>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Ø"/>
              <a:tabLst>
                <a:tab pos="1258888" algn="l"/>
                <a:tab pos="8428038" algn="l"/>
              </a:tabLst>
              <a:defRPr/>
            </a:pPr>
            <a:r>
              <a:rPr kumimoji="0" lang="en-GB" sz="2400" b="1" i="0" u="none" strike="noStrike" kern="0" cap="none" spc="0" normalizeH="0" baseline="0" noProof="0" dirty="0" smtClean="0">
                <a:ln>
                  <a:noFill/>
                </a:ln>
                <a:solidFill>
                  <a:srgbClr val="000099"/>
                </a:solidFill>
                <a:effectLst/>
                <a:uLnTx/>
                <a:uFillTx/>
                <a:latin typeface="+mj-lt"/>
              </a:rPr>
              <a:t>2012	</a:t>
            </a:r>
            <a:r>
              <a:rPr lang="en-GB" sz="2400" b="1" kern="0" dirty="0" smtClean="0">
                <a:solidFill>
                  <a:srgbClr val="000099"/>
                </a:solidFill>
                <a:latin typeface="+mj-lt"/>
              </a:rPr>
              <a:t>64 </a:t>
            </a:r>
            <a:r>
              <a:rPr kumimoji="0" lang="en-GB" sz="2400" i="0" u="none" strike="noStrike" kern="0" cap="none" spc="0" normalizeH="0" baseline="0" noProof="0" dirty="0" smtClean="0">
                <a:ln>
                  <a:noFill/>
                </a:ln>
                <a:solidFill>
                  <a:srgbClr val="000099"/>
                </a:solidFill>
                <a:effectLst/>
                <a:uLnTx/>
                <a:uFillTx/>
                <a:latin typeface="+mj-lt"/>
              </a:rPr>
              <a:t>member universities (out of 77), almost </a:t>
            </a:r>
            <a:r>
              <a:rPr lang="en-GB" sz="2400" b="1" kern="0" dirty="0" smtClean="0">
                <a:solidFill>
                  <a:srgbClr val="000099"/>
                </a:solidFill>
                <a:latin typeface="+mj-lt"/>
              </a:rPr>
              <a:t>80% </a:t>
            </a:r>
            <a:r>
              <a:rPr kumimoji="0" lang="en-GB" sz="2400" i="0" u="none" strike="noStrike" kern="0" cap="none" spc="0" normalizeH="0" baseline="0" noProof="0" dirty="0" smtClean="0">
                <a:ln>
                  <a:noFill/>
                </a:ln>
                <a:solidFill>
                  <a:srgbClr val="000099"/>
                </a:solidFill>
                <a:effectLst/>
                <a:uLnTx/>
                <a:uFillTx/>
                <a:latin typeface="+mj-lt"/>
              </a:rPr>
              <a:t>of Italian 	graduates</a:t>
            </a:r>
            <a:r>
              <a:rPr kumimoji="0" lang="en-GB" sz="2400" i="0" u="none" strike="noStrike" kern="0" cap="none" spc="0" normalizeH="0" noProof="0" dirty="0" smtClean="0">
                <a:ln>
                  <a:noFill/>
                </a:ln>
                <a:solidFill>
                  <a:srgbClr val="000099"/>
                </a:solidFill>
                <a:effectLst/>
                <a:uLnTx/>
                <a:uFillTx/>
                <a:latin typeface="+mj-lt"/>
              </a:rPr>
              <a:t> surveyed </a:t>
            </a:r>
            <a:r>
              <a:rPr kumimoji="0" lang="en-GB" sz="2400" i="0" u="none" strike="noStrike" kern="0" cap="none" spc="0" normalizeH="0" baseline="0" noProof="0" dirty="0" smtClean="0">
                <a:ln>
                  <a:noFill/>
                </a:ln>
                <a:solidFill>
                  <a:srgbClr val="000099"/>
                </a:solidFill>
                <a:effectLst/>
                <a:uLnTx/>
                <a:uFillTx/>
                <a:latin typeface="+mj-lt"/>
              </a:rPr>
              <a:t>each year, </a:t>
            </a:r>
            <a:r>
              <a:rPr lang="en-GB" sz="2400" b="1" kern="0" dirty="0" smtClean="0">
                <a:solidFill>
                  <a:srgbClr val="000099"/>
                </a:solidFill>
                <a:latin typeface="+mj-lt"/>
              </a:rPr>
              <a:t>1,670,000</a:t>
            </a:r>
            <a:r>
              <a:rPr kumimoji="0" lang="en-GB" sz="2400" b="1" i="0" u="none" strike="noStrike" kern="0" cap="none" spc="0" normalizeH="0" baseline="0" noProof="0" dirty="0" smtClean="0">
                <a:ln>
                  <a:noFill/>
                </a:ln>
                <a:solidFill>
                  <a:srgbClr val="000099"/>
                </a:solidFill>
                <a:effectLst/>
                <a:uLnTx/>
                <a:uFillTx/>
                <a:latin typeface="+mj-lt"/>
              </a:rPr>
              <a:t> </a:t>
            </a:r>
            <a:r>
              <a:rPr kumimoji="0" lang="en-GB" sz="2400" i="0" u="none" strike="noStrike" kern="0" cap="none" spc="0" normalizeH="0" baseline="0" noProof="0" dirty="0" smtClean="0">
                <a:ln>
                  <a:noFill/>
                </a:ln>
                <a:solidFill>
                  <a:srgbClr val="000099"/>
                </a:solidFill>
                <a:effectLst/>
                <a:uLnTx/>
                <a:uFillTx/>
                <a:latin typeface="+mj-lt"/>
              </a:rPr>
              <a:t>graduates CVs, all 	services translated in English, </a:t>
            </a:r>
            <a:r>
              <a:rPr lang="en-GB" sz="2400" b="1" kern="0" dirty="0" smtClean="0">
                <a:solidFill>
                  <a:srgbClr val="000099"/>
                </a:solidFill>
                <a:latin typeface="+mj-lt"/>
              </a:rPr>
              <a:t>3,500,000</a:t>
            </a:r>
            <a:r>
              <a:rPr kumimoji="0" lang="en-GB" sz="2400" b="1" i="0" u="none" strike="noStrike" kern="0" cap="none" spc="0" normalizeH="0" baseline="0" noProof="0" dirty="0" smtClean="0">
                <a:ln>
                  <a:noFill/>
                </a:ln>
                <a:solidFill>
                  <a:srgbClr val="000099"/>
                </a:solidFill>
                <a:effectLst/>
                <a:uLnTx/>
                <a:uFillTx/>
                <a:latin typeface="+mj-lt"/>
              </a:rPr>
              <a:t> </a:t>
            </a:r>
            <a:r>
              <a:rPr kumimoji="0" lang="en-GB" sz="2400" i="0" u="none" strike="noStrike" kern="0" cap="none" spc="0" normalizeH="0" baseline="0" noProof="0" dirty="0" smtClean="0">
                <a:ln>
                  <a:noFill/>
                </a:ln>
                <a:solidFill>
                  <a:srgbClr val="000099"/>
                </a:solidFill>
                <a:effectLst/>
                <a:uLnTx/>
                <a:uFillTx/>
                <a:latin typeface="+mj-lt"/>
              </a:rPr>
              <a:t>CVs sold to</a:t>
            </a:r>
            <a:r>
              <a:rPr kumimoji="0" lang="en-GB" sz="2400" i="0" u="none" strike="noStrike" kern="0" cap="none" spc="0" normalizeH="0" noProof="0" dirty="0" smtClean="0">
                <a:ln>
                  <a:noFill/>
                </a:ln>
                <a:solidFill>
                  <a:srgbClr val="000099"/>
                </a:solidFill>
                <a:effectLst/>
                <a:uLnTx/>
                <a:uFillTx/>
                <a:latin typeface="+mj-lt"/>
              </a:rPr>
              <a:t> 	</a:t>
            </a:r>
            <a:r>
              <a:rPr kumimoji="0" lang="en-GB" sz="2400" i="0" u="none" strike="noStrike" kern="0" cap="none" spc="0" normalizeH="0" baseline="0" noProof="0" dirty="0" smtClean="0">
                <a:ln>
                  <a:noFill/>
                </a:ln>
                <a:solidFill>
                  <a:srgbClr val="000099"/>
                </a:solidFill>
                <a:effectLst/>
                <a:uLnTx/>
                <a:uFillTx/>
                <a:latin typeface="+mj-lt"/>
              </a:rPr>
              <a:t>firms since 2001</a:t>
            </a: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None/>
              <a:tabLst>
                <a:tab pos="1258888" algn="l"/>
                <a:tab pos="8428038" algn="l"/>
              </a:tabLst>
              <a:defRPr/>
            </a:pPr>
            <a:r>
              <a:rPr kumimoji="0" lang="en-GB" sz="2400" b="0" i="0" u="none" strike="noStrike" kern="0" cap="none" spc="0" normalizeH="0" baseline="0" noProof="0" dirty="0" smtClean="0">
                <a:ln>
                  <a:noFill/>
                </a:ln>
                <a:solidFill>
                  <a:srgbClr val="000099"/>
                </a:solidFill>
                <a:effectLst/>
                <a:uLnTx/>
                <a:uFillTx/>
                <a:latin typeface="Trebuchet MS" pitchFamily="34" charset="0"/>
              </a:rPr>
              <a:t>    </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AL">
  <a:themeElements>
    <a:clrScheme name="E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hlink"/>
        </a:solidFill>
        <a:ln w="9525" cap="flat" cmpd="sng" algn="ctr">
          <a:solidFill>
            <a:schemeClr val="tx1"/>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sz="2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sz="2800" b="1" i="0" u="none" strike="noStrike" cap="none" normalizeH="0" baseline="0" smtClean="0">
            <a:ln>
              <a:noFill/>
            </a:ln>
            <a:solidFill>
              <a:schemeClr val="tx1"/>
            </a:solidFill>
            <a:effectLst/>
            <a:latin typeface="Arial" charset="0"/>
          </a:defRPr>
        </a:defPPr>
      </a:lstStyle>
    </a:lnDef>
  </a:objectDefaults>
  <a:extraClrSchemeLst>
    <a:extraClrScheme>
      <a:clrScheme name="E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Personalizza struttu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TotalTime>
  <Words>1564</Words>
  <Application>Microsoft Macintosh PowerPoint</Application>
  <PresentationFormat>Presentazione su schermo (4:3)</PresentationFormat>
  <Paragraphs>304</Paragraphs>
  <Slides>27</Slides>
  <Notes>4</Notes>
  <HiddenSlides>2</HiddenSlides>
  <MMClips>0</MMClips>
  <ScaleCrop>false</ScaleCrop>
  <HeadingPairs>
    <vt:vector size="4" baseType="variant">
      <vt:variant>
        <vt:lpstr>Tema</vt:lpstr>
      </vt:variant>
      <vt:variant>
        <vt:i4>3</vt:i4>
      </vt:variant>
      <vt:variant>
        <vt:lpstr>Titoli diapositive</vt:lpstr>
      </vt:variant>
      <vt:variant>
        <vt:i4>27</vt:i4>
      </vt:variant>
    </vt:vector>
  </HeadingPairs>
  <TitlesOfParts>
    <vt:vector size="30" baseType="lpstr">
      <vt:lpstr>EAL</vt:lpstr>
      <vt:lpstr>Personalizza struttura</vt:lpstr>
      <vt:lpstr>1_Personalizza struttura</vt:lpstr>
      <vt:lpstr>Presentazione di PowerPoint</vt:lpstr>
      <vt:lpstr>As conference attenders we are all experiencing hard times…</vt:lpstr>
      <vt:lpstr>Hard times</vt:lpstr>
      <vt:lpstr>Outline</vt:lpstr>
      <vt:lpstr>Main Challenges Facing HEIs Today</vt:lpstr>
      <vt:lpstr>Presentazione di PowerPoint</vt:lpstr>
      <vt:lpstr>Recent and less Recent Italian Successful Stories….</vt:lpstr>
      <vt:lpstr>AlmaLaurea Mission and Identity Card</vt:lpstr>
      <vt:lpstr>Birth and Evolution of AlmaLaurea </vt:lpstr>
      <vt:lpstr>AlmaLaurea Geographical Coverage</vt:lpstr>
      <vt:lpstr>Detour 1</vt:lpstr>
      <vt:lpstr>The AlmaLaurea Mission</vt:lpstr>
      <vt:lpstr>Informed choices: expectations, decision-making and well being</vt:lpstr>
      <vt:lpstr>The Pillars of the AlmaLaurea Approach (and its uniqueness): two annual surveys</vt:lpstr>
      <vt:lpstr>The “AlmaLaurea model” (and its uniqueness): governance and organizational setting</vt:lpstr>
      <vt:lpstr>The AL approach:  documentation collection method and use</vt:lpstr>
      <vt:lpstr>Internal Effectiveness: Graduates’ Profile</vt:lpstr>
      <vt:lpstr>External Effectiveness: Graduates’ Employment Condition</vt:lpstr>
      <vt:lpstr>Detour 2</vt:lpstr>
      <vt:lpstr>Survey on Italian graduates’ employment conditions: some numbers</vt:lpstr>
      <vt:lpstr>AlmaLaurea Internationalization and Cooperation Strategies </vt:lpstr>
      <vt:lpstr>AL Ongoing International Collaboration Projects</vt:lpstr>
      <vt:lpstr>Some recent examples of international collaborations in applied research in education </vt:lpstr>
      <vt:lpstr>Ongoing projects in the Euro-Mediterranean Region</vt:lpstr>
      <vt:lpstr>What’s next?</vt:lpstr>
      <vt:lpstr>Detour 3</vt:lpstr>
      <vt:lpstr>Presentazione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mengonil</dc:creator>
  <cp:lastModifiedBy>cinzia romano</cp:lastModifiedBy>
  <cp:revision>738</cp:revision>
  <cp:lastPrinted>2012-10-21T03:58:56Z</cp:lastPrinted>
  <dcterms:created xsi:type="dcterms:W3CDTF">2011-09-14T08:35:34Z</dcterms:created>
  <dcterms:modified xsi:type="dcterms:W3CDTF">2012-10-22T01:52:06Z</dcterms:modified>
</cp:coreProperties>
</file>