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87" r:id="rId4"/>
    <p:sldId id="288" r:id="rId5"/>
    <p:sldId id="289" r:id="rId6"/>
    <p:sldId id="290" r:id="rId7"/>
    <p:sldId id="257" r:id="rId8"/>
    <p:sldId id="278" r:id="rId9"/>
    <p:sldId id="258" r:id="rId10"/>
    <p:sldId id="284" r:id="rId11"/>
    <p:sldId id="286" r:id="rId12"/>
    <p:sldId id="268" r:id="rId1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DDF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52" autoAdjust="0"/>
    <p:restoredTop sz="94660" autoAdjust="0"/>
  </p:normalViewPr>
  <p:slideViewPr>
    <p:cSldViewPr>
      <p:cViewPr varScale="1">
        <p:scale>
          <a:sx n="108" d="100"/>
          <a:sy n="108" d="100"/>
        </p:scale>
        <p:origin x="-17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5" name="直線接點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2" name="標題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25" name="副標題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6" name="日期版面配置區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2C2F310-8F03-4FED-B154-71859482F2D5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7" name="頁尾版面配置區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F8B627E-C3FB-4130-9C1D-7A642645FE2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405BC-41EE-42A0-A8F0-5711E13A0563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5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F2A1A-FF83-49D7-80CD-7840B72C156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A678D8-3B26-4792-8641-F77EC241BA03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3593314-F6E1-4F75-AAB9-E4600BF548F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B27A4-AEB7-4C7C-9538-B5A8194CD71E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5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3D5FC-E909-40F4-9B32-B837954820D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6CA149E-97A6-403D-8D7B-91DFF5A71348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9CC4E5-1595-4195-B464-3A3A80E6DA6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D6C94-980E-491C-A7FC-AF7F370CD589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6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ACDFB-8E6A-4FC4-BCF0-61385CF320D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B8BE4-6663-4D40-A76A-C870612BC2CE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8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073DE-F57F-413F-8E96-3EBAD126E0B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A73B6-7906-4EF1-BB88-C733D0CE9AF4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EF1F1-A85C-4B5E-ADE9-A3F4B7C4BB0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F4D5F-E11E-4151-AB08-E32761F912FD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3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48E13-C429-414F-88BE-4D087BF703E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C264C-B632-4918-A79D-B7C4BF787344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6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74963-573F-43EF-816F-B33F82D1E5F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矩形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0" name="圖片版面配置區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7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394107-D613-4989-B84A-5B9FA48B30A9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8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60E824-1C99-455E-A866-0DE386CED39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3" name="標題版面配置區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30" name="文字版面配置區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smtClean="0"/>
          </a:p>
        </p:txBody>
      </p:sp>
      <p:sp>
        <p:nvSpPr>
          <p:cNvPr id="27" name="日期版面配置區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72A7976E-33FC-4021-9266-91A1E321190B}" type="datetimeFigureOut">
              <a:rPr lang="zh-TW" altLang="en-US"/>
              <a:pPr>
                <a:defRPr/>
              </a:pPr>
              <a:t>2012/10/19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543C5FD2-D570-4968-86ED-2EC67DDBDB5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1" r:id="rId2"/>
    <p:sldLayoutId id="2147483729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30" r:id="rId9"/>
    <p:sldLayoutId id="2147483727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  <a:ea typeface="微軟正黑體" pitchFamily="34" charset="-12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059832" y="476672"/>
            <a:ext cx="5760640" cy="367240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4400" dirty="0" smtClean="0">
                <a:latin typeface="Cooper Black" pitchFamily="18" charset="0"/>
              </a:rPr>
              <a:t>Centralized Institution approach</a:t>
            </a:r>
            <a:r>
              <a:rPr lang="en-US" altLang="zh-TW" sz="4400" dirty="0" smtClean="0">
                <a:latin typeface="Cooper Black" pitchFamily="18" charset="0"/>
              </a:rPr>
              <a:t>:</a:t>
            </a:r>
            <a:r>
              <a:rPr lang="en-US" altLang="zh-TW" sz="3600" dirty="0" smtClean="0">
                <a:latin typeface="Cooper Black" pitchFamily="18" charset="0"/>
              </a:rPr>
              <a:t/>
            </a:r>
            <a:br>
              <a:rPr lang="en-US" altLang="zh-TW" sz="3600" dirty="0" smtClean="0">
                <a:latin typeface="Cooper Black" pitchFamily="18" charset="0"/>
              </a:rPr>
            </a:br>
            <a:r>
              <a:rPr lang="en-US" altLang="zh-TW" sz="3600" dirty="0" smtClean="0">
                <a:latin typeface="Cooper Black" pitchFamily="18" charset="0"/>
              </a:rPr>
              <a:t> </a:t>
            </a:r>
            <a:br>
              <a:rPr lang="en-US" altLang="zh-TW" sz="3600" dirty="0" smtClean="0">
                <a:latin typeface="Cooper Black" pitchFamily="18" charset="0"/>
              </a:rPr>
            </a:br>
            <a:r>
              <a:rPr lang="en-US" altLang="zh-TW" sz="4000" dirty="0" smtClean="0">
                <a:latin typeface="Cooper Black" pitchFamily="18" charset="0"/>
              </a:rPr>
              <a:t>The Taiwan case</a:t>
            </a:r>
            <a:r>
              <a:rPr lang="zh-TW" altLang="en-US" dirty="0" smtClean="0">
                <a:latin typeface="Cooper Black" pitchFamily="18" charset="0"/>
              </a:rPr>
              <a:t/>
            </a:r>
            <a:br>
              <a:rPr lang="zh-TW" altLang="en-US" dirty="0" smtClean="0">
                <a:latin typeface="Cooper Black" pitchFamily="18" charset="0"/>
              </a:rPr>
            </a:br>
            <a:endParaRPr lang="zh-TW" altLang="en-US" dirty="0">
              <a:latin typeface="Cooper Black" pitchFamily="18" charset="0"/>
            </a:endParaRPr>
          </a:p>
        </p:txBody>
      </p:sp>
      <p:sp>
        <p:nvSpPr>
          <p:cNvPr id="6147" name="副標題 2"/>
          <p:cNvSpPr>
            <a:spLocks noGrp="1"/>
          </p:cNvSpPr>
          <p:nvPr>
            <p:ph type="subTitle" idx="1"/>
          </p:nvPr>
        </p:nvSpPr>
        <p:spPr>
          <a:xfrm>
            <a:off x="2843808" y="4868863"/>
            <a:ext cx="5976664" cy="1655762"/>
          </a:xfrm>
        </p:spPr>
        <p:txBody>
          <a:bodyPr/>
          <a:lstStyle/>
          <a:p>
            <a:pPr algn="ctr" eaLnBrk="1" hangingPunct="1"/>
            <a:r>
              <a:rPr lang="en-US" altLang="zh-TW" dirty="0" smtClean="0"/>
              <a:t>Center for Educational Research &amp; Evaluation,</a:t>
            </a:r>
          </a:p>
          <a:p>
            <a:pPr algn="ctr" eaLnBrk="1" hangingPunct="1"/>
            <a:r>
              <a:rPr lang="en-US" altLang="zh-TW" dirty="0" smtClean="0"/>
              <a:t>National Taiwan Normal University  </a:t>
            </a:r>
          </a:p>
          <a:p>
            <a:pPr algn="ctr" eaLnBrk="1" hangingPunct="1"/>
            <a:r>
              <a:rPr lang="en-US" altLang="zh-TW" dirty="0" smtClean="0"/>
              <a:t>Presenter: Dr. </a:t>
            </a:r>
            <a:r>
              <a:rPr lang="en-US" altLang="zh-TW" dirty="0" err="1" smtClean="0"/>
              <a:t>Shu</a:t>
            </a:r>
            <a:r>
              <a:rPr lang="en-US" altLang="zh-TW" dirty="0" smtClean="0"/>
              <a:t>-Chen Chiang   </a:t>
            </a:r>
          </a:p>
          <a:p>
            <a:pPr algn="ctr" eaLnBrk="1" hangingPunct="1"/>
            <a:r>
              <a:rPr lang="en-US" altLang="zh-TW" dirty="0" smtClean="0"/>
              <a:t>2012.10.22/23-EXLIMA</a:t>
            </a:r>
            <a:endParaRPr lang="zh-TW" altLang="en-US" dirty="0" smtClean="0"/>
          </a:p>
        </p:txBody>
      </p:sp>
      <p:pic>
        <p:nvPicPr>
          <p:cNvPr id="6148" name="圖片 3" descr="教評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916113"/>
            <a:ext cx="244951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圖片 4" descr="p1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221163"/>
            <a:ext cx="576263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804069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Cooper Black" pitchFamily="18" charset="0"/>
              </a:rPr>
              <a:t>what we have learned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altLang="zh-TW" sz="3200" dirty="0" smtClean="0">
                <a:latin typeface="Cooper Black" pitchFamily="18" charset="0"/>
              </a:rPr>
              <a:t> </a:t>
            </a:r>
            <a:endParaRPr lang="zh-TW" altLang="en-US" sz="3200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7239000" cy="4971579"/>
          </a:xfrm>
        </p:spPr>
        <p:txBody>
          <a:bodyPr/>
          <a:lstStyle/>
          <a:p>
            <a:pPr>
              <a:buNone/>
            </a:pPr>
            <a:r>
              <a:rPr lang="en-US" altLang="zh-TW" sz="2400" dirty="0" smtClean="0"/>
              <a:t>Challenges &amp; Our Solutions:</a:t>
            </a:r>
          </a:p>
          <a:p>
            <a:pPr>
              <a:buNone/>
            </a:pPr>
            <a:endParaRPr lang="en-US" altLang="zh-TW" sz="24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zh-TW" sz="2400" dirty="0" smtClean="0"/>
              <a:t>Uncertain budget vs. personnel issue &lt;– gradually stabilize the budget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altLang="zh-TW" sz="24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zh-TW" sz="2400" dirty="0" smtClean="0"/>
              <a:t>Changeable survey periods vs. questionnaires &lt;– sustain survey periods</a:t>
            </a:r>
          </a:p>
          <a:p>
            <a:pPr marL="457200" indent="-457200">
              <a:lnSpc>
                <a:spcPct val="150000"/>
              </a:lnSpc>
              <a:buNone/>
            </a:pPr>
            <a:r>
              <a:rPr lang="en-US" altLang="zh-TW" sz="2000" dirty="0" smtClean="0"/>
              <a:t>        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732061"/>
          </a:xfrm>
        </p:spPr>
        <p:txBody>
          <a:bodyPr>
            <a:normAutofit fontScale="90000"/>
          </a:bodyPr>
          <a:lstStyle/>
          <a:p>
            <a:r>
              <a:rPr lang="en-US" altLang="zh-TW" sz="3600" dirty="0" smtClean="0">
                <a:latin typeface="Cooper Black" pitchFamily="18" charset="0"/>
              </a:rPr>
              <a:t>what we have learned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altLang="zh-TW" sz="3200" dirty="0" smtClean="0">
                <a:latin typeface="Cooper Black" pitchFamily="18" charset="0"/>
              </a:rPr>
              <a:t> </a:t>
            </a:r>
            <a:r>
              <a:rPr lang="en-US" altLang="zh-TW" sz="2000" dirty="0" err="1" smtClean="0">
                <a:latin typeface="Cooper Black" pitchFamily="18" charset="0"/>
              </a:rPr>
              <a:t>con’t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</a:pPr>
            <a:r>
              <a:rPr lang="en-US" altLang="zh-TW" sz="2800" dirty="0" smtClean="0"/>
              <a:t> </a:t>
            </a:r>
            <a:r>
              <a:rPr lang="en-US" altLang="zh-TW" sz="2400" dirty="0" smtClean="0"/>
              <a:t>Poor school-based records &lt;– educate/ assist institutions at the school level </a:t>
            </a:r>
          </a:p>
          <a:p>
            <a:pPr marL="457200" indent="-457200">
              <a:lnSpc>
                <a:spcPct val="150000"/>
              </a:lnSpc>
              <a:buNone/>
            </a:pPr>
            <a:endParaRPr lang="en-US" altLang="zh-TW" sz="24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zh-TW" sz="2400" dirty="0" smtClean="0"/>
              <a:t> Frequent changes of staff &lt;– disseminate via workshops</a:t>
            </a:r>
          </a:p>
          <a:p>
            <a:pPr marL="457200" indent="-457200">
              <a:lnSpc>
                <a:spcPct val="150000"/>
              </a:lnSpc>
              <a:buNone/>
            </a:pPr>
            <a:endParaRPr lang="en-US" altLang="zh-TW" sz="24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zh-TW" sz="2400" dirty="0" smtClean="0"/>
              <a:t>Varying cooperation from </a:t>
            </a:r>
            <a:r>
              <a:rPr lang="en-US" altLang="zh-TW" sz="2400" smtClean="0"/>
              <a:t>schools &lt;– </a:t>
            </a:r>
            <a:r>
              <a:rPr lang="en-US" altLang="zh-TW" sz="2400" dirty="0" smtClean="0"/>
              <a:t>promote continuously </a:t>
            </a:r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220072" y="1988840"/>
            <a:ext cx="3429000" cy="2057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TW" sz="3600" dirty="0" smtClean="0"/>
              <a:t>Thank You!</a:t>
            </a:r>
            <a:endParaRPr lang="zh-TW" altLang="en-US" sz="3600" dirty="0"/>
          </a:p>
        </p:txBody>
      </p:sp>
      <p:pic>
        <p:nvPicPr>
          <p:cNvPr id="5" name="圖片版面配置區 4" descr="教評LOG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150" b="9150"/>
          <a:stretch>
            <a:fillRect/>
          </a:stretch>
        </p:blipFill>
        <p:spPr/>
      </p:pic>
      <p:pic>
        <p:nvPicPr>
          <p:cNvPr id="21508" name="圖片 3" descr="p1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4581525"/>
            <a:ext cx="576263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804069"/>
          </a:xfrm>
        </p:spPr>
        <p:txBody>
          <a:bodyPr>
            <a:normAutofit/>
          </a:bodyPr>
          <a:lstStyle/>
          <a:p>
            <a:pPr algn="ctr"/>
            <a:r>
              <a:rPr lang="en-US" altLang="zh-TW" sz="3200" dirty="0" smtClean="0">
                <a:latin typeface="Cooper Black" pitchFamily="18" charset="0"/>
              </a:rPr>
              <a:t>Taiwan experience : TIPED  </a:t>
            </a:r>
            <a:r>
              <a:rPr lang="en-US" altLang="zh-TW" sz="3200" dirty="0" smtClean="0">
                <a:latin typeface="Cooper Black" pitchFamily="18" charset="0"/>
              </a:rPr>
              <a:t> </a:t>
            </a:r>
            <a:endParaRPr lang="zh-TW" altLang="en-US" sz="3200" dirty="0">
              <a:latin typeface="Cooper Black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500"/>
              </a:lnSpc>
            </a:pPr>
            <a:r>
              <a:rPr lang="en-US" altLang="zh-TW" dirty="0" smtClean="0"/>
              <a:t>A brief of Center for Educational Research and Evaluation (CERE)</a:t>
            </a:r>
          </a:p>
          <a:p>
            <a:pPr>
              <a:lnSpc>
                <a:spcPts val="3500"/>
              </a:lnSpc>
            </a:pP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500"/>
              </a:lnSpc>
            </a:pPr>
            <a:r>
              <a:rPr lang="en-US" altLang="zh-TW" dirty="0" smtClean="0">
                <a:cs typeface="Times New Roman" pitchFamily="18" charset="0"/>
              </a:rPr>
              <a:t>Introduction of Taiwan Integrated Postsecondary Education Database (TIPED)</a:t>
            </a:r>
          </a:p>
          <a:p>
            <a:pPr>
              <a:lnSpc>
                <a:spcPts val="3500"/>
              </a:lnSpc>
              <a:buNone/>
            </a:pP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500"/>
              </a:lnSpc>
            </a:pP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500"/>
              </a:lnSpc>
              <a:buNone/>
            </a:pP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內容版面配置區 2"/>
          <p:cNvSpPr>
            <a:spLocks noGrp="1"/>
          </p:cNvSpPr>
          <p:nvPr>
            <p:ph idx="1"/>
          </p:nvPr>
        </p:nvSpPr>
        <p:spPr>
          <a:xfrm>
            <a:off x="457200" y="1268760"/>
            <a:ext cx="7570788" cy="518760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altLang="zh-TW" dirty="0" smtClean="0">
                <a:latin typeface="+mj-lt"/>
                <a:cs typeface="Utsaah" pitchFamily="34" charset="0"/>
              </a:rPr>
              <a:t>The consolidation of two centers in 2008: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TW" sz="2000" dirty="0" smtClean="0">
                <a:latin typeface="+mj-lt"/>
                <a:cs typeface="Utsaah" pitchFamily="34" charset="0"/>
              </a:rPr>
              <a:t>Center for Educational Research &amp; 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TW" sz="2000" dirty="0" smtClean="0">
                <a:latin typeface="+mj-lt"/>
                <a:cs typeface="Utsaah" pitchFamily="34" charset="0"/>
              </a:rPr>
              <a:t>Center for Research on Educational Evaluation and Development</a:t>
            </a:r>
          </a:p>
          <a:p>
            <a:pPr eaLnBrk="1" hangingPunct="1">
              <a:lnSpc>
                <a:spcPct val="150000"/>
              </a:lnSpc>
              <a:buNone/>
            </a:pPr>
            <a:endParaRPr lang="en-US" altLang="zh-TW" sz="2000" dirty="0" smtClean="0">
              <a:latin typeface="+mj-lt"/>
              <a:cs typeface="Utsaah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TW" dirty="0" smtClean="0">
                <a:latin typeface="+mj-lt"/>
                <a:cs typeface="Utsaah" pitchFamily="34" charset="0"/>
              </a:rPr>
              <a:t>Designated as Center for Educational Research and Evaluation in 2009</a:t>
            </a:r>
          </a:p>
          <a:p>
            <a:pPr eaLnBrk="1" hangingPunct="1">
              <a:lnSpc>
                <a:spcPct val="150000"/>
              </a:lnSpc>
              <a:buNone/>
            </a:pPr>
            <a:endParaRPr lang="en-US" altLang="zh-TW" sz="2000" dirty="0" smtClean="0">
              <a:latin typeface="+mj-lt"/>
              <a:cs typeface="Utsaah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TW" dirty="0" smtClean="0">
                <a:latin typeface="+mj-lt"/>
                <a:cs typeface="Utsaah" pitchFamily="34" charset="0"/>
              </a:rPr>
              <a:t>One of the 5 university-level R&amp;D centers at NTNU</a:t>
            </a:r>
          </a:p>
          <a:p>
            <a:pPr eaLnBrk="1" hangingPunct="1"/>
            <a:endParaRPr lang="zh-TW" altLang="en-US" dirty="0" smtClean="0"/>
          </a:p>
        </p:txBody>
      </p:sp>
      <p:pic>
        <p:nvPicPr>
          <p:cNvPr id="7171" name="圖片 3" descr="教評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5732463"/>
            <a:ext cx="746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64807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600" dirty="0" smtClean="0">
                <a:latin typeface="Cooper Black" pitchFamily="18" charset="0"/>
              </a:rPr>
              <a:t>About   CERE</a:t>
            </a:r>
            <a:endParaRPr lang="zh-TW" altLang="en-US" sz="3600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91436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sz="3600" dirty="0" smtClean="0">
                <a:latin typeface="Cooper Black" pitchFamily="18" charset="0"/>
              </a:rPr>
              <a:t>Research scope</a:t>
            </a:r>
            <a:endParaRPr lang="zh-TW" altLang="en-US" sz="3600" dirty="0" smtClean="0">
              <a:latin typeface="Cooper Black" pitchFamily="18" charset="0"/>
            </a:endParaRPr>
          </a:p>
        </p:txBody>
      </p:sp>
      <p:sp>
        <p:nvSpPr>
          <p:cNvPr id="10243" name="AutoShape 2" descr="p5"/>
          <p:cNvSpPr>
            <a:spLocks noChangeAspect="1" noChangeArrowheads="1"/>
          </p:cNvSpPr>
          <p:nvPr/>
        </p:nvSpPr>
        <p:spPr bwMode="auto">
          <a:xfrm>
            <a:off x="611188" y="1484313"/>
            <a:ext cx="5819775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pic>
        <p:nvPicPr>
          <p:cNvPr id="10244" name="圖片 3" descr="教評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5732463"/>
            <a:ext cx="746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AutoShape 3" descr="p5"/>
          <p:cNvSpPr>
            <a:spLocks noChangeAspect="1" noChangeArrowheads="1"/>
          </p:cNvSpPr>
          <p:nvPr/>
        </p:nvSpPr>
        <p:spPr bwMode="auto">
          <a:xfrm>
            <a:off x="781050" y="1155700"/>
            <a:ext cx="5819775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pic>
        <p:nvPicPr>
          <p:cNvPr id="10246" name="Picture 4" descr="p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628775"/>
            <a:ext cx="6408737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020728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Cooper Black" pitchFamily="18" charset="0"/>
                <a:cs typeface="Times New Roman" pitchFamily="18" charset="0"/>
              </a:rPr>
              <a:t>Projects received :</a:t>
            </a:r>
            <a:r>
              <a:rPr lang="en-US" altLang="zh-TW" sz="2000" dirty="0" smtClean="0">
                <a:latin typeface="Cooper Black" pitchFamily="18" charset="0"/>
                <a:cs typeface="Times New Roman" pitchFamily="18" charset="0"/>
              </a:rPr>
              <a:t> </a:t>
            </a:r>
            <a:br>
              <a:rPr lang="en-US" altLang="zh-TW" sz="2000" dirty="0" smtClean="0">
                <a:latin typeface="Cooper Black" pitchFamily="18" charset="0"/>
                <a:cs typeface="Times New Roman" pitchFamily="18" charset="0"/>
              </a:rPr>
            </a:br>
            <a:r>
              <a:rPr lang="en-US" altLang="zh-TW" sz="2000" dirty="0" smtClean="0">
                <a:latin typeface="Cooper Black" pitchFamily="18" charset="0"/>
                <a:cs typeface="Times New Roman" pitchFamily="18" charset="0"/>
              </a:rPr>
              <a:t>the case of education database group  </a:t>
            </a:r>
            <a:endParaRPr lang="zh-TW" altLang="en-US" sz="2000" dirty="0">
              <a:latin typeface="Cooper Black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7544" y="1700808"/>
            <a:ext cx="7571184" cy="4425355"/>
          </a:xfrm>
        </p:spPr>
        <p:txBody>
          <a:bodyPr/>
          <a:lstStyle/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Distribution of college graduates </a:t>
            </a: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(Ministry of Education)       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2008-2012 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The construct of TIPED (MOE)                                           2009-2012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The longitudinal data set for teacher education (MOE)       2009-2011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Upper secondary integrated database (MOE)                       2010-2011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Research on awareness risk of online questionnaire and </a:t>
            </a:r>
          </a:p>
          <a:p>
            <a:pPr>
              <a:buNone/>
            </a:pP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    its response rate  (National Science Council)                      2011-2012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Taiwanese and Mandarin scholarship (MOE)                      2008-2010 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Premier research on childhood development database </a:t>
            </a:r>
          </a:p>
          <a:p>
            <a:pPr>
              <a:buNone/>
            </a:pP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    (National Science Council)                                                  2010-2013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School evaluation on K-9 system of new Taipei City  </a:t>
            </a:r>
          </a:p>
          <a:p>
            <a:pPr>
              <a:buNone/>
            </a:pP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     (New Taipei government)                                                     2012 </a:t>
            </a:r>
          </a:p>
          <a:p>
            <a:endParaRPr lang="zh-TW" alt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內容版面配置區 2"/>
          <p:cNvSpPr>
            <a:spLocks noGrp="1"/>
          </p:cNvSpPr>
          <p:nvPr>
            <p:ph idx="1"/>
          </p:nvPr>
        </p:nvSpPr>
        <p:spPr>
          <a:xfrm>
            <a:off x="457200" y="1609725"/>
            <a:ext cx="7570788" cy="484663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TW" dirty="0" smtClean="0">
                <a:latin typeface="+mj-lt"/>
                <a:cs typeface="Times New Roman" pitchFamily="18" charset="0"/>
              </a:rPr>
              <a:t>History: </a:t>
            </a:r>
          </a:p>
          <a:p>
            <a:pPr eaLnBrk="1" hangingPunct="1">
              <a:lnSpc>
                <a:spcPts val="4200"/>
              </a:lnSpc>
            </a:pPr>
            <a:r>
              <a:rPr lang="en-US" altLang="zh-TW" dirty="0" smtClean="0">
                <a:latin typeface="+mj-lt"/>
                <a:cs typeface="Times New Roman" pitchFamily="18" charset="0"/>
              </a:rPr>
              <a:t>Initiated by Dr. </a:t>
            </a:r>
            <a:r>
              <a:rPr lang="en-US" altLang="zh-TW" dirty="0" err="1" smtClean="0">
                <a:latin typeface="+mj-lt"/>
                <a:cs typeface="Times New Roman" pitchFamily="18" charset="0"/>
              </a:rPr>
              <a:t>Samual</a:t>
            </a:r>
            <a:r>
              <a:rPr lang="en-US" altLang="zh-TW" dirty="0" smtClean="0">
                <a:latin typeface="+mj-lt"/>
                <a:cs typeface="Times New Roman" pitchFamily="18" charset="0"/>
              </a:rPr>
              <a:t>, S. </a:t>
            </a:r>
            <a:r>
              <a:rPr lang="en-US" altLang="zh-TW" dirty="0" err="1" smtClean="0">
                <a:latin typeface="+mj-lt"/>
                <a:cs typeface="Times New Roman" pitchFamily="18" charset="0"/>
              </a:rPr>
              <a:t>Peng</a:t>
            </a:r>
            <a:r>
              <a:rPr lang="en-US" altLang="zh-TW" dirty="0" smtClean="0">
                <a:latin typeface="+mj-lt"/>
                <a:cs typeface="Times New Roman" pitchFamily="18" charset="0"/>
              </a:rPr>
              <a:t> in 2002</a:t>
            </a:r>
          </a:p>
          <a:p>
            <a:pPr eaLnBrk="1" hangingPunct="1">
              <a:lnSpc>
                <a:spcPts val="4200"/>
              </a:lnSpc>
              <a:buNone/>
            </a:pPr>
            <a:endParaRPr lang="en-US" altLang="zh-TW" dirty="0" smtClean="0">
              <a:latin typeface="+mj-lt"/>
              <a:cs typeface="Times New Roman" pitchFamily="18" charset="0"/>
            </a:endParaRPr>
          </a:p>
          <a:p>
            <a:pPr eaLnBrk="1" hangingPunct="1">
              <a:lnSpc>
                <a:spcPts val="4200"/>
              </a:lnSpc>
            </a:pPr>
            <a:r>
              <a:rPr lang="en-US" altLang="zh-TW" dirty="0" smtClean="0">
                <a:latin typeface="+mj-lt"/>
                <a:cs typeface="Times New Roman" pitchFamily="18" charset="0"/>
              </a:rPr>
              <a:t>Beginning in 2008, Dr. Li-</a:t>
            </a:r>
            <a:r>
              <a:rPr lang="en-US" altLang="zh-TW" dirty="0" err="1" smtClean="0">
                <a:latin typeface="+mj-lt"/>
                <a:cs typeface="Times New Roman" pitchFamily="18" charset="0"/>
              </a:rPr>
              <a:t>Yun</a:t>
            </a:r>
            <a:r>
              <a:rPr lang="en-US" altLang="zh-TW" dirty="0" smtClean="0">
                <a:latin typeface="+mj-lt"/>
                <a:cs typeface="Times New Roman" pitchFamily="18" charset="0"/>
              </a:rPr>
              <a:t> Wang  takes the leadership and </a:t>
            </a:r>
            <a:r>
              <a:rPr lang="en-US" altLang="zh-TW" dirty="0" smtClean="0">
                <a:latin typeface="+mj-lt"/>
                <a:cs typeface="Times New Roman" pitchFamily="18" charset="0"/>
              </a:rPr>
              <a:t>implements </a:t>
            </a:r>
            <a:r>
              <a:rPr lang="en-US" altLang="zh-TW" dirty="0" smtClean="0">
                <a:latin typeface="+mj-lt"/>
                <a:cs typeface="Times New Roman" pitchFamily="18" charset="0"/>
              </a:rPr>
              <a:t>TIPED on a national scale</a:t>
            </a:r>
          </a:p>
          <a:p>
            <a:pPr eaLnBrk="1" hangingPunct="1">
              <a:lnSpc>
                <a:spcPts val="4500"/>
              </a:lnSpc>
              <a:buNone/>
            </a:pPr>
            <a:r>
              <a:rPr lang="en-US" altLang="zh-TW" sz="3200" dirty="0" smtClean="0">
                <a:latin typeface="Utsaah" pitchFamily="34" charset="0"/>
                <a:cs typeface="Utsaah" pitchFamily="34" charset="0"/>
              </a:rPr>
              <a:t> </a:t>
            </a:r>
          </a:p>
          <a:p>
            <a:pPr eaLnBrk="1" hangingPunct="1"/>
            <a:endParaRPr lang="zh-TW" altLang="en-US" dirty="0" smtClean="0"/>
          </a:p>
        </p:txBody>
      </p:sp>
      <p:pic>
        <p:nvPicPr>
          <p:cNvPr id="7171" name="圖片 3" descr="教評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5732463"/>
            <a:ext cx="746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44016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TW" b="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en-US" altLang="zh-TW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zh-TW" sz="3600" dirty="0" smtClean="0">
                <a:latin typeface="Cooper Black" pitchFamily="18" charset="0"/>
              </a:rPr>
              <a:t>Taiwan Integrated postsecondary Education Database (TIPED)</a:t>
            </a:r>
            <a:endParaRPr lang="zh-TW" altLang="en-US" sz="3600" dirty="0"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標題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732061"/>
          </a:xfrm>
        </p:spPr>
        <p:txBody>
          <a:bodyPr/>
          <a:lstStyle/>
          <a:p>
            <a:pPr algn="ctr" eaLnBrk="1" hangingPunct="1"/>
            <a:r>
              <a:rPr lang="en-US" altLang="zh-TW" sz="3200" dirty="0" smtClean="0">
                <a:latin typeface="Cooper Black" pitchFamily="18" charset="0"/>
              </a:rPr>
              <a:t>TIPED-</a:t>
            </a:r>
            <a:r>
              <a:rPr lang="en-US" altLang="zh-TW" sz="3200" dirty="0" err="1" smtClean="0">
                <a:latin typeface="Cooper Black" pitchFamily="18" charset="0"/>
              </a:rPr>
              <a:t>con’t</a:t>
            </a:r>
            <a:endParaRPr lang="zh-TW" altLang="en-US" sz="3200" dirty="0" smtClean="0">
              <a:latin typeface="微軟正黑體"/>
              <a:ea typeface="微軟正黑體"/>
            </a:endParaRPr>
          </a:p>
        </p:txBody>
      </p:sp>
      <p:graphicFrame>
        <p:nvGraphicFramePr>
          <p:cNvPr id="4" name="Group 117"/>
          <p:cNvGraphicFramePr>
            <a:graphicFrameLocks noGrp="1"/>
          </p:cNvGraphicFramePr>
          <p:nvPr>
            <p:ph idx="4294967295"/>
          </p:nvPr>
        </p:nvGraphicFramePr>
        <p:xfrm>
          <a:off x="395536" y="1916832"/>
          <a:ext cx="7272807" cy="4585272"/>
        </p:xfrm>
        <a:graphic>
          <a:graphicData uri="http://schemas.openxmlformats.org/drawingml/2006/table">
            <a:tbl>
              <a:tblPr/>
              <a:tblGrid>
                <a:gridCol w="1940395"/>
                <a:gridCol w="461633"/>
                <a:gridCol w="400338"/>
                <a:gridCol w="533784"/>
                <a:gridCol w="533784"/>
                <a:gridCol w="467061"/>
                <a:gridCol w="467061"/>
                <a:gridCol w="467061"/>
                <a:gridCol w="467061"/>
                <a:gridCol w="467061"/>
                <a:gridCol w="533784"/>
                <a:gridCol w="533784"/>
              </a:tblGrid>
              <a:tr h="6946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         year    </a:t>
                      </a:r>
                      <a:r>
                        <a:rPr kumimoji="1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       </a:t>
                      </a:r>
                      <a:endParaRPr kumimoji="1" lang="en-US" altLang="zh-TW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subject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2002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2003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2004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2005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2006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2007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2008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2009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2010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2011</a:t>
                      </a: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2012</a:t>
                      </a:r>
                      <a:endParaRPr kumimoji="1" lang="en-US" altLang="zh-TW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vert="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Faculty</a:t>
                      </a:r>
                      <a:endParaRPr kumimoji="1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  <a:endParaRPr kumimoji="1" lang="zh-TW" altLang="zh-TW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Freshmen</a:t>
                      </a:r>
                      <a:endParaRPr kumimoji="1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zh-TW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Junior</a:t>
                      </a:r>
                      <a:endParaRPr kumimoji="1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Graduate</a:t>
                      </a:r>
                      <a:endParaRPr kumimoji="1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One year after </a:t>
                      </a:r>
                      <a:endParaRPr kumimoji="1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Three years after</a:t>
                      </a:r>
                      <a:endParaRPr kumimoji="1" lang="zh-TW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TW" alt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652" name="Line 85"/>
          <p:cNvSpPr>
            <a:spLocks noChangeShapeType="1"/>
          </p:cNvSpPr>
          <p:nvPr/>
        </p:nvSpPr>
        <p:spPr bwMode="auto">
          <a:xfrm>
            <a:off x="467544" y="1916832"/>
            <a:ext cx="1800200" cy="6480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23653" name="矩形 5"/>
          <p:cNvSpPr>
            <a:spLocks noChangeArrowheads="1"/>
          </p:cNvSpPr>
          <p:nvPr/>
        </p:nvSpPr>
        <p:spPr bwMode="auto">
          <a:xfrm>
            <a:off x="0" y="1124744"/>
            <a:ext cx="86764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zh-TW" altLang="en-US" sz="4000" dirty="0" smtClean="0">
                <a:solidFill>
                  <a:srgbClr val="990099"/>
                </a:solidFill>
                <a:latin typeface="微軟正黑體"/>
                <a:ea typeface="微軟正黑體"/>
                <a:cs typeface="微軟正黑體"/>
              </a:rPr>
              <a:t> </a:t>
            </a:r>
            <a:r>
              <a:rPr kumimoji="0" lang="zh-TW" altLang="en-US" sz="2000" b="1" dirty="0" smtClean="0">
                <a:latin typeface="微軟正黑體"/>
                <a:ea typeface="微軟正黑體"/>
                <a:cs typeface="微軟正黑體"/>
              </a:rPr>
              <a:t>（☆：</a:t>
            </a:r>
            <a:r>
              <a:rPr kumimoji="0" lang="en-US" altLang="zh-TW" sz="2000" b="1" dirty="0" smtClean="0">
                <a:latin typeface="微軟正黑體"/>
                <a:ea typeface="微軟正黑體"/>
                <a:cs typeface="微軟正黑體"/>
              </a:rPr>
              <a:t>completed</a:t>
            </a:r>
            <a:r>
              <a:rPr kumimoji="0" lang="zh-TW" altLang="en-US" sz="2000" b="1" dirty="0" smtClean="0">
                <a:latin typeface="微軟正黑體"/>
                <a:ea typeface="微軟正黑體"/>
                <a:cs typeface="微軟正黑體"/>
              </a:rPr>
              <a:t>；★：</a:t>
            </a:r>
            <a:r>
              <a:rPr kumimoji="0" lang="en-US" altLang="zh-TW" sz="2000" b="1" dirty="0" smtClean="0">
                <a:latin typeface="微軟正黑體"/>
                <a:ea typeface="微軟正黑體"/>
                <a:cs typeface="微軟正黑體"/>
              </a:rPr>
              <a:t>in process</a:t>
            </a:r>
            <a:r>
              <a:rPr kumimoji="0" lang="zh-TW" altLang="en-US" sz="2000" b="1" dirty="0" smtClean="0">
                <a:latin typeface="微軟正黑體"/>
                <a:ea typeface="微軟正黑體"/>
                <a:cs typeface="微軟正黑體"/>
              </a:rPr>
              <a:t>；</a:t>
            </a:r>
            <a:r>
              <a:rPr kumimoji="0" lang="en-US" altLang="zh-TW" sz="2000" b="1" dirty="0" smtClean="0">
                <a:latin typeface="微軟正黑體"/>
                <a:ea typeface="微軟正黑體"/>
                <a:cs typeface="微軟正黑體"/>
              </a:rPr>
              <a:t>___</a:t>
            </a:r>
            <a:r>
              <a:rPr kumimoji="0" lang="zh-TW" altLang="en-US" sz="2000" b="1" dirty="0" smtClean="0">
                <a:latin typeface="微軟正黑體"/>
                <a:ea typeface="微軟正黑體"/>
                <a:cs typeface="微軟正黑體"/>
              </a:rPr>
              <a:t>：</a:t>
            </a:r>
            <a:r>
              <a:rPr kumimoji="0" lang="en-US" altLang="zh-TW" sz="2000" b="1" dirty="0" smtClean="0">
                <a:latin typeface="微軟正黑體"/>
                <a:ea typeface="微軟正黑體"/>
                <a:cs typeface="微軟正黑體"/>
              </a:rPr>
              <a:t>with teacher education </a:t>
            </a:r>
            <a:r>
              <a:rPr kumimoji="0" lang="zh-TW" altLang="en-US" sz="2000" b="1" dirty="0" smtClean="0">
                <a:latin typeface="微軟正黑體"/>
                <a:ea typeface="微軟正黑體"/>
                <a:cs typeface="微軟正黑體"/>
              </a:rPr>
              <a:t>）</a:t>
            </a:r>
            <a:endParaRPr kumimoji="0" lang="zh-TW" altLang="en-US" sz="2000" dirty="0">
              <a:latin typeface="微軟正黑體"/>
              <a:ea typeface="微軟正黑體"/>
              <a:cs typeface="微軟正黑體"/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508D0D-CC72-49E4-B978-95990521808F}" type="slidenum">
              <a:rPr lang="zh-TW" altLang="en-US"/>
              <a:pPr>
                <a:defRPr/>
              </a:pPr>
              <a:t>8</a:t>
            </a:fld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50405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TW" sz="3200" dirty="0" smtClean="0">
                <a:latin typeface="Cooper Black" pitchFamily="18" charset="0"/>
              </a:rPr>
              <a:t>Components of TIPED</a:t>
            </a:r>
            <a:endParaRPr lang="zh-TW" altLang="en-US" sz="3200" dirty="0" smtClean="0">
              <a:latin typeface="Cooper Black" pitchFamily="18" charset="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</p:nvPr>
        </p:nvGraphicFramePr>
        <p:xfrm>
          <a:off x="395536" y="1628800"/>
          <a:ext cx="6552728" cy="5002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728192"/>
                <a:gridCol w="1512168"/>
                <a:gridCol w="1656184"/>
              </a:tblGrid>
              <a:tr h="354645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Input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Opportunity 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Effort 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Outcome</a:t>
                      </a:r>
                      <a:endParaRPr lang="zh-TW" altLang="en-US" dirty="0"/>
                    </a:p>
                  </a:txBody>
                  <a:tcPr/>
                </a:tc>
              </a:tr>
              <a:tr h="886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Ability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Competence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+3)</a:t>
                      </a:r>
                      <a:endParaRPr kumimoji="0" lang="zh-TW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Curriculum &amp; Instruction</a:t>
                      </a:r>
                    </a:p>
                    <a:p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4)</a:t>
                      </a:r>
                      <a:endParaRPr lang="zh-TW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Allocation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3)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Academic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+3)</a:t>
                      </a:r>
                      <a:endParaRPr kumimoji="0" lang="zh-TW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TW" altLang="en-US" dirty="0"/>
                    </a:p>
                  </a:txBody>
                  <a:tcPr/>
                </a:tc>
              </a:tr>
              <a:tr h="1436712">
                <a:tc>
                  <a:txBody>
                    <a:bodyPr/>
                    <a:lstStyle/>
                    <a:p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Family&amp; </a:t>
                      </a:r>
                    </a:p>
                    <a:p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Neighborhood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zh-TW" altLang="zh-TW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+1</a:t>
                      </a:r>
                      <a:r>
                        <a:rPr kumimoji="0" lang="zh-TW" altLang="zh-TW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Teachers&amp; Peers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en-US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3)</a:t>
                      </a:r>
                      <a:endParaRPr lang="zh-TW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Study Plan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+3)</a:t>
                      </a:r>
                      <a:endParaRPr kumimoji="0" lang="zh-TW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Psychological and Behavioral Outcome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+3)</a:t>
                      </a:r>
                      <a:endParaRPr lang="zh-TW" altLang="en-US" dirty="0"/>
                    </a:p>
                  </a:txBody>
                  <a:tcPr/>
                </a:tc>
              </a:tr>
              <a:tr h="8866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Disposition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altLang="zh-TW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eg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Attitudes towards education &amp; work</a:t>
                      </a:r>
                    </a:p>
                    <a:p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+3)</a:t>
                      </a:r>
                      <a:endParaRPr lang="zh-TW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Conditions of life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+3)</a:t>
                      </a:r>
                      <a:endParaRPr kumimoji="0" lang="zh-TW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Learning behavior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3)</a:t>
                      </a:r>
                      <a:endParaRPr lang="zh-TW" altLang="en-US" sz="1200" dirty="0" smtClean="0"/>
                    </a:p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Career/Employability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(4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+3)</a:t>
                      </a:r>
                      <a:endParaRPr kumimoji="0" lang="zh-TW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TW" altLang="en-US" dirty="0"/>
                    </a:p>
                  </a:txBody>
                  <a:tcPr/>
                </a:tc>
              </a:tr>
              <a:tr h="9189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Prior Experiences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+3)</a:t>
                      </a:r>
                      <a:endParaRPr kumimoji="0" lang="zh-TW" altLang="zh-TW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School Infrastructure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，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3)</a:t>
                      </a:r>
                      <a:endParaRPr lang="zh-TW" altLang="en-US" sz="1200" dirty="0" smtClean="0"/>
                    </a:p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Participation</a:t>
                      </a:r>
                      <a:r>
                        <a:rPr kumimoji="0"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zh-TW" altLang="zh-TW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4)</a:t>
                      </a:r>
                      <a:endParaRPr lang="zh-TW" altLang="en-US" sz="1200" dirty="0" smtClean="0"/>
                    </a:p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Satisfaction with college </a:t>
                      </a:r>
                    </a:p>
                    <a:p>
                      <a:r>
                        <a:rPr kumimoji="0" lang="en-US" altLang="zh-TW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Education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</a:t>
                      </a:r>
                      <a:r>
                        <a:rPr kumimoji="0" lang="zh-TW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、</a:t>
                      </a:r>
                      <a:r>
                        <a:rPr kumimoji="0" lang="en-US" altLang="zh-TW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+3)</a:t>
                      </a:r>
                      <a:endParaRPr lang="zh-TW" alt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20" name="圖片 6" descr="教評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5732463"/>
            <a:ext cx="746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字方塊 5"/>
          <p:cNvSpPr txBox="1"/>
          <p:nvPr/>
        </p:nvSpPr>
        <p:spPr>
          <a:xfrm>
            <a:off x="683568" y="836712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Note: Numbers referring to those surveyed— 1 (freshmen), 3 (junior), 4(graduate), +1(one year after graduation), +3 (three years after graduation) </a:t>
            </a:r>
            <a:endParaRPr lang="zh-TW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華麗">
  <a:themeElements>
    <a:clrScheme name="華麗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華麗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華麗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2109</TotalTime>
  <Words>580</Words>
  <Application>Microsoft Office PowerPoint</Application>
  <PresentationFormat>如螢幕大小 (4:3)</PresentationFormat>
  <Paragraphs>153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華麗</vt:lpstr>
      <vt:lpstr> Centralized Institution approach:   The Taiwan case </vt:lpstr>
      <vt:lpstr>Taiwan experience : TIPED   </vt:lpstr>
      <vt:lpstr>About   CERE</vt:lpstr>
      <vt:lpstr>Research scope</vt:lpstr>
      <vt:lpstr>投影片 5</vt:lpstr>
      <vt:lpstr>Projects received :  the case of education database group  </vt:lpstr>
      <vt:lpstr>   Taiwan Integrated postsecondary Education Database (TIPED)</vt:lpstr>
      <vt:lpstr>TIPED-con’t</vt:lpstr>
      <vt:lpstr>Components of TIPED</vt:lpstr>
      <vt:lpstr>what we have learned … </vt:lpstr>
      <vt:lpstr>what we have learned … con’t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國立臺灣師範大學 教育研究與評鑑中心</dc:title>
  <dc:creator>CERE</dc:creator>
  <cp:lastModifiedBy>cere005</cp:lastModifiedBy>
  <cp:revision>191</cp:revision>
  <dcterms:created xsi:type="dcterms:W3CDTF">2012-05-22T08:02:26Z</dcterms:created>
  <dcterms:modified xsi:type="dcterms:W3CDTF">2012-10-19T03:33:37Z</dcterms:modified>
</cp:coreProperties>
</file>