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iagrams/layout1.xml" ContentType="application/vnd.openxmlformats-officedocument.drawingml.diagram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63" r:id="rId3"/>
    <p:sldId id="264" r:id="rId4"/>
    <p:sldId id="280" r:id="rId5"/>
    <p:sldId id="267" r:id="rId6"/>
    <p:sldId id="269" r:id="rId7"/>
    <p:sldId id="283" r:id="rId8"/>
    <p:sldId id="261" r:id="rId9"/>
    <p:sldId id="265" r:id="rId10"/>
    <p:sldId id="271" r:id="rId11"/>
    <p:sldId id="282" r:id="rId12"/>
    <p:sldId id="260" r:id="rId13"/>
    <p:sldId id="257" r:id="rId14"/>
    <p:sldId id="275" r:id="rId15"/>
    <p:sldId id="258" r:id="rId16"/>
    <p:sldId id="277" r:id="rId17"/>
    <p:sldId id="276" r:id="rId18"/>
    <p:sldId id="272" r:id="rId19"/>
    <p:sldId id="279" r:id="rId20"/>
    <p:sldId id="278" r:id="rId21"/>
    <p:sldId id="274" r:id="rId22"/>
    <p:sldId id="281" r:id="rId23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5932" autoAdjust="0"/>
  </p:normalViewPr>
  <p:slideViewPr>
    <p:cSldViewPr>
      <p:cViewPr varScale="1">
        <p:scale>
          <a:sx n="70" d="100"/>
          <a:sy n="70" d="100"/>
        </p:scale>
        <p:origin x="-108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D:\RANI\TRACER%20STUDY\Grafik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d-ID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7.7620380975382902E-2"/>
          <c:y val="0.10906027071093295"/>
          <c:w val="0.65153334088258552"/>
          <c:h val="0.82420720464898678"/>
        </c:manualLayout>
      </c:layout>
      <c:pie3DChart>
        <c:varyColors val="1"/>
        <c:ser>
          <c:idx val="0"/>
          <c:order val="0"/>
          <c:dLbls>
            <c:dLbl>
              <c:idx val="1"/>
              <c:spPr/>
              <c:txPr>
                <a:bodyPr/>
                <a:lstStyle/>
                <a:p>
                  <a:pPr>
                    <a:defRPr sz="1800"/>
                  </a:pPr>
                  <a:endParaRPr lang="id-ID"/>
                </a:p>
              </c:txPr>
            </c:dLbl>
            <c:txPr>
              <a:bodyPr/>
              <a:lstStyle/>
              <a:p>
                <a:pPr>
                  <a:defRPr sz="2400"/>
                </a:pPr>
                <a:endParaRPr lang="id-ID"/>
              </a:p>
            </c:txPr>
            <c:showPercent val="1"/>
          </c:dLbls>
          <c:cat>
            <c:strRef>
              <c:f>Sheet1!$A$5:$A$6</c:f>
              <c:strCache>
                <c:ptCount val="2"/>
                <c:pt idx="0">
                  <c:v>Female</c:v>
                </c:pt>
                <c:pt idx="1">
                  <c:v>Male</c:v>
                </c:pt>
              </c:strCache>
            </c:strRef>
          </c:cat>
          <c:val>
            <c:numRef>
              <c:f>Sheet1!$B$5:$B$6</c:f>
              <c:numCache>
                <c:formatCode>General</c:formatCode>
                <c:ptCount val="2"/>
                <c:pt idx="0">
                  <c:v>30</c:v>
                </c:pt>
                <c:pt idx="1">
                  <c:v>4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79195198288569291"/>
          <c:y val="0.35184705618858303"/>
          <c:w val="0.19958240770819302"/>
          <c:h val="0.22519527422380245"/>
        </c:manualLayout>
      </c:layout>
      <c:txPr>
        <a:bodyPr/>
        <a:lstStyle/>
        <a:p>
          <a:pPr>
            <a:defRPr sz="1800"/>
          </a:pPr>
          <a:endParaRPr lang="id-ID"/>
        </a:p>
      </c:txPr>
    </c:legend>
    <c:plotVisOnly val="1"/>
  </c:chart>
  <c:spPr>
    <a:noFill/>
    <a:ln>
      <a:noFill/>
    </a:ln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d-ID"/>
  <c:chart>
    <c:view3D>
      <c:rotX val="30"/>
      <c:perspective val="30"/>
    </c:view3D>
    <c:plotArea>
      <c:layout/>
      <c:pie3DChart>
        <c:varyColors val="1"/>
        <c:ser>
          <c:idx val="0"/>
          <c:order val="0"/>
          <c:dLbls>
            <c:dLbl>
              <c:idx val="1"/>
              <c:spPr/>
              <c:txPr>
                <a:bodyPr/>
                <a:lstStyle/>
                <a:p>
                  <a:pPr>
                    <a:defRPr sz="1600"/>
                  </a:pPr>
                  <a:endParaRPr lang="id-ID"/>
                </a:p>
              </c:txPr>
            </c:dLbl>
            <c:txPr>
              <a:bodyPr/>
              <a:lstStyle/>
              <a:p>
                <a:pPr>
                  <a:defRPr sz="2400"/>
                </a:pPr>
                <a:endParaRPr lang="id-ID"/>
              </a:p>
            </c:txPr>
            <c:showPercent val="1"/>
          </c:dLbls>
          <c:cat>
            <c:strRef>
              <c:f>Sheet1!$A$2:$A$3</c:f>
              <c:strCache>
                <c:ptCount val="2"/>
                <c:pt idx="0">
                  <c:v>Female</c:v>
                </c:pt>
                <c:pt idx="1">
                  <c:v>Male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38</c:v>
                </c:pt>
                <c:pt idx="1">
                  <c:v>4</c:v>
                </c:pt>
              </c:numCache>
            </c:numRef>
          </c:val>
        </c:ser>
      </c:pie3DChart>
    </c:plotArea>
    <c:plotVisOnly val="1"/>
  </c:chart>
  <c:spPr>
    <a:noFill/>
    <a:ln>
      <a:noFill/>
    </a:ln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d-ID"/>
  <c:style val="8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7.0405235263105798E-2"/>
          <c:y val="8.8353465547676036E-2"/>
          <c:w val="0.87183999577292559"/>
          <c:h val="0.83210149593586979"/>
        </c:manualLayout>
      </c:layout>
      <c:pie3DChart>
        <c:varyColors val="1"/>
        <c:ser>
          <c:idx val="0"/>
          <c:order val="0"/>
          <c:explosion val="25"/>
          <c:dPt>
            <c:idx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1"/>
            <c:spPr>
              <a:solidFill>
                <a:schemeClr val="accent4">
                  <a:lumMod val="50000"/>
                </a:schemeClr>
              </a:solidFill>
            </c:spPr>
          </c:dPt>
          <c:dLbls>
            <c:txPr>
              <a:bodyPr/>
              <a:lstStyle/>
              <a:p>
                <a:pPr>
                  <a:defRPr sz="2000">
                    <a:solidFill>
                      <a:schemeClr val="bg1"/>
                    </a:solidFill>
                  </a:defRPr>
                </a:pPr>
                <a:endParaRPr lang="id-ID"/>
              </a:p>
            </c:txPr>
            <c:showPercent val="1"/>
          </c:dLbls>
          <c:cat>
            <c:strRef>
              <c:f>Sheet1!$B$10:$C$10</c:f>
              <c:strCache>
                <c:ptCount val="2"/>
                <c:pt idx="0">
                  <c:v>Non Member</c:v>
                </c:pt>
                <c:pt idx="1">
                  <c:v>Member</c:v>
                </c:pt>
              </c:strCache>
            </c:strRef>
          </c:cat>
          <c:val>
            <c:numRef>
              <c:f>Sheet1!$B$11:$C$11</c:f>
              <c:numCache>
                <c:formatCode>General</c:formatCode>
                <c:ptCount val="2"/>
                <c:pt idx="0">
                  <c:v>10</c:v>
                </c:pt>
                <c:pt idx="1">
                  <c:v>32</c:v>
                </c:pt>
              </c:numCache>
            </c:numRef>
          </c:val>
        </c:ser>
      </c:pie3DChart>
    </c:plotArea>
    <c:plotVisOnly val="1"/>
  </c:chart>
  <c:spPr>
    <a:ln>
      <a:noFill/>
    </a:ln>
  </c:sp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d-ID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7.294575678040241E-2"/>
          <c:y val="0"/>
          <c:w val="0.80179724409448871"/>
          <c:h val="1"/>
        </c:manualLayout>
      </c:layout>
      <c:pie3DChart>
        <c:varyColors val="1"/>
        <c:ser>
          <c:idx val="0"/>
          <c:order val="0"/>
          <c:explosion val="25"/>
          <c:dPt>
            <c:idx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1"/>
            <c:spPr>
              <a:solidFill>
                <a:srgbClr val="8064A2">
                  <a:lumMod val="50000"/>
                </a:srgbClr>
              </a:solidFill>
            </c:spPr>
          </c:dPt>
          <c:dLbls>
            <c:dLbl>
              <c:idx val="0"/>
              <c:layout>
                <c:manualLayout>
                  <c:x val="-0.14529060555588236"/>
                  <c:y val="-0.10509128025663467"/>
                </c:manualLayout>
              </c:layout>
              <c:showPercent val="1"/>
            </c:dLbl>
            <c:txPr>
              <a:bodyPr/>
              <a:lstStyle/>
              <a:p>
                <a:pPr>
                  <a:defRPr sz="2000">
                    <a:solidFill>
                      <a:schemeClr val="bg1"/>
                    </a:solidFill>
                  </a:defRPr>
                </a:pPr>
                <a:endParaRPr lang="id-ID"/>
              </a:p>
            </c:txPr>
            <c:showPercent val="1"/>
          </c:dLbls>
          <c:cat>
            <c:strRef>
              <c:f>Sheet1!$B$22:$C$22</c:f>
              <c:strCache>
                <c:ptCount val="2"/>
                <c:pt idx="0">
                  <c:v>Non member</c:v>
                </c:pt>
                <c:pt idx="1">
                  <c:v>Member</c:v>
                </c:pt>
              </c:strCache>
            </c:strRef>
          </c:cat>
          <c:val>
            <c:numRef>
              <c:f>Sheet1!$B$23:$C$23</c:f>
              <c:numCache>
                <c:formatCode>General</c:formatCode>
                <c:ptCount val="2"/>
                <c:pt idx="0">
                  <c:v>16</c:v>
                </c:pt>
                <c:pt idx="1">
                  <c:v>16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8657764654418263"/>
          <c:y val="3.0803441236512091E-3"/>
          <c:w val="0.3050890201224849"/>
          <c:h val="0.23458005249343841"/>
        </c:manualLayout>
      </c:layout>
      <c:txPr>
        <a:bodyPr/>
        <a:lstStyle/>
        <a:p>
          <a:pPr>
            <a:defRPr sz="1600"/>
          </a:pPr>
          <a:endParaRPr lang="id-ID"/>
        </a:p>
      </c:txPr>
    </c:legend>
    <c:plotVisOnly val="1"/>
  </c:chart>
  <c:spPr>
    <a:ln>
      <a:noFill/>
    </a:ln>
  </c:sp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d-ID"/>
  <c:chart>
    <c:view3D>
      <c:rotX val="30"/>
      <c:perspective val="30"/>
    </c:view3D>
    <c:plotArea>
      <c:layout/>
      <c:pie3D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2400"/>
                </a:pPr>
                <a:endParaRPr lang="id-ID"/>
              </a:p>
            </c:txPr>
            <c:showPercent val="1"/>
          </c:dLbls>
          <c:cat>
            <c:strRef>
              <c:f>Sheet2!$A$25:$A$28</c:f>
              <c:strCache>
                <c:ptCount val="4"/>
                <c:pt idx="0">
                  <c:v>Not important</c:v>
                </c:pt>
                <c:pt idx="1">
                  <c:v>Quite important</c:v>
                </c:pt>
                <c:pt idx="2">
                  <c:v>Important</c:v>
                </c:pt>
                <c:pt idx="3">
                  <c:v>Very important</c:v>
                </c:pt>
              </c:strCache>
            </c:strRef>
          </c:cat>
          <c:val>
            <c:numRef>
              <c:f>Sheet2!$B$25:$B$28</c:f>
              <c:numCache>
                <c:formatCode>General</c:formatCode>
                <c:ptCount val="4"/>
                <c:pt idx="0">
                  <c:v>1</c:v>
                </c:pt>
                <c:pt idx="1">
                  <c:v>10</c:v>
                </c:pt>
                <c:pt idx="2">
                  <c:v>10</c:v>
                </c:pt>
                <c:pt idx="3">
                  <c:v>2</c:v>
                </c:pt>
              </c:numCache>
            </c:numRef>
          </c:val>
        </c:ser>
      </c:pie3DChart>
    </c:plotArea>
    <c:legend>
      <c:legendPos val="r"/>
      <c:layout/>
      <c:txPr>
        <a:bodyPr/>
        <a:lstStyle/>
        <a:p>
          <a:pPr>
            <a:defRPr sz="2000"/>
          </a:pPr>
          <a:endParaRPr lang="id-ID"/>
        </a:p>
      </c:txPr>
    </c:legend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d-ID"/>
  <c:chart>
    <c:view3D>
      <c:rotX val="30"/>
      <c:perspective val="30"/>
    </c:view3D>
    <c:plotArea>
      <c:layout/>
      <c:pie3DChart>
        <c:varyColors val="1"/>
        <c:ser>
          <c:idx val="0"/>
          <c:order val="0"/>
          <c:dLbls>
            <c:dLbl>
              <c:idx val="0"/>
              <c:spPr/>
              <c:txPr>
                <a:bodyPr/>
                <a:lstStyle/>
                <a:p>
                  <a:pPr>
                    <a:defRPr sz="2400"/>
                  </a:pPr>
                  <a:endParaRPr lang="id-ID"/>
                </a:p>
              </c:txPr>
            </c:dLbl>
            <c:txPr>
              <a:bodyPr/>
              <a:lstStyle/>
              <a:p>
                <a:pPr>
                  <a:defRPr sz="2800"/>
                </a:pPr>
                <a:endParaRPr lang="id-ID"/>
              </a:p>
            </c:txPr>
            <c:showPercent val="1"/>
          </c:dLbls>
          <c:cat>
            <c:strRef>
              <c:f>Sheet2!$A$2:$A$5</c:f>
              <c:strCache>
                <c:ptCount val="4"/>
                <c:pt idx="0">
                  <c:v>Not important</c:v>
                </c:pt>
                <c:pt idx="1">
                  <c:v>Quite important</c:v>
                </c:pt>
                <c:pt idx="2">
                  <c:v>Important</c:v>
                </c:pt>
                <c:pt idx="3">
                  <c:v>Very important</c:v>
                </c:pt>
              </c:strCache>
            </c:strRef>
          </c:cat>
          <c:val>
            <c:numRef>
              <c:f>Sheet2!$B$2:$B$5</c:f>
              <c:numCache>
                <c:formatCode>General</c:formatCode>
                <c:ptCount val="4"/>
                <c:pt idx="0">
                  <c:v>1</c:v>
                </c:pt>
                <c:pt idx="1">
                  <c:v>5</c:v>
                </c:pt>
                <c:pt idx="2">
                  <c:v>31</c:v>
                </c:pt>
                <c:pt idx="3">
                  <c:v>5</c:v>
                </c:pt>
              </c:numCache>
            </c:numRef>
          </c:val>
        </c:ser>
      </c:pie3DChart>
    </c:plotArea>
    <c:legend>
      <c:legendPos val="r"/>
      <c:layout/>
      <c:txPr>
        <a:bodyPr/>
        <a:lstStyle/>
        <a:p>
          <a:pPr>
            <a:defRPr sz="2000"/>
          </a:pPr>
          <a:endParaRPr lang="id-ID"/>
        </a:p>
      </c:txPr>
    </c:legend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d-ID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2.5755736167254691E-2"/>
          <c:y val="9.0198889265610691E-2"/>
          <c:w val="0.57070900408042802"/>
          <c:h val="0.86744588590089078"/>
        </c:manualLayout>
      </c:layout>
      <c:pie3DChart>
        <c:varyColors val="1"/>
        <c:ser>
          <c:idx val="0"/>
          <c:order val="0"/>
          <c:dLbls>
            <c:dLbl>
              <c:idx val="0"/>
              <c:spPr/>
              <c:txPr>
                <a:bodyPr/>
                <a:lstStyle/>
                <a:p>
                  <a:pPr>
                    <a:defRPr sz="2000"/>
                  </a:pPr>
                  <a:endParaRPr lang="id-ID"/>
                </a:p>
              </c:txPr>
            </c:dLbl>
            <c:dLbl>
              <c:idx val="1"/>
              <c:spPr/>
              <c:txPr>
                <a:bodyPr/>
                <a:lstStyle/>
                <a:p>
                  <a:pPr>
                    <a:defRPr sz="1800"/>
                  </a:pPr>
                  <a:endParaRPr lang="id-ID"/>
                </a:p>
              </c:txPr>
            </c:dLbl>
            <c:dLbl>
              <c:idx val="4"/>
              <c:spPr/>
              <c:txPr>
                <a:bodyPr/>
                <a:lstStyle/>
                <a:p>
                  <a:pPr>
                    <a:defRPr sz="1600"/>
                  </a:pPr>
                  <a:endParaRPr lang="id-ID"/>
                </a:p>
              </c:txPr>
            </c:dLbl>
            <c:dLbl>
              <c:idx val="5"/>
              <c:spPr/>
              <c:txPr>
                <a:bodyPr/>
                <a:lstStyle/>
                <a:p>
                  <a:pPr>
                    <a:defRPr sz="2400"/>
                  </a:pPr>
                  <a:endParaRPr lang="id-ID"/>
                </a:p>
              </c:txPr>
            </c:dLbl>
            <c:txPr>
              <a:bodyPr/>
              <a:lstStyle/>
              <a:p>
                <a:pPr>
                  <a:defRPr sz="1400"/>
                </a:pPr>
                <a:endParaRPr lang="id-ID"/>
              </a:p>
            </c:txPr>
            <c:showPercent val="1"/>
          </c:dLbls>
          <c:cat>
            <c:strRef>
              <c:f>[Grafik.xlsx]Sheet4!$A$18:$A$25</c:f>
              <c:strCache>
                <c:ptCount val="8"/>
                <c:pt idx="0">
                  <c:v>Category C: Manufacturing Sector and Industry</c:v>
                </c:pt>
                <c:pt idx="1">
                  <c:v>Category G: Trading, Distributor</c:v>
                </c:pt>
                <c:pt idx="2">
                  <c:v>Category J: Information and Communication</c:v>
                </c:pt>
                <c:pt idx="3">
                  <c:v>Category M: Professional Services, Science and Technology </c:v>
                </c:pt>
                <c:pt idx="4">
                  <c:v>Category P: Education</c:v>
                </c:pt>
                <c:pt idx="5">
                  <c:v>Category Q: Healthcare and Socialcare</c:v>
                </c:pt>
                <c:pt idx="6">
                  <c:v>Category R: Art, Entertainment, Recreation</c:v>
                </c:pt>
                <c:pt idx="7">
                  <c:v>Category S: Other Services</c:v>
                </c:pt>
              </c:strCache>
            </c:strRef>
          </c:cat>
          <c:val>
            <c:numRef>
              <c:f>[Grafik.xlsx]Sheet4!$B$18:$B$25</c:f>
              <c:numCache>
                <c:formatCode>General</c:formatCode>
                <c:ptCount val="8"/>
                <c:pt idx="0">
                  <c:v>7</c:v>
                </c:pt>
                <c:pt idx="1">
                  <c:v>4</c:v>
                </c:pt>
                <c:pt idx="2">
                  <c:v>1</c:v>
                </c:pt>
                <c:pt idx="3">
                  <c:v>2</c:v>
                </c:pt>
                <c:pt idx="4">
                  <c:v>3</c:v>
                </c:pt>
                <c:pt idx="5">
                  <c:v>12</c:v>
                </c:pt>
                <c:pt idx="6">
                  <c:v>1</c:v>
                </c:pt>
                <c:pt idx="7">
                  <c:v>1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57690975446014103"/>
          <c:y val="4.3435424932239702E-2"/>
          <c:w val="0.42309024553985936"/>
          <c:h val="0.91793869745474899"/>
        </c:manualLayout>
      </c:layout>
      <c:txPr>
        <a:bodyPr/>
        <a:lstStyle/>
        <a:p>
          <a:pPr>
            <a:lnSpc>
              <a:spcPct val="100000"/>
            </a:lnSpc>
            <a:defRPr sz="1600"/>
          </a:pPr>
          <a:endParaRPr lang="id-ID"/>
        </a:p>
      </c:txPr>
    </c:legend>
    <c:plotVisOnly val="1"/>
  </c:chart>
  <c:externalData r:id="rId1"/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d-ID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2.0659667541557312E-2"/>
          <c:y val="3.9351851851851853E-2"/>
          <c:w val="0.62812510936132981"/>
          <c:h val="0.96064814814814892"/>
        </c:manualLayout>
      </c:layout>
      <c:pie3DChart>
        <c:varyColors val="1"/>
        <c:ser>
          <c:idx val="0"/>
          <c:order val="0"/>
          <c:dLbls>
            <c:dLbl>
              <c:idx val="0"/>
              <c:spPr/>
              <c:txPr>
                <a:bodyPr/>
                <a:lstStyle/>
                <a:p>
                  <a:pPr>
                    <a:defRPr sz="1200">
                      <a:solidFill>
                        <a:schemeClr val="tx1"/>
                      </a:solidFill>
                    </a:defRPr>
                  </a:pPr>
                  <a:endParaRPr lang="id-ID"/>
                </a:p>
              </c:txPr>
            </c:dLbl>
            <c:dLbl>
              <c:idx val="1"/>
              <c:spPr/>
              <c:txPr>
                <a:bodyPr/>
                <a:lstStyle/>
                <a:p>
                  <a:pPr>
                    <a:defRPr sz="2400">
                      <a:solidFill>
                        <a:schemeClr val="tx1"/>
                      </a:solidFill>
                    </a:defRPr>
                  </a:pPr>
                  <a:endParaRPr lang="id-ID"/>
                </a:p>
              </c:txPr>
            </c:dLbl>
            <c:dLbl>
              <c:idx val="2"/>
              <c:spPr/>
              <c:txPr>
                <a:bodyPr/>
                <a:lstStyle/>
                <a:p>
                  <a:pPr>
                    <a:defRPr sz="1050">
                      <a:solidFill>
                        <a:schemeClr val="tx1"/>
                      </a:solidFill>
                    </a:defRPr>
                  </a:pPr>
                  <a:endParaRPr lang="id-ID"/>
                </a:p>
              </c:txPr>
            </c:dLbl>
            <c:dLbl>
              <c:idx val="3"/>
              <c:spPr/>
              <c:txPr>
                <a:bodyPr/>
                <a:lstStyle/>
                <a:p>
                  <a:pPr>
                    <a:defRPr sz="1050">
                      <a:solidFill>
                        <a:schemeClr val="tx1"/>
                      </a:solidFill>
                    </a:defRPr>
                  </a:pPr>
                  <a:endParaRPr lang="id-ID"/>
                </a:p>
              </c:txPr>
            </c:dLbl>
            <c:dLbl>
              <c:idx val="4"/>
              <c:spPr/>
              <c:txPr>
                <a:bodyPr/>
                <a:lstStyle/>
                <a:p>
                  <a:pPr>
                    <a:defRPr sz="1100">
                      <a:solidFill>
                        <a:schemeClr val="tx1"/>
                      </a:solidFill>
                    </a:defRPr>
                  </a:pPr>
                  <a:endParaRPr lang="id-ID"/>
                </a:p>
              </c:txPr>
            </c:dLbl>
            <c:dLbl>
              <c:idx val="5"/>
              <c:spPr/>
              <c:txPr>
                <a:bodyPr/>
                <a:lstStyle/>
                <a:p>
                  <a:pPr>
                    <a:defRPr sz="1200">
                      <a:solidFill>
                        <a:schemeClr val="tx1"/>
                      </a:solidFill>
                    </a:defRPr>
                  </a:pPr>
                  <a:endParaRPr lang="id-ID"/>
                </a:p>
              </c:txPr>
            </c:dLbl>
            <c:dLbl>
              <c:idx val="6"/>
              <c:spPr/>
              <c:txPr>
                <a:bodyPr/>
                <a:lstStyle/>
                <a:p>
                  <a:pPr>
                    <a:defRPr sz="1400">
                      <a:solidFill>
                        <a:schemeClr val="tx1"/>
                      </a:solidFill>
                    </a:defRPr>
                  </a:pPr>
                  <a:endParaRPr lang="id-ID"/>
                </a:p>
              </c:txPr>
            </c:dLbl>
            <c:txPr>
              <a:bodyPr/>
              <a:lstStyle/>
              <a:p>
                <a:pPr>
                  <a:defRPr sz="1050">
                    <a:solidFill>
                      <a:schemeClr val="bg1"/>
                    </a:solidFill>
                  </a:defRPr>
                </a:pPr>
                <a:endParaRPr lang="id-ID"/>
              </a:p>
            </c:txPr>
            <c:showPercent val="1"/>
          </c:dLbls>
          <c:cat>
            <c:strRef>
              <c:f>Sheet4!$A$1:$A$7</c:f>
              <c:strCache>
                <c:ptCount val="7"/>
                <c:pt idx="0">
                  <c:v>Education</c:v>
                </c:pt>
                <c:pt idx="1">
                  <c:v>Healthcare, Pharmacy</c:v>
                </c:pt>
                <c:pt idx="2">
                  <c:v>Healthcare, Research</c:v>
                </c:pt>
                <c:pt idx="3">
                  <c:v>Healthcare, Public Health</c:v>
                </c:pt>
                <c:pt idx="4">
                  <c:v>Manufacturing</c:v>
                </c:pt>
                <c:pt idx="5">
                  <c:v>Sales/Marketing, Marketing/Business Development</c:v>
                </c:pt>
                <c:pt idx="6">
                  <c:v>Services, Social Services</c:v>
                </c:pt>
              </c:strCache>
            </c:strRef>
          </c:cat>
          <c:val>
            <c:numRef>
              <c:f>Sheet4!$B$1:$B$7</c:f>
              <c:numCache>
                <c:formatCode>General</c:formatCode>
                <c:ptCount val="7"/>
                <c:pt idx="0">
                  <c:v>2</c:v>
                </c:pt>
                <c:pt idx="1">
                  <c:v>34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</c:pie3DChart>
    </c:plotArea>
    <c:legend>
      <c:legendPos val="r"/>
      <c:layout/>
      <c:txPr>
        <a:bodyPr/>
        <a:lstStyle/>
        <a:p>
          <a:pPr>
            <a:defRPr sz="1600"/>
          </a:pPr>
          <a:endParaRPr lang="id-ID"/>
        </a:p>
      </c:txPr>
    </c:legend>
    <c:plotVisOnly val="1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0BF8131-E7A6-4716-A231-943B2CD9EC42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FF11B2C8-7D90-4194-8C1B-8953F9A82CA1}">
      <dgm:prSet phldrT="[Text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id-ID" sz="2300" dirty="0" smtClean="0"/>
            <a:t>Graduates’ skills and competence</a:t>
          </a:r>
          <a:endParaRPr lang="id-ID" sz="2300" dirty="0"/>
        </a:p>
      </dgm:t>
    </dgm:pt>
    <dgm:pt modelId="{8AA3AC30-E01C-40FC-86F2-33F753AC0A96}" type="parTrans" cxnId="{9ACF29C4-AB7F-4D55-AF3F-6A65B7B42EFF}">
      <dgm:prSet/>
      <dgm:spPr/>
      <dgm:t>
        <a:bodyPr/>
        <a:lstStyle/>
        <a:p>
          <a:endParaRPr lang="id-ID" sz="2300"/>
        </a:p>
      </dgm:t>
    </dgm:pt>
    <dgm:pt modelId="{50B41A82-5A5F-4095-8813-E1354988B0AE}" type="sibTrans" cxnId="{9ACF29C4-AB7F-4D55-AF3F-6A65B7B42EFF}">
      <dgm:prSet/>
      <dgm:spPr/>
      <dgm:t>
        <a:bodyPr/>
        <a:lstStyle/>
        <a:p>
          <a:endParaRPr lang="id-ID" sz="2300"/>
        </a:p>
      </dgm:t>
    </dgm:pt>
    <dgm:pt modelId="{8CF01BC9-FD86-47F9-8524-1FD148DE2590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id-ID" sz="2300" dirty="0" smtClean="0"/>
            <a:t>Education process (university programmes and curricula)</a:t>
          </a:r>
        </a:p>
      </dgm:t>
    </dgm:pt>
    <dgm:pt modelId="{4C65B03C-9611-4571-82C5-561AADC3C501}" type="parTrans" cxnId="{FD356A3F-0DEB-46F9-A7BE-E42AF1F2D69D}">
      <dgm:prSet/>
      <dgm:spPr/>
      <dgm:t>
        <a:bodyPr/>
        <a:lstStyle/>
        <a:p>
          <a:endParaRPr lang="id-ID" sz="2300"/>
        </a:p>
      </dgm:t>
    </dgm:pt>
    <dgm:pt modelId="{B7CD7B8D-35DB-40F4-B332-98031F4BC622}" type="sibTrans" cxnId="{FD356A3F-0DEB-46F9-A7BE-E42AF1F2D69D}">
      <dgm:prSet/>
      <dgm:spPr/>
      <dgm:t>
        <a:bodyPr/>
        <a:lstStyle/>
        <a:p>
          <a:endParaRPr lang="id-ID" sz="2300"/>
        </a:p>
      </dgm:t>
    </dgm:pt>
    <dgm:pt modelId="{591EA638-7557-4F5D-8C41-2BFB5F4C5AEB}">
      <dgm:prSet custT="1"/>
      <dgm:spPr/>
      <dgm:t>
        <a:bodyPr/>
        <a:lstStyle/>
        <a:p>
          <a:r>
            <a:rPr lang="id-ID" sz="2300" smtClean="0"/>
            <a:t>Graduates’ sociobiography information</a:t>
          </a:r>
          <a:endParaRPr lang="id-ID" sz="2300" dirty="0" smtClean="0"/>
        </a:p>
      </dgm:t>
    </dgm:pt>
    <dgm:pt modelId="{3CECC698-65BC-42BE-A884-0BF09899CFFD}" type="parTrans" cxnId="{C7CF0948-E550-49F5-A622-3EB218F9C7B1}">
      <dgm:prSet/>
      <dgm:spPr/>
      <dgm:t>
        <a:bodyPr/>
        <a:lstStyle/>
        <a:p>
          <a:endParaRPr lang="id-ID" sz="2300"/>
        </a:p>
      </dgm:t>
    </dgm:pt>
    <dgm:pt modelId="{E89D6C0F-FC89-4560-939C-640B9904D9F1}" type="sibTrans" cxnId="{C7CF0948-E550-49F5-A622-3EB218F9C7B1}">
      <dgm:prSet/>
      <dgm:spPr/>
      <dgm:t>
        <a:bodyPr/>
        <a:lstStyle/>
        <a:p>
          <a:endParaRPr lang="id-ID" sz="2300"/>
        </a:p>
      </dgm:t>
    </dgm:pt>
    <dgm:pt modelId="{14BE5BC1-C6A1-4354-85A0-E406B57EEBCF}" type="pres">
      <dgm:prSet presAssocID="{70BF8131-E7A6-4716-A231-943B2CD9EC42}" presName="compositeShape" presStyleCnt="0">
        <dgm:presLayoutVars>
          <dgm:chMax val="7"/>
          <dgm:dir/>
          <dgm:resizeHandles val="exact"/>
        </dgm:presLayoutVars>
      </dgm:prSet>
      <dgm:spPr/>
    </dgm:pt>
    <dgm:pt modelId="{6207F01A-BB1B-422F-9FD0-8FA22E40E93E}" type="pres">
      <dgm:prSet presAssocID="{FF11B2C8-7D90-4194-8C1B-8953F9A82CA1}" presName="circ1" presStyleLbl="vennNode1" presStyleIdx="0" presStyleCnt="3"/>
      <dgm:spPr/>
      <dgm:t>
        <a:bodyPr/>
        <a:lstStyle/>
        <a:p>
          <a:endParaRPr lang="id-ID"/>
        </a:p>
      </dgm:t>
    </dgm:pt>
    <dgm:pt modelId="{7D24E61F-E637-43D8-9B07-D0C2710379DD}" type="pres">
      <dgm:prSet presAssocID="{FF11B2C8-7D90-4194-8C1B-8953F9A82CA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CADDDA34-9498-4891-B372-848BF39EFC33}" type="pres">
      <dgm:prSet presAssocID="{8CF01BC9-FD86-47F9-8524-1FD148DE2590}" presName="circ2" presStyleLbl="vennNode1" presStyleIdx="1" presStyleCnt="3"/>
      <dgm:spPr/>
      <dgm:t>
        <a:bodyPr/>
        <a:lstStyle/>
        <a:p>
          <a:endParaRPr lang="id-ID"/>
        </a:p>
      </dgm:t>
    </dgm:pt>
    <dgm:pt modelId="{918F1DCB-6AFD-4D19-AF56-4B04DEB82235}" type="pres">
      <dgm:prSet presAssocID="{8CF01BC9-FD86-47F9-8524-1FD148DE2590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FE8F1E6A-4C41-4F9B-839E-D8917EF23080}" type="pres">
      <dgm:prSet presAssocID="{591EA638-7557-4F5D-8C41-2BFB5F4C5AEB}" presName="circ3" presStyleLbl="vennNode1" presStyleIdx="2" presStyleCnt="3"/>
      <dgm:spPr/>
      <dgm:t>
        <a:bodyPr/>
        <a:lstStyle/>
        <a:p>
          <a:endParaRPr lang="id-ID"/>
        </a:p>
      </dgm:t>
    </dgm:pt>
    <dgm:pt modelId="{884654DA-6A03-432D-B455-17A0D2B8A2DF}" type="pres">
      <dgm:prSet presAssocID="{591EA638-7557-4F5D-8C41-2BFB5F4C5AEB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566FADE8-3441-4A2F-96CC-11C75FF00364}" type="presOf" srcId="{FF11B2C8-7D90-4194-8C1B-8953F9A82CA1}" destId="{7D24E61F-E637-43D8-9B07-D0C2710379DD}" srcOrd="0" destOrd="0" presId="urn:microsoft.com/office/officeart/2005/8/layout/venn1"/>
    <dgm:cxn modelId="{FD356A3F-0DEB-46F9-A7BE-E42AF1F2D69D}" srcId="{70BF8131-E7A6-4716-A231-943B2CD9EC42}" destId="{8CF01BC9-FD86-47F9-8524-1FD148DE2590}" srcOrd="1" destOrd="0" parTransId="{4C65B03C-9611-4571-82C5-561AADC3C501}" sibTransId="{B7CD7B8D-35DB-40F4-B332-98031F4BC622}"/>
    <dgm:cxn modelId="{76682FEB-FC8E-414C-B77D-2727CCA9CF32}" type="presOf" srcId="{8CF01BC9-FD86-47F9-8524-1FD148DE2590}" destId="{CADDDA34-9498-4891-B372-848BF39EFC33}" srcOrd="1" destOrd="0" presId="urn:microsoft.com/office/officeart/2005/8/layout/venn1"/>
    <dgm:cxn modelId="{9ACF29C4-AB7F-4D55-AF3F-6A65B7B42EFF}" srcId="{70BF8131-E7A6-4716-A231-943B2CD9EC42}" destId="{FF11B2C8-7D90-4194-8C1B-8953F9A82CA1}" srcOrd="0" destOrd="0" parTransId="{8AA3AC30-E01C-40FC-86F2-33F753AC0A96}" sibTransId="{50B41A82-5A5F-4095-8813-E1354988B0AE}"/>
    <dgm:cxn modelId="{E3610DF3-339A-4BCD-9041-434B0D671984}" type="presOf" srcId="{70BF8131-E7A6-4716-A231-943B2CD9EC42}" destId="{14BE5BC1-C6A1-4354-85A0-E406B57EEBCF}" srcOrd="0" destOrd="0" presId="urn:microsoft.com/office/officeart/2005/8/layout/venn1"/>
    <dgm:cxn modelId="{AF913E68-FDCD-4625-9A36-83B6DA3E8454}" type="presOf" srcId="{8CF01BC9-FD86-47F9-8524-1FD148DE2590}" destId="{918F1DCB-6AFD-4D19-AF56-4B04DEB82235}" srcOrd="0" destOrd="0" presId="urn:microsoft.com/office/officeart/2005/8/layout/venn1"/>
    <dgm:cxn modelId="{9C89E0FA-573E-4C3F-8C3C-5D3803BCB8D5}" type="presOf" srcId="{591EA638-7557-4F5D-8C41-2BFB5F4C5AEB}" destId="{884654DA-6A03-432D-B455-17A0D2B8A2DF}" srcOrd="0" destOrd="0" presId="urn:microsoft.com/office/officeart/2005/8/layout/venn1"/>
    <dgm:cxn modelId="{5CD30976-A617-4543-9CB5-08C63B24206B}" type="presOf" srcId="{FF11B2C8-7D90-4194-8C1B-8953F9A82CA1}" destId="{6207F01A-BB1B-422F-9FD0-8FA22E40E93E}" srcOrd="1" destOrd="0" presId="urn:microsoft.com/office/officeart/2005/8/layout/venn1"/>
    <dgm:cxn modelId="{C7CF0948-E550-49F5-A622-3EB218F9C7B1}" srcId="{70BF8131-E7A6-4716-A231-943B2CD9EC42}" destId="{591EA638-7557-4F5D-8C41-2BFB5F4C5AEB}" srcOrd="2" destOrd="0" parTransId="{3CECC698-65BC-42BE-A884-0BF09899CFFD}" sibTransId="{E89D6C0F-FC89-4560-939C-640B9904D9F1}"/>
    <dgm:cxn modelId="{45D5C896-E65A-447E-8B4F-E63E06BA2804}" type="presOf" srcId="{591EA638-7557-4F5D-8C41-2BFB5F4C5AEB}" destId="{FE8F1E6A-4C41-4F9B-839E-D8917EF23080}" srcOrd="1" destOrd="0" presId="urn:microsoft.com/office/officeart/2005/8/layout/venn1"/>
    <dgm:cxn modelId="{568535C1-0A51-4FFE-B3B1-2EE7ECB7E525}" type="presParOf" srcId="{14BE5BC1-C6A1-4354-85A0-E406B57EEBCF}" destId="{6207F01A-BB1B-422F-9FD0-8FA22E40E93E}" srcOrd="0" destOrd="0" presId="urn:microsoft.com/office/officeart/2005/8/layout/venn1"/>
    <dgm:cxn modelId="{D3AAFE7D-E04D-46C1-9029-87DD073E0EF0}" type="presParOf" srcId="{14BE5BC1-C6A1-4354-85A0-E406B57EEBCF}" destId="{7D24E61F-E637-43D8-9B07-D0C2710379DD}" srcOrd="1" destOrd="0" presId="urn:microsoft.com/office/officeart/2005/8/layout/venn1"/>
    <dgm:cxn modelId="{028E0114-D547-466C-94EB-1A5E956A4469}" type="presParOf" srcId="{14BE5BC1-C6A1-4354-85A0-E406B57EEBCF}" destId="{CADDDA34-9498-4891-B372-848BF39EFC33}" srcOrd="2" destOrd="0" presId="urn:microsoft.com/office/officeart/2005/8/layout/venn1"/>
    <dgm:cxn modelId="{71538089-77D3-4C59-819D-A2B1D2669D7A}" type="presParOf" srcId="{14BE5BC1-C6A1-4354-85A0-E406B57EEBCF}" destId="{918F1DCB-6AFD-4D19-AF56-4B04DEB82235}" srcOrd="3" destOrd="0" presId="urn:microsoft.com/office/officeart/2005/8/layout/venn1"/>
    <dgm:cxn modelId="{1F644885-DE9C-4C21-9E56-3721C7366B58}" type="presParOf" srcId="{14BE5BC1-C6A1-4354-85A0-E406B57EEBCF}" destId="{FE8F1E6A-4C41-4F9B-839E-D8917EF23080}" srcOrd="4" destOrd="0" presId="urn:microsoft.com/office/officeart/2005/8/layout/venn1"/>
    <dgm:cxn modelId="{9542CA86-B4CD-4786-A1AB-58EBA3FDD84D}" type="presParOf" srcId="{14BE5BC1-C6A1-4354-85A0-E406B57EEBCF}" destId="{884654DA-6A03-432D-B455-17A0D2B8A2DF}" srcOrd="5" destOrd="0" presId="urn:microsoft.com/office/officeart/2005/8/layout/venn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0.34722</cdr:x>
      <cdr:y>0.14206</cdr:y>
    </cdr:to>
    <cdr:sp macro="" textlink="">
      <cdr:nvSpPr>
        <cdr:cNvPr id="2" name="Oval 1"/>
        <cdr:cNvSpPr/>
      </cdr:nvSpPr>
      <cdr:spPr>
        <a:xfrm xmlns:a="http://schemas.openxmlformats.org/drawingml/2006/main">
          <a:off x="0" y="0"/>
          <a:ext cx="2857520" cy="642942"/>
        </a:xfrm>
        <a:prstGeom xmlns:a="http://schemas.openxmlformats.org/drawingml/2006/main" prst="ellipse">
          <a:avLst/>
        </a:prstGeom>
        <a:gradFill xmlns:a="http://schemas.openxmlformats.org/drawingml/2006/main" rotWithShape="1">
          <a:gsLst>
            <a:gs pos="0">
              <a:srgbClr val="4BACC6">
                <a:tint val="50000"/>
                <a:satMod val="300000"/>
              </a:srgbClr>
            </a:gs>
            <a:gs pos="35000">
              <a:srgbClr val="4BACC6">
                <a:tint val="37000"/>
                <a:satMod val="300000"/>
              </a:srgbClr>
            </a:gs>
            <a:gs pos="100000">
              <a:srgbClr val="4BACC6">
                <a:tint val="15000"/>
                <a:satMod val="350000"/>
              </a:srgbClr>
            </a:gs>
          </a:gsLst>
          <a:lin ang="16200000" scaled="1"/>
        </a:gradFill>
        <a:ln xmlns:a="http://schemas.openxmlformats.org/drawingml/2006/main" w="9525" cap="flat" cmpd="sng" algn="ctr">
          <a:solidFill>
            <a:srgbClr val="4BACC6">
              <a:shade val="95000"/>
              <a:satMod val="105000"/>
            </a:srgbClr>
          </a:solidFill>
          <a:prstDash val="solid"/>
        </a:ln>
        <a:effectLst xmlns:a="http://schemas.openxmlformats.org/drawingml/2006/main">
          <a:outerShdw blurRad="40000" dist="20000" dir="5400000" rotWithShape="0">
            <a:srgbClr val="000000">
              <a:alpha val="38000"/>
            </a:srgbClr>
          </a:outerShdw>
        </a:effectLst>
      </cdr:spPr>
      <cdr:style>
        <a:lnRef xmlns:a="http://schemas.openxmlformats.org/drawingml/2006/main" idx="1">
          <a:schemeClr val="accent5"/>
        </a:lnRef>
        <a:fillRef xmlns:a="http://schemas.openxmlformats.org/drawingml/2006/main" idx="2">
          <a:schemeClr val="accent5"/>
        </a:fillRef>
        <a:effectRef xmlns:a="http://schemas.openxmlformats.org/drawingml/2006/main" idx="1">
          <a:schemeClr val="accent5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id-ID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id-ID" dirty="0" smtClean="0"/>
            <a:t>GRADUATES 2009</a:t>
          </a:r>
          <a:endParaRPr lang="id-ID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FD5C94-0DD2-4F87-8D0B-837DB57C06D4}" type="datetimeFigureOut">
              <a:rPr lang="id-ID" smtClean="0"/>
              <a:pPr/>
              <a:t>23/10/2012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D915E-EF90-4656-9341-DF126F015889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id-ID" sz="1000" dirty="0" smtClean="0"/>
              <a:t>1. Skills</a:t>
            </a:r>
            <a:r>
              <a:rPr lang="id-ID" sz="1000" baseline="0" dirty="0" smtClean="0"/>
              <a:t> and c</a:t>
            </a:r>
            <a:r>
              <a:rPr lang="id-ID" sz="1000" dirty="0" smtClean="0"/>
              <a:t>ompetence build-on, maintain and mastery,</a:t>
            </a:r>
          </a:p>
          <a:p>
            <a:pPr lvl="1"/>
            <a:r>
              <a:rPr lang="id-ID" sz="1000" dirty="0" smtClean="0"/>
              <a:t>2. Education process, including university programmes and </a:t>
            </a:r>
            <a:r>
              <a:rPr lang="id-ID" sz="1000" dirty="0" smtClean="0"/>
              <a:t>curricula</a:t>
            </a:r>
            <a:r>
              <a:rPr lang="id-ID" sz="1000" baseline="0" dirty="0" smtClean="0"/>
              <a:t> </a:t>
            </a:r>
            <a:r>
              <a:rPr lang="id-ID" sz="1000" dirty="0" smtClean="0"/>
              <a:t>based </a:t>
            </a:r>
            <a:r>
              <a:rPr lang="id-ID" sz="1000" dirty="0" smtClean="0"/>
              <a:t>on information what programmes lead to </a:t>
            </a:r>
            <a:r>
              <a:rPr lang="id-ID" sz="1000" dirty="0" smtClean="0"/>
              <a:t>build</a:t>
            </a:r>
            <a:r>
              <a:rPr lang="id-ID" sz="1000" baseline="0" dirty="0" smtClean="0"/>
              <a:t> </a:t>
            </a:r>
            <a:r>
              <a:rPr lang="id-ID" sz="1000" dirty="0" smtClean="0"/>
              <a:t>on</a:t>
            </a:r>
            <a:r>
              <a:rPr lang="id-ID" sz="1000" dirty="0" smtClean="0"/>
              <a:t>, improve, and maintain the graduates” skills and competence</a:t>
            </a:r>
          </a:p>
          <a:p>
            <a:pPr lvl="1"/>
            <a:r>
              <a:rPr lang="id-ID" sz="1000" dirty="0" smtClean="0"/>
              <a:t>3. Graduates’ sociobiography information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d-ID" sz="1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D915E-EF90-4656-9341-DF126F015889}" type="slidenum">
              <a:rPr lang="id-ID" smtClean="0"/>
              <a:pPr/>
              <a:t>3</a:t>
            </a:fld>
            <a:endParaRPr lang="id-ID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d-ID" dirty="0" smtClean="0"/>
              <a:t>In term of activities during the study period, 77% of graduates 2008 and 50% of  graduates 2009 were active as member in organization</a:t>
            </a:r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D915E-EF90-4656-9341-DF126F015889}" type="slidenum">
              <a:rPr lang="id-ID" smtClean="0"/>
              <a:pPr/>
              <a:t>14</a:t>
            </a:fld>
            <a:endParaRPr lang="id-ID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2A181-9339-48E8-B1AC-B9B28FFAE47B}" type="datetimeFigureOut">
              <a:rPr lang="id-ID" smtClean="0"/>
              <a:pPr/>
              <a:t>23/10/2012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2218B-A3B5-4CFF-8D87-85A02DDB0D3F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2A181-9339-48E8-B1AC-B9B28FFAE47B}" type="datetimeFigureOut">
              <a:rPr lang="id-ID" smtClean="0"/>
              <a:pPr/>
              <a:t>23/10/2012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2218B-A3B5-4CFF-8D87-85A02DDB0D3F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2A181-9339-48E8-B1AC-B9B28FFAE47B}" type="datetimeFigureOut">
              <a:rPr lang="id-ID" smtClean="0"/>
              <a:pPr/>
              <a:t>23/10/2012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2218B-A3B5-4CFF-8D87-85A02DDB0D3F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2A181-9339-48E8-B1AC-B9B28FFAE47B}" type="datetimeFigureOut">
              <a:rPr lang="id-ID" smtClean="0"/>
              <a:pPr/>
              <a:t>23/10/2012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2218B-A3B5-4CFF-8D87-85A02DDB0D3F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2A181-9339-48E8-B1AC-B9B28FFAE47B}" type="datetimeFigureOut">
              <a:rPr lang="id-ID" smtClean="0"/>
              <a:pPr/>
              <a:t>23/10/2012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2218B-A3B5-4CFF-8D87-85A02DDB0D3F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2A181-9339-48E8-B1AC-B9B28FFAE47B}" type="datetimeFigureOut">
              <a:rPr lang="id-ID" smtClean="0"/>
              <a:pPr/>
              <a:t>23/10/2012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2218B-A3B5-4CFF-8D87-85A02DDB0D3F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2A181-9339-48E8-B1AC-B9B28FFAE47B}" type="datetimeFigureOut">
              <a:rPr lang="id-ID" smtClean="0"/>
              <a:pPr/>
              <a:t>23/10/2012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2218B-A3B5-4CFF-8D87-85A02DDB0D3F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2A181-9339-48E8-B1AC-B9B28FFAE47B}" type="datetimeFigureOut">
              <a:rPr lang="id-ID" smtClean="0"/>
              <a:pPr/>
              <a:t>23/10/2012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2218B-A3B5-4CFF-8D87-85A02DDB0D3F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2A181-9339-48E8-B1AC-B9B28FFAE47B}" type="datetimeFigureOut">
              <a:rPr lang="id-ID" smtClean="0"/>
              <a:pPr/>
              <a:t>23/10/2012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2218B-A3B5-4CFF-8D87-85A02DDB0D3F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2A181-9339-48E8-B1AC-B9B28FFAE47B}" type="datetimeFigureOut">
              <a:rPr lang="id-ID" smtClean="0"/>
              <a:pPr/>
              <a:t>23/10/2012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2218B-A3B5-4CFF-8D87-85A02DDB0D3F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2A181-9339-48E8-B1AC-B9B28FFAE47B}" type="datetimeFigureOut">
              <a:rPr lang="id-ID" smtClean="0"/>
              <a:pPr/>
              <a:t>23/10/2012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2218B-A3B5-4CFF-8D87-85A02DDB0D3F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52A181-9339-48E8-B1AC-B9B28FFAE47B}" type="datetimeFigureOut">
              <a:rPr lang="id-ID" smtClean="0"/>
              <a:pPr/>
              <a:t>23/10/2012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C2218B-A3B5-4CFF-8D87-85A02DDB0D3F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rani@farmasi.ui.ac.id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tracerstudy.ui.ac.id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2000232" cy="1928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288982" y="2571744"/>
            <a:ext cx="9501222" cy="1814524"/>
          </a:xfrm>
        </p:spPr>
        <p:txBody>
          <a:bodyPr>
            <a:noAutofit/>
          </a:bodyPr>
          <a:lstStyle/>
          <a:p>
            <a:pPr algn="r"/>
            <a:r>
              <a:rPr lang="id-ID" sz="2500" b="1" dirty="0"/>
              <a:t>ASSOCIATION BETWEEN ORGANIZATION ACTIVITIES AND JOB SEARCH DURATION AMONG </a:t>
            </a:r>
            <a:r>
              <a:rPr lang="en-US" sz="2500" b="1" dirty="0"/>
              <a:t>GRADUATES 200</a:t>
            </a:r>
            <a:r>
              <a:rPr lang="id-ID" sz="2500" b="1" dirty="0"/>
              <a:t>8 AND GRADUATES 2009 </a:t>
            </a:r>
            <a:r>
              <a:rPr lang="id-ID" sz="2500" b="1" dirty="0" smtClean="0"/>
              <a:t>OF </a:t>
            </a:r>
            <a:br>
              <a:rPr lang="id-ID" sz="2500" b="1" dirty="0" smtClean="0"/>
            </a:br>
            <a:r>
              <a:rPr lang="id-ID" sz="2500" b="1" dirty="0" smtClean="0"/>
              <a:t>DEPARTMENT </a:t>
            </a:r>
            <a:r>
              <a:rPr lang="id-ID" sz="2500" b="1" dirty="0"/>
              <a:t>OF PHARMACY, FACULTY OF MATHEMATICS AND NATURAL SCIENCES, </a:t>
            </a:r>
            <a:r>
              <a:rPr lang="en-US" sz="2500" b="1" dirty="0"/>
              <a:t>UNIVERSITAS INDONESIA </a:t>
            </a:r>
            <a:r>
              <a:rPr lang="id-ID" sz="2400" dirty="0"/>
              <a:t/>
            </a:r>
            <a:br>
              <a:rPr lang="id-ID" sz="2400" dirty="0"/>
            </a:br>
            <a:r>
              <a:rPr lang="id-ID" sz="2400" dirty="0" smtClean="0"/>
              <a:t/>
            </a:r>
            <a:br>
              <a:rPr lang="id-ID" sz="2400" dirty="0" smtClean="0"/>
            </a:br>
            <a:r>
              <a:rPr lang="id-ID" sz="2400" dirty="0" smtClean="0"/>
              <a:t>Rani Sauriasari*, Ahmad Syafiq, Sandra Fikawati</a:t>
            </a:r>
            <a:r>
              <a:rPr lang="id-ID" sz="2400" b="1" dirty="0"/>
              <a:t> </a:t>
            </a:r>
            <a:r>
              <a:rPr lang="id-ID" sz="2400" dirty="0"/>
              <a:t/>
            </a:r>
            <a:br>
              <a:rPr lang="id-ID" sz="2400" dirty="0"/>
            </a:br>
            <a:endParaRPr lang="id-ID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5105400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id-ID" sz="2400" dirty="0" smtClean="0">
                <a:solidFill>
                  <a:schemeClr val="tx1"/>
                </a:solidFill>
              </a:rPr>
              <a:t>*</a:t>
            </a:r>
            <a:r>
              <a:rPr lang="id-ID" sz="1600" dirty="0" smtClean="0">
                <a:solidFill>
                  <a:schemeClr val="tx1"/>
                </a:solidFill>
              </a:rPr>
              <a:t>Faculty </a:t>
            </a:r>
            <a:r>
              <a:rPr lang="id-ID" sz="1600" dirty="0" smtClean="0">
                <a:solidFill>
                  <a:schemeClr val="tx1"/>
                </a:solidFill>
              </a:rPr>
              <a:t>of Pharmacy, Universitas Indonesia</a:t>
            </a:r>
          </a:p>
          <a:p>
            <a:pPr algn="r"/>
            <a:r>
              <a:rPr lang="id-ID" sz="1600" u="sng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3"/>
              </a:rPr>
              <a:t>rani@farmasi.u</a:t>
            </a:r>
            <a:r>
              <a:rPr lang="en-US" sz="1600" u="sng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3"/>
              </a:rPr>
              <a:t>i.ac.id</a:t>
            </a:r>
            <a:endParaRPr lang="id-ID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lum bright="60000" contrast="-32000"/>
          </a:blip>
          <a:srcRect/>
          <a:stretch>
            <a:fillRect/>
          </a:stretch>
        </p:blipFill>
        <p:spPr bwMode="auto">
          <a:xfrm>
            <a:off x="2000232" y="0"/>
            <a:ext cx="7143768" cy="1928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lum bright="44000" contrast="19000"/>
          </a:blip>
          <a:srcRect/>
          <a:stretch>
            <a:fillRect/>
          </a:stretch>
        </p:blipFill>
        <p:spPr bwMode="auto">
          <a:xfrm>
            <a:off x="0" y="0"/>
            <a:ext cx="5429257" cy="4071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43570" y="71422"/>
            <a:ext cx="3286148" cy="1143000"/>
          </a:xfrm>
          <a:noFill/>
          <a:ln>
            <a:noFill/>
          </a:ln>
        </p:spPr>
        <p:style>
          <a:lnRef idx="1">
            <a:schemeClr val="accent3"/>
          </a:lnRef>
          <a:fillRef idx="1001">
            <a:schemeClr val="lt1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id-ID" b="1" dirty="0" smtClean="0"/>
              <a:t>Study Subjects</a:t>
            </a:r>
            <a:endParaRPr lang="id-ID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42908" y="3428999"/>
            <a:ext cx="9144000" cy="4143405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en-US" b="1" dirty="0" smtClean="0">
                <a:solidFill>
                  <a:srgbClr val="00B050"/>
                </a:solidFill>
              </a:rPr>
              <a:t>TSUI </a:t>
            </a:r>
            <a:r>
              <a:rPr lang="id-ID" b="1" dirty="0" smtClean="0">
                <a:solidFill>
                  <a:srgbClr val="00B050"/>
                </a:solidFill>
              </a:rPr>
              <a:t>2010 and 2011</a:t>
            </a:r>
          </a:p>
          <a:p>
            <a:pPr algn="r">
              <a:buNone/>
            </a:pPr>
            <a:r>
              <a:rPr lang="id-ID" b="1" dirty="0" smtClean="0"/>
              <a:t>Study subjects: </a:t>
            </a:r>
          </a:p>
          <a:p>
            <a:pPr algn="r">
              <a:buNone/>
            </a:pPr>
            <a:r>
              <a:rPr lang="id-ID" b="1" dirty="0" smtClean="0">
                <a:solidFill>
                  <a:srgbClr val="00B050"/>
                </a:solidFill>
              </a:rPr>
              <a:t>Graduates of  Department of Pharmacy</a:t>
            </a:r>
            <a:r>
              <a:rPr lang="id-ID" b="1" dirty="0" smtClean="0"/>
              <a:t> </a:t>
            </a:r>
          </a:p>
          <a:p>
            <a:pPr algn="r">
              <a:buNone/>
            </a:pPr>
            <a:r>
              <a:rPr lang="id-ID" sz="2400" b="1" dirty="0" smtClean="0"/>
              <a:t>Graduates here are those who completed the Apothecary program for one year, which is a professional course after completing the undergraduate program (usually 4 years)</a:t>
            </a:r>
          </a:p>
          <a:p>
            <a:endParaRPr lang="id-ID" dirty="0" smtClean="0"/>
          </a:p>
          <a:p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b="1" dirty="0" smtClean="0"/>
              <a:t>Analytical Method</a:t>
            </a:r>
            <a:endParaRPr lang="id-ID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768733"/>
          </a:xfrm>
        </p:spPr>
        <p:txBody>
          <a:bodyPr>
            <a:normAutofit/>
          </a:bodyPr>
          <a:lstStyle/>
          <a:p>
            <a:pPr algn="ctr"/>
            <a:r>
              <a:rPr lang="id-ID" sz="3600" dirty="0" smtClean="0"/>
              <a:t>Univariate Analysis</a:t>
            </a:r>
          </a:p>
          <a:p>
            <a:pPr algn="ctr"/>
            <a:r>
              <a:rPr lang="id-ID" sz="3600" dirty="0" smtClean="0"/>
              <a:t>Bivariate Correlation Analysis</a:t>
            </a:r>
            <a:endParaRPr lang="id-ID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928678"/>
            <a:ext cx="8229600" cy="1143000"/>
          </a:xfrm>
        </p:spPr>
        <p:txBody>
          <a:bodyPr>
            <a:noAutofit/>
          </a:bodyPr>
          <a:lstStyle/>
          <a:p>
            <a:r>
              <a:rPr lang="id-ID" b="1" dirty="0" smtClean="0"/>
              <a:t/>
            </a:r>
            <a:br>
              <a:rPr lang="id-ID" b="1" dirty="0" smtClean="0"/>
            </a:br>
            <a:r>
              <a:rPr lang="id-ID" b="1" dirty="0" smtClean="0"/>
              <a:t>Results</a:t>
            </a:r>
            <a:endParaRPr lang="id-ID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0161" y="2617813"/>
            <a:ext cx="7673739" cy="3597269"/>
          </a:xfrm>
        </p:spPr>
        <p:txBody>
          <a:bodyPr/>
          <a:lstStyle/>
          <a:p>
            <a:pPr>
              <a:buNone/>
            </a:pPr>
            <a:r>
              <a:rPr lang="id-ID" sz="3600" b="1" dirty="0" smtClean="0"/>
              <a:t>Response Rate</a:t>
            </a:r>
          </a:p>
          <a:p>
            <a:pPr>
              <a:buNone/>
            </a:pPr>
            <a:endParaRPr lang="id-ID" b="1" dirty="0" smtClean="0"/>
          </a:p>
          <a:p>
            <a:pPr>
              <a:buNone/>
            </a:pPr>
            <a:r>
              <a:rPr lang="en-US" sz="2800" b="1" dirty="0" smtClean="0"/>
              <a:t>TSUI </a:t>
            </a:r>
            <a:r>
              <a:rPr lang="en-US" sz="2800" b="1" dirty="0" smtClean="0"/>
              <a:t>201</a:t>
            </a:r>
            <a:r>
              <a:rPr lang="id-ID" sz="2800" b="1" dirty="0" smtClean="0"/>
              <a:t>0 (Graduates 2008): 28</a:t>
            </a:r>
            <a:r>
              <a:rPr lang="en-US" sz="2800" b="1" dirty="0" smtClean="0"/>
              <a:t>% </a:t>
            </a:r>
            <a:endParaRPr lang="id-ID" sz="2800" b="1" dirty="0" smtClean="0"/>
          </a:p>
          <a:p>
            <a:pPr>
              <a:buNone/>
            </a:pPr>
            <a:r>
              <a:rPr lang="en-US" sz="2800" b="1" dirty="0" smtClean="0"/>
              <a:t>TSUI </a:t>
            </a:r>
            <a:r>
              <a:rPr lang="en-US" sz="2800" b="1" dirty="0" smtClean="0"/>
              <a:t>201</a:t>
            </a:r>
            <a:r>
              <a:rPr lang="id-ID" sz="2800" b="1" dirty="0" smtClean="0"/>
              <a:t>1 (Graduates 2009): 30%</a:t>
            </a:r>
            <a:endParaRPr lang="id-ID" sz="2800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lum bright="60000" contrast="-32000"/>
          </a:blip>
          <a:srcRect/>
          <a:stretch>
            <a:fillRect/>
          </a:stretch>
        </p:blipFill>
        <p:spPr bwMode="auto">
          <a:xfrm>
            <a:off x="0" y="1"/>
            <a:ext cx="8929718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2571743"/>
            <a:ext cx="3643306" cy="3286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928670"/>
            <a:ext cx="8229600" cy="1143000"/>
          </a:xfrm>
        </p:spPr>
        <p:txBody>
          <a:bodyPr/>
          <a:lstStyle/>
          <a:p>
            <a:r>
              <a:rPr lang="id-ID" dirty="0" smtClean="0"/>
              <a:t>Characteristics of Study Subjects</a:t>
            </a:r>
            <a:endParaRPr lang="id-ID" dirty="0"/>
          </a:p>
        </p:txBody>
      </p:sp>
      <p:graphicFrame>
        <p:nvGraphicFramePr>
          <p:cNvPr id="7" name="Chart 6"/>
          <p:cNvGraphicFramePr/>
          <p:nvPr/>
        </p:nvGraphicFramePr>
        <p:xfrm>
          <a:off x="509558" y="3272270"/>
          <a:ext cx="4786346" cy="3000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/>
          <p:nvPr/>
        </p:nvGraphicFramePr>
        <p:xfrm>
          <a:off x="4929190" y="3571876"/>
          <a:ext cx="4214810" cy="24288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lum bright="60000" contrast="-32000"/>
          </a:blip>
          <a:srcRect/>
          <a:stretch>
            <a:fillRect/>
          </a:stretch>
        </p:blipFill>
        <p:spPr bwMode="auto">
          <a:xfrm>
            <a:off x="0" y="1"/>
            <a:ext cx="8929718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Oval 5"/>
          <p:cNvSpPr/>
          <p:nvPr/>
        </p:nvSpPr>
        <p:spPr>
          <a:xfrm>
            <a:off x="1071538" y="2357430"/>
            <a:ext cx="2857520" cy="642942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GRADUATES 2009</a:t>
            </a:r>
            <a:endParaRPr lang="id-ID" dirty="0"/>
          </a:p>
        </p:txBody>
      </p:sp>
      <p:sp>
        <p:nvSpPr>
          <p:cNvPr id="9" name="Oval 8"/>
          <p:cNvSpPr/>
          <p:nvPr/>
        </p:nvSpPr>
        <p:spPr>
          <a:xfrm>
            <a:off x="5500694" y="2357430"/>
            <a:ext cx="2857520" cy="642942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GRADUATES 2008</a:t>
            </a:r>
            <a:endParaRPr lang="id-ID" dirty="0"/>
          </a:p>
        </p:txBody>
      </p:sp>
      <p:sp>
        <p:nvSpPr>
          <p:cNvPr id="10" name="TextBox 9"/>
          <p:cNvSpPr txBox="1"/>
          <p:nvPr/>
        </p:nvSpPr>
        <p:spPr>
          <a:xfrm>
            <a:off x="2143108" y="6072206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/>
              <a:t>n= 34</a:t>
            </a:r>
            <a:endParaRPr lang="id-ID" dirty="0"/>
          </a:p>
        </p:txBody>
      </p:sp>
      <p:sp>
        <p:nvSpPr>
          <p:cNvPr id="11" name="TextBox 10"/>
          <p:cNvSpPr txBox="1"/>
          <p:nvPr/>
        </p:nvSpPr>
        <p:spPr>
          <a:xfrm>
            <a:off x="6715140" y="6143644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/>
              <a:t>n= 42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Organization Membership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id-ID" dirty="0" smtClean="0"/>
              <a:t>    </a:t>
            </a:r>
            <a:endParaRPr lang="id-ID" dirty="0"/>
          </a:p>
        </p:txBody>
      </p:sp>
      <p:sp>
        <p:nvSpPr>
          <p:cNvPr id="5" name="Oval 4"/>
          <p:cNvSpPr/>
          <p:nvPr/>
        </p:nvSpPr>
        <p:spPr>
          <a:xfrm>
            <a:off x="5429256" y="2071678"/>
            <a:ext cx="2857520" cy="642942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GRADUATES 2008</a:t>
            </a:r>
            <a:endParaRPr lang="id-ID" dirty="0"/>
          </a:p>
        </p:txBody>
      </p:sp>
      <p:sp>
        <p:nvSpPr>
          <p:cNvPr id="7" name="Oval 6"/>
          <p:cNvSpPr/>
          <p:nvPr/>
        </p:nvSpPr>
        <p:spPr>
          <a:xfrm>
            <a:off x="714348" y="2071678"/>
            <a:ext cx="2857520" cy="642942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GRADUATES 2009</a:t>
            </a:r>
            <a:endParaRPr lang="id-ID" dirty="0"/>
          </a:p>
        </p:txBody>
      </p:sp>
      <p:graphicFrame>
        <p:nvGraphicFramePr>
          <p:cNvPr id="12" name="Chart 11"/>
          <p:cNvGraphicFramePr/>
          <p:nvPr/>
        </p:nvGraphicFramePr>
        <p:xfrm>
          <a:off x="4572000" y="3643314"/>
          <a:ext cx="5072066" cy="2786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Chart 12"/>
          <p:cNvGraphicFramePr/>
          <p:nvPr/>
        </p:nvGraphicFramePr>
        <p:xfrm>
          <a:off x="0" y="3429000"/>
          <a:ext cx="492919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857356" y="6286520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/>
              <a:t>n= 32</a:t>
            </a:r>
            <a:endParaRPr lang="id-ID" dirty="0"/>
          </a:p>
        </p:txBody>
      </p:sp>
      <p:sp>
        <p:nvSpPr>
          <p:cNvPr id="15" name="TextBox 14"/>
          <p:cNvSpPr txBox="1"/>
          <p:nvPr/>
        </p:nvSpPr>
        <p:spPr>
          <a:xfrm>
            <a:off x="6643702" y="6274378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/>
              <a:t>n= 42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Number of job applications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 dirty="0" smtClean="0"/>
          </a:p>
          <a:p>
            <a:endParaRPr lang="id-ID" dirty="0" smtClean="0"/>
          </a:p>
          <a:p>
            <a:pPr>
              <a:buNone/>
            </a:pPr>
            <a:r>
              <a:rPr lang="id-ID" dirty="0" smtClean="0"/>
              <a:t>	</a:t>
            </a:r>
          </a:p>
          <a:p>
            <a:pPr algn="ctr">
              <a:buNone/>
            </a:pPr>
            <a:r>
              <a:rPr lang="id-ID" dirty="0" smtClean="0"/>
              <a:t>	In average, graduates 2008 and graduates 2009 applied for job to </a:t>
            </a:r>
            <a:r>
              <a:rPr lang="id-ID" b="1" dirty="0" smtClean="0"/>
              <a:t>5</a:t>
            </a:r>
            <a:r>
              <a:rPr lang="id-ID" dirty="0" smtClean="0"/>
              <a:t> institutions.</a:t>
            </a:r>
            <a:endParaRPr lang="id-ID" dirty="0"/>
          </a:p>
        </p:txBody>
      </p:sp>
      <p:sp>
        <p:nvSpPr>
          <p:cNvPr id="4" name="Oval 3"/>
          <p:cNvSpPr/>
          <p:nvPr/>
        </p:nvSpPr>
        <p:spPr>
          <a:xfrm>
            <a:off x="714348" y="2071678"/>
            <a:ext cx="2857520" cy="642942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GRADUATES 2009</a:t>
            </a:r>
            <a:endParaRPr lang="id-ID" dirty="0"/>
          </a:p>
        </p:txBody>
      </p:sp>
      <p:sp>
        <p:nvSpPr>
          <p:cNvPr id="5" name="Oval 4"/>
          <p:cNvSpPr/>
          <p:nvPr/>
        </p:nvSpPr>
        <p:spPr>
          <a:xfrm>
            <a:off x="5572132" y="2071678"/>
            <a:ext cx="2857520" cy="642942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GRADUATES 2008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/>
          <p:nvPr/>
        </p:nvSpPr>
        <p:spPr>
          <a:xfrm>
            <a:off x="357158" y="1643050"/>
            <a:ext cx="2857520" cy="642942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GRADUATES 2009</a:t>
            </a:r>
            <a:endParaRPr lang="id-ID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</p:nvPr>
        </p:nvGraphicFramePr>
        <p:xfrm>
          <a:off x="428596" y="2071678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id-ID" sz="3600" b="1" dirty="0" smtClean="0"/>
              <a:t>Graduates’ Perception on Organization Contribution in Gaining the First Job</a:t>
            </a:r>
            <a:endParaRPr lang="id-ID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28596" y="2332037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Oval 6"/>
          <p:cNvSpPr/>
          <p:nvPr/>
        </p:nvSpPr>
        <p:spPr>
          <a:xfrm>
            <a:off x="214282" y="1785926"/>
            <a:ext cx="2857520" cy="642942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GRADUATES 2008</a:t>
            </a:r>
            <a:endParaRPr lang="id-ID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85804" y="21429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Graduates’ Perception on Organization Contribution in Gaining the First</a:t>
            </a:r>
            <a:r>
              <a:rPr kumimoji="0" lang="id-ID" sz="3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id-ID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Job</a:t>
            </a:r>
            <a:endParaRPr kumimoji="0" lang="id-ID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Time to obtain the first job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2000240"/>
            <a:ext cx="8229600" cy="2982915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id-ID" dirty="0" smtClean="0"/>
              <a:t>  </a:t>
            </a:r>
          </a:p>
          <a:p>
            <a:pPr>
              <a:buNone/>
            </a:pPr>
            <a:endParaRPr lang="id-ID" dirty="0" smtClean="0"/>
          </a:p>
          <a:p>
            <a:pPr>
              <a:buNone/>
            </a:pPr>
            <a:endParaRPr lang="id-ID" dirty="0" smtClean="0"/>
          </a:p>
          <a:p>
            <a:pPr algn="ctr">
              <a:buNone/>
            </a:pPr>
            <a:r>
              <a:rPr lang="id-ID" dirty="0" smtClean="0"/>
              <a:t>    </a:t>
            </a:r>
            <a:r>
              <a:rPr lang="id-ID" sz="3300" dirty="0" smtClean="0"/>
              <a:t>Both graduates 2008 and graduates 2009 obtained the first job within 1 month after graduation </a:t>
            </a:r>
          </a:p>
          <a:p>
            <a:pPr algn="ctr">
              <a:buNone/>
            </a:pPr>
            <a:r>
              <a:rPr lang="id-ID" sz="3300" dirty="0" smtClean="0"/>
              <a:t>(median: </a:t>
            </a:r>
            <a:r>
              <a:rPr lang="id-ID" sz="3300" b="1" dirty="0" smtClean="0"/>
              <a:t>1 month</a:t>
            </a:r>
            <a:r>
              <a:rPr lang="id-ID" sz="3300" dirty="0" smtClean="0"/>
              <a:t>)</a:t>
            </a:r>
            <a:endParaRPr lang="id-ID" sz="3300" dirty="0"/>
          </a:p>
        </p:txBody>
      </p:sp>
      <p:sp>
        <p:nvSpPr>
          <p:cNvPr id="4" name="Oval 3"/>
          <p:cNvSpPr/>
          <p:nvPr/>
        </p:nvSpPr>
        <p:spPr>
          <a:xfrm>
            <a:off x="5429256" y="2071678"/>
            <a:ext cx="2857520" cy="642942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GRADUATES 2008</a:t>
            </a:r>
            <a:endParaRPr lang="id-ID" dirty="0"/>
          </a:p>
        </p:txBody>
      </p:sp>
      <p:sp>
        <p:nvSpPr>
          <p:cNvPr id="5" name="Oval 4"/>
          <p:cNvSpPr/>
          <p:nvPr/>
        </p:nvSpPr>
        <p:spPr>
          <a:xfrm>
            <a:off x="714348" y="2071678"/>
            <a:ext cx="2857520" cy="642942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GRADUATES 2009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d-ID" sz="4800" b="1" dirty="0" smtClean="0"/>
              <a:t>Job match</a:t>
            </a:r>
            <a:endParaRPr lang="id-ID" sz="48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71472" y="1500174"/>
          <a:ext cx="8401080" cy="50435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b="1" dirty="0" smtClean="0"/>
              <a:t>Tracer Study Universitas Indonesia (TSUI)</a:t>
            </a:r>
            <a:endParaRPr lang="id-ID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525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id-ID" sz="2800" b="1" dirty="0" smtClean="0">
                <a:hlinkClick r:id="rId2"/>
              </a:rPr>
              <a:t>http://tracerstudy.ui.ac.id/</a:t>
            </a:r>
            <a:endParaRPr lang="id-ID" sz="2800" b="1" dirty="0" smtClean="0"/>
          </a:p>
          <a:p>
            <a:pPr algn="ctr">
              <a:buNone/>
            </a:pPr>
            <a:endParaRPr lang="id-ID" sz="2800" b="1" dirty="0" smtClean="0"/>
          </a:p>
          <a:p>
            <a:r>
              <a:rPr lang="id-ID" sz="3000" dirty="0" smtClean="0"/>
              <a:t>TSUI is a cohort study</a:t>
            </a:r>
          </a:p>
          <a:p>
            <a:r>
              <a:rPr lang="id-ID" sz="3000" dirty="0" smtClean="0"/>
              <a:t>Cohort: Graduates of Universitas Indonesia</a:t>
            </a:r>
          </a:p>
          <a:p>
            <a:r>
              <a:rPr lang="id-ID" sz="3000" dirty="0" smtClean="0"/>
              <a:t>Study period: two year and five year-after graduate from Universitas Indonesia</a:t>
            </a:r>
          </a:p>
          <a:p>
            <a:r>
              <a:rPr lang="id-ID" sz="3000" dirty="0" smtClean="0"/>
              <a:t>Aims: to know the outcome of our education within the transitional period from  University to various destinations of our graduates as far as job placement, work, and career development. </a:t>
            </a:r>
          </a:p>
          <a:p>
            <a:pPr lvl="1"/>
            <a:endParaRPr lang="id-ID" sz="1600" dirty="0" smtClean="0"/>
          </a:p>
          <a:p>
            <a:pPr>
              <a:buNone/>
            </a:pPr>
            <a:endParaRPr lang="id-ID" sz="2800" dirty="0" smtClean="0"/>
          </a:p>
          <a:p>
            <a:pPr>
              <a:buNone/>
            </a:pPr>
            <a:endParaRPr lang="id-ID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d-ID" sz="4800" b="1" dirty="0" smtClean="0"/>
              <a:t>Job match</a:t>
            </a:r>
            <a:endParaRPr lang="id-ID" sz="48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2071678"/>
          <a:ext cx="8229600" cy="40544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Oval 4"/>
          <p:cNvSpPr/>
          <p:nvPr/>
        </p:nvSpPr>
        <p:spPr>
          <a:xfrm>
            <a:off x="357158" y="1643050"/>
            <a:ext cx="2857520" cy="642942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GRADUATES 2008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929718" cy="1143000"/>
          </a:xfrm>
        </p:spPr>
        <p:txBody>
          <a:bodyPr>
            <a:noAutofit/>
          </a:bodyPr>
          <a:lstStyle/>
          <a:p>
            <a:r>
              <a:rPr lang="id-ID" sz="3600" b="1" dirty="0" smtClean="0"/>
              <a:t>Correlation between activities in organization and time in gaining the first job</a:t>
            </a:r>
            <a:endParaRPr lang="id-ID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3240" y="2786058"/>
            <a:ext cx="3071834" cy="3340105"/>
          </a:xfrm>
        </p:spPr>
        <p:txBody>
          <a:bodyPr/>
          <a:lstStyle/>
          <a:p>
            <a:pPr>
              <a:buNone/>
            </a:pPr>
            <a:r>
              <a:rPr lang="id-ID" i="1" dirty="0" smtClean="0"/>
              <a:t>r</a:t>
            </a:r>
            <a:r>
              <a:rPr lang="id-ID" dirty="0" smtClean="0"/>
              <a:t>=0.398 (</a:t>
            </a:r>
            <a:r>
              <a:rPr lang="id-ID" i="1" dirty="0" smtClean="0"/>
              <a:t>p</a:t>
            </a:r>
            <a:r>
              <a:rPr lang="id-ID" dirty="0" smtClean="0"/>
              <a:t>&lt;0.05)</a:t>
            </a:r>
          </a:p>
          <a:p>
            <a:pPr>
              <a:buNone/>
            </a:pPr>
            <a:endParaRPr lang="id-ID" dirty="0" smtClean="0"/>
          </a:p>
          <a:p>
            <a:pPr>
              <a:buNone/>
            </a:pPr>
            <a:endParaRPr lang="id-ID" dirty="0" smtClean="0"/>
          </a:p>
          <a:p>
            <a:pPr>
              <a:buNone/>
            </a:pPr>
            <a:endParaRPr lang="id-ID" i="1" dirty="0" smtClean="0"/>
          </a:p>
          <a:p>
            <a:pPr>
              <a:buNone/>
            </a:pPr>
            <a:r>
              <a:rPr lang="id-ID" i="1" dirty="0" smtClean="0"/>
              <a:t>r</a:t>
            </a:r>
            <a:r>
              <a:rPr lang="id-ID" dirty="0" smtClean="0"/>
              <a:t>=0.378 (</a:t>
            </a:r>
            <a:r>
              <a:rPr lang="id-ID" i="1" dirty="0" smtClean="0"/>
              <a:t>p</a:t>
            </a:r>
            <a:r>
              <a:rPr lang="id-ID" dirty="0" smtClean="0"/>
              <a:t>&lt;0.05)</a:t>
            </a:r>
          </a:p>
        </p:txBody>
      </p:sp>
      <p:sp>
        <p:nvSpPr>
          <p:cNvPr id="4" name="Oval 3"/>
          <p:cNvSpPr/>
          <p:nvPr/>
        </p:nvSpPr>
        <p:spPr>
          <a:xfrm>
            <a:off x="3000364" y="4500570"/>
            <a:ext cx="2857520" cy="642942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GRADUATES 2008</a:t>
            </a:r>
            <a:endParaRPr lang="id-ID" dirty="0"/>
          </a:p>
        </p:txBody>
      </p:sp>
      <p:sp>
        <p:nvSpPr>
          <p:cNvPr id="5" name="Oval 4"/>
          <p:cNvSpPr/>
          <p:nvPr/>
        </p:nvSpPr>
        <p:spPr>
          <a:xfrm>
            <a:off x="3000364" y="2071678"/>
            <a:ext cx="2857520" cy="642942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GRADUATES 2009</a:t>
            </a:r>
            <a:endParaRPr lang="id-ID" dirty="0"/>
          </a:p>
        </p:txBody>
      </p:sp>
      <p:sp>
        <p:nvSpPr>
          <p:cNvPr id="6" name="TextBox 5"/>
          <p:cNvSpPr txBox="1"/>
          <p:nvPr/>
        </p:nvSpPr>
        <p:spPr>
          <a:xfrm>
            <a:off x="0" y="6215082"/>
            <a:ext cx="1542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Spearman test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Conclusions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id-ID" dirty="0" smtClean="0"/>
              <a:t>More than 50% of graduates of Department of Pharmacy, Universitas Indonesia were member of organization during undergraduate course</a:t>
            </a:r>
          </a:p>
          <a:p>
            <a:pPr marL="514350" indent="-514350">
              <a:buFont typeface="+mj-lt"/>
              <a:buAutoNum type="arabicPeriod"/>
            </a:pPr>
            <a:r>
              <a:rPr lang="id-ID" dirty="0" smtClean="0"/>
              <a:t>In the perspective of graduates, more than 43% of graduates assumed that g</a:t>
            </a:r>
            <a:r>
              <a:rPr lang="en-US" dirty="0" err="1" smtClean="0"/>
              <a:t>etting</a:t>
            </a:r>
            <a:r>
              <a:rPr lang="en-US" dirty="0" smtClean="0"/>
              <a:t> involved in </a:t>
            </a:r>
            <a:r>
              <a:rPr lang="id-ID" dirty="0" smtClean="0"/>
              <a:t>organization</a:t>
            </a:r>
            <a:r>
              <a:rPr lang="en-US" dirty="0" smtClean="0"/>
              <a:t> activities</a:t>
            </a:r>
            <a:r>
              <a:rPr lang="id-ID" dirty="0" smtClean="0"/>
              <a:t> has important contribution in gaining the first job</a:t>
            </a:r>
          </a:p>
          <a:p>
            <a:pPr marL="514350" indent="-514350">
              <a:buFont typeface="+mj-lt"/>
              <a:buAutoNum type="arabicPeriod"/>
            </a:pPr>
            <a:r>
              <a:rPr lang="id-ID" dirty="0" smtClean="0"/>
              <a:t>There was significant correlation between activities in organization and time in gaining the first job </a:t>
            </a:r>
          </a:p>
          <a:p>
            <a:pPr marL="514350" indent="-514350">
              <a:buFont typeface="+mj-lt"/>
              <a:buAutoNum type="arabicPeriod"/>
            </a:pPr>
            <a:endParaRPr lang="id-ID" dirty="0" smtClean="0"/>
          </a:p>
          <a:p>
            <a:pPr marL="514350" indent="-514350">
              <a:buFont typeface="+mj-lt"/>
              <a:buAutoNum type="arabicPeriod"/>
            </a:pPr>
            <a:endParaRPr lang="id-ID" dirty="0" smtClean="0"/>
          </a:p>
          <a:p>
            <a:pPr marL="514350" indent="-514350">
              <a:buFont typeface="+mj-lt"/>
              <a:buAutoNum type="arabicPeriod"/>
            </a:pP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1285860"/>
          <a:ext cx="8929718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28596" y="285728"/>
            <a:ext cx="82868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dirty="0" smtClean="0"/>
              <a:t>Determination on the outcome of our education is a </a:t>
            </a:r>
          </a:p>
          <a:p>
            <a:r>
              <a:rPr lang="id-ID" sz="2800" dirty="0" smtClean="0"/>
              <a:t>self-determination and self-evaluation in:</a:t>
            </a:r>
          </a:p>
          <a:p>
            <a:endParaRPr lang="id-ID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d-ID" sz="2400" dirty="0" smtClean="0"/>
              <a:t>http://tracerstudy.ui.ac.id/qtafi/projects/tracer2010b/</a:t>
            </a:r>
            <a:endParaRPr lang="id-ID" sz="24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142984"/>
            <a:ext cx="8286807" cy="5483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lum bright="36000" contrast="1000"/>
          </a:blip>
          <a:srcRect/>
          <a:stretch>
            <a:fillRect/>
          </a:stretch>
        </p:blipFill>
        <p:spPr bwMode="auto">
          <a:xfrm>
            <a:off x="454287" y="327293"/>
            <a:ext cx="8247262" cy="6157956"/>
          </a:xfrm>
          <a:prstGeom prst="rect">
            <a:avLst/>
          </a:prstGeom>
          <a:blipFill>
            <a:blip r:embed="rId3">
              <a:lum bright="36000" contrast="1000"/>
            </a:blip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b="1" dirty="0" smtClean="0"/>
              <a:t>Faculty of Pharmacy</a:t>
            </a:r>
            <a:br>
              <a:rPr lang="id-ID" b="1" dirty="0" smtClean="0"/>
            </a:br>
            <a:r>
              <a:rPr lang="id-ID" b="1" dirty="0" smtClean="0"/>
              <a:t>Universitas Indonesia</a:t>
            </a:r>
            <a:endParaRPr lang="id-ID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143116"/>
            <a:ext cx="7372376" cy="4097335"/>
          </a:xfrm>
          <a:noFill/>
        </p:spPr>
        <p:txBody>
          <a:bodyPr/>
          <a:lstStyle/>
          <a:p>
            <a:pPr algn="ctr">
              <a:buNone/>
            </a:pPr>
            <a:r>
              <a:rPr lang="id-ID" b="1" dirty="0" smtClean="0"/>
              <a:t>    Since November 2011, Department of Pharmacy, Universitas Indonesia became Faculty of Pharmacy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d-ID" sz="4800" b="1" dirty="0" smtClean="0"/>
              <a:t>Background</a:t>
            </a:r>
            <a:endParaRPr lang="id-ID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928802"/>
            <a:ext cx="8929718" cy="4643470"/>
          </a:xfrm>
        </p:spPr>
        <p:txBody>
          <a:bodyPr>
            <a:noAutofit/>
          </a:bodyPr>
          <a:lstStyle/>
          <a:p>
            <a:r>
              <a:rPr lang="en-US" dirty="0" smtClean="0"/>
              <a:t>It is no longer advantageous to simply have an undergraduate degree.</a:t>
            </a:r>
            <a:endParaRPr lang="id-ID" dirty="0" smtClean="0"/>
          </a:p>
          <a:p>
            <a:r>
              <a:rPr lang="id-ID" dirty="0" smtClean="0"/>
              <a:t>H</a:t>
            </a:r>
            <a:r>
              <a:rPr lang="en-US" dirty="0" err="1" smtClean="0"/>
              <a:t>ard</a:t>
            </a:r>
            <a:r>
              <a:rPr lang="en-US" dirty="0" smtClean="0"/>
              <a:t> skills are easily quantified by education level, soft skills can’t be learned through books</a:t>
            </a:r>
            <a:r>
              <a:rPr lang="id-ID" dirty="0" smtClean="0"/>
              <a:t>.</a:t>
            </a:r>
          </a:p>
          <a:p>
            <a:r>
              <a:rPr lang="id-ID" dirty="0" smtClean="0"/>
              <a:t>Organizations provide students the atmosphere in improving the soft skills,  including communication skill, networking, team-work, etc.</a:t>
            </a:r>
          </a:p>
          <a:p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d-ID" sz="4800" b="1" dirty="0" smtClean="0"/>
              <a:t>Hypothesis</a:t>
            </a:r>
            <a:endParaRPr lang="id-ID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id-ID" dirty="0" smtClean="0"/>
              <a:t>   </a:t>
            </a:r>
          </a:p>
          <a:p>
            <a:pPr>
              <a:buNone/>
            </a:pPr>
            <a:r>
              <a:rPr lang="id-ID" dirty="0" smtClean="0"/>
              <a:t>    </a:t>
            </a:r>
            <a:r>
              <a:rPr lang="en-US" dirty="0" smtClean="0"/>
              <a:t>Getting involve</a:t>
            </a:r>
            <a:r>
              <a:rPr lang="id-ID" dirty="0" smtClean="0"/>
              <a:t>d</a:t>
            </a:r>
            <a:r>
              <a:rPr lang="en-US" dirty="0" smtClean="0"/>
              <a:t> in </a:t>
            </a:r>
            <a:r>
              <a:rPr lang="id-ID" dirty="0" smtClean="0"/>
              <a:t>organization</a:t>
            </a:r>
            <a:r>
              <a:rPr lang="en-US" dirty="0" smtClean="0"/>
              <a:t> activities that offer a chance to develop soft skills </a:t>
            </a:r>
            <a:r>
              <a:rPr lang="id-ID" dirty="0" smtClean="0"/>
              <a:t>has positive correlation with the time to find a first job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lum bright="50000" contrast="-55000"/>
          </a:blip>
          <a:srcRect/>
          <a:stretch>
            <a:fillRect/>
          </a:stretch>
        </p:blipFill>
        <p:spPr bwMode="auto">
          <a:xfrm>
            <a:off x="287801" y="1336192"/>
            <a:ext cx="8584334" cy="523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d-ID" sz="5400" b="1" dirty="0" smtClean="0"/>
              <a:t>Aim</a:t>
            </a:r>
            <a:endParaRPr lang="id-ID" sz="5400" b="1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3214687"/>
            <a:ext cx="8229600" cy="3929089"/>
          </a:xfrm>
        </p:spPr>
        <p:txBody>
          <a:bodyPr/>
          <a:lstStyle/>
          <a:p>
            <a:pPr>
              <a:buNone/>
            </a:pPr>
            <a:r>
              <a:rPr lang="id-ID" b="1" dirty="0" smtClean="0"/>
              <a:t>    We analyzed the association between their activities in organization during study period with the time needed to gain the first job after graduate</a:t>
            </a:r>
          </a:p>
          <a:p>
            <a:pPr>
              <a:buNone/>
            </a:pPr>
            <a:endParaRPr lang="id-ID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1071546"/>
            <a:ext cx="8229600" cy="1143000"/>
          </a:xfrm>
        </p:spPr>
        <p:txBody>
          <a:bodyPr/>
          <a:lstStyle/>
          <a:p>
            <a:r>
              <a:rPr lang="id-ID" b="1" dirty="0" smtClean="0"/>
              <a:t>Study Design</a:t>
            </a:r>
            <a:endParaRPr lang="id-ID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2143116"/>
            <a:ext cx="8329642" cy="4525963"/>
          </a:xfrm>
        </p:spPr>
        <p:txBody>
          <a:bodyPr/>
          <a:lstStyle/>
          <a:p>
            <a:pPr>
              <a:buNone/>
            </a:pPr>
            <a:r>
              <a:rPr lang="id-ID" dirty="0" smtClean="0"/>
              <a:t>	</a:t>
            </a:r>
            <a:r>
              <a:rPr lang="id-ID" b="1" dirty="0" smtClean="0"/>
              <a:t>T</a:t>
            </a:r>
            <a:r>
              <a:rPr lang="en-US" b="1" dirty="0" smtClean="0"/>
              <a:t>racer Study </a:t>
            </a:r>
            <a:r>
              <a:rPr lang="en-US" b="1" dirty="0" err="1" smtClean="0"/>
              <a:t>Universitas</a:t>
            </a:r>
            <a:r>
              <a:rPr lang="en-US" b="1" dirty="0" smtClean="0"/>
              <a:t> Indonesia (TSUI)</a:t>
            </a:r>
            <a:r>
              <a:rPr lang="id-ID" b="1" dirty="0" smtClean="0"/>
              <a:t> ha</a:t>
            </a:r>
            <a:r>
              <a:rPr lang="en-US" b="1" dirty="0" smtClean="0"/>
              <a:t>s</a:t>
            </a:r>
            <a:r>
              <a:rPr lang="id-ID" b="1" dirty="0" smtClean="0"/>
              <a:t> </a:t>
            </a:r>
            <a:r>
              <a:rPr lang="en-US" b="1" dirty="0" smtClean="0"/>
              <a:t>specific characteristics</a:t>
            </a:r>
            <a:r>
              <a:rPr lang="id-ID" b="1" dirty="0" smtClean="0"/>
              <a:t>:</a:t>
            </a:r>
          </a:p>
          <a:p>
            <a:pPr indent="17463"/>
            <a:r>
              <a:rPr lang="id-ID" b="1" dirty="0" smtClean="0">
                <a:solidFill>
                  <a:srgbClr val="0070C0"/>
                </a:solidFill>
              </a:rPr>
              <a:t> c</a:t>
            </a:r>
            <a:r>
              <a:rPr lang="en-US" b="1" dirty="0" err="1" smtClean="0">
                <a:solidFill>
                  <a:srgbClr val="0070C0"/>
                </a:solidFill>
              </a:rPr>
              <a:t>ensal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smtClean="0"/>
              <a:t>(not </a:t>
            </a:r>
            <a:r>
              <a:rPr lang="en-US" b="1" dirty="0" err="1" smtClean="0"/>
              <a:t>samplin</a:t>
            </a:r>
            <a:r>
              <a:rPr lang="id-ID" b="1" dirty="0" smtClean="0"/>
              <a:t>g)</a:t>
            </a:r>
          </a:p>
          <a:p>
            <a:pPr indent="17463"/>
            <a:r>
              <a:rPr lang="id-ID" b="1" dirty="0" smtClean="0">
                <a:solidFill>
                  <a:srgbClr val="0070C0"/>
                </a:solidFill>
              </a:rPr>
              <a:t> s</a:t>
            </a:r>
            <a:r>
              <a:rPr lang="en-US" b="1" dirty="0" smtClean="0">
                <a:solidFill>
                  <a:srgbClr val="0070C0"/>
                </a:solidFill>
              </a:rPr>
              <a:t>elf-administered online data collection</a:t>
            </a:r>
            <a:r>
              <a:rPr lang="en-US" b="1" dirty="0" smtClean="0"/>
              <a:t> (no paper and interview)</a:t>
            </a:r>
            <a:endParaRPr lang="id-ID" b="1" dirty="0" smtClean="0"/>
          </a:p>
          <a:p>
            <a:pPr indent="17463"/>
            <a:r>
              <a:rPr lang="id-ID" b="1" dirty="0" smtClean="0">
                <a:solidFill>
                  <a:srgbClr val="0070C0"/>
                </a:solidFill>
              </a:rPr>
              <a:t> </a:t>
            </a:r>
            <a:r>
              <a:rPr lang="en-US" b="1" dirty="0" smtClean="0">
                <a:solidFill>
                  <a:srgbClr val="0070C0"/>
                </a:solidFill>
              </a:rPr>
              <a:t>standardized instrument </a:t>
            </a:r>
            <a:r>
              <a:rPr lang="en-US" b="1" dirty="0" smtClean="0"/>
              <a:t>(questionnaire), and </a:t>
            </a:r>
            <a:endParaRPr lang="id-ID" b="1" dirty="0" smtClean="0"/>
          </a:p>
          <a:p>
            <a:pPr indent="17463"/>
            <a:r>
              <a:rPr lang="id-ID" b="1" dirty="0" smtClean="0">
                <a:solidFill>
                  <a:srgbClr val="0070C0"/>
                </a:solidFill>
              </a:rPr>
              <a:t> </a:t>
            </a:r>
            <a:r>
              <a:rPr lang="en-US" b="1" dirty="0" smtClean="0">
                <a:solidFill>
                  <a:srgbClr val="0070C0"/>
                </a:solidFill>
              </a:rPr>
              <a:t>regular</a:t>
            </a:r>
            <a:r>
              <a:rPr lang="en-US" b="1" dirty="0" smtClean="0"/>
              <a:t> (implemented yearly).</a:t>
            </a:r>
            <a:endParaRPr lang="id-ID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lum bright="60000" contrast="-32000"/>
          </a:blip>
          <a:srcRect/>
          <a:stretch>
            <a:fillRect/>
          </a:stretch>
        </p:blipFill>
        <p:spPr bwMode="auto">
          <a:xfrm>
            <a:off x="0" y="1"/>
            <a:ext cx="8929718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497</TotalTime>
  <Words>590</Words>
  <Application>Microsoft Office PowerPoint</Application>
  <PresentationFormat>On-screen Show (4:3)</PresentationFormat>
  <Paragraphs>102</Paragraphs>
  <Slides>22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ASSOCIATION BETWEEN ORGANIZATION ACTIVITIES AND JOB SEARCH DURATION AMONG GRADUATES 2008 AND GRADUATES 2009 OF  DEPARTMENT OF PHARMACY, FACULTY OF MATHEMATICS AND NATURAL SCIENCES, UNIVERSITAS INDONESIA   Rani Sauriasari*, Ahmad Syafiq, Sandra Fikawati  </vt:lpstr>
      <vt:lpstr>Tracer Study Universitas Indonesia (TSUI)</vt:lpstr>
      <vt:lpstr>Slide 3</vt:lpstr>
      <vt:lpstr>http://tracerstudy.ui.ac.id/qtafi/projects/tracer2010b/</vt:lpstr>
      <vt:lpstr>Faculty of Pharmacy Universitas Indonesia</vt:lpstr>
      <vt:lpstr>Background</vt:lpstr>
      <vt:lpstr>Hypothesis</vt:lpstr>
      <vt:lpstr>Aim</vt:lpstr>
      <vt:lpstr>Study Design</vt:lpstr>
      <vt:lpstr>Study Subjects</vt:lpstr>
      <vt:lpstr>Analytical Method</vt:lpstr>
      <vt:lpstr> Results</vt:lpstr>
      <vt:lpstr>Characteristics of Study Subjects</vt:lpstr>
      <vt:lpstr>Organization Membership</vt:lpstr>
      <vt:lpstr>Number of job applications</vt:lpstr>
      <vt:lpstr>Graduates’ Perception on Organization Contribution in Gaining the First Job</vt:lpstr>
      <vt:lpstr>Slide 17</vt:lpstr>
      <vt:lpstr>Time to obtain the first job</vt:lpstr>
      <vt:lpstr>Job match</vt:lpstr>
      <vt:lpstr>Job match</vt:lpstr>
      <vt:lpstr>Correlation between activities in organization and time in gaining the first job</vt:lpstr>
      <vt:lpstr>Conclusions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ASSOCIATION BETWEEN ORGANIZATION ACTIVITIES AND JOB SEARCH DURATION AMONG GRADUATES 2008 AND GRADUATES 2009 OF DEPARTMENT OF PHARMACY, FACULTY OF MATHEMATICS AND NATURAL SCIENCES, UNIVERSITAS INDONESIA    </dc:title>
  <dc:creator>Rani</dc:creator>
  <cp:lastModifiedBy>Rani</cp:lastModifiedBy>
  <cp:revision>33</cp:revision>
  <dcterms:created xsi:type="dcterms:W3CDTF">2012-10-15T02:58:48Z</dcterms:created>
  <dcterms:modified xsi:type="dcterms:W3CDTF">2012-10-22T23:13:25Z</dcterms:modified>
</cp:coreProperties>
</file>