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9"/>
  </p:notesMasterIdLst>
  <p:sldIdLst>
    <p:sldId id="262" r:id="rId2"/>
    <p:sldId id="263" r:id="rId3"/>
    <p:sldId id="264" r:id="rId4"/>
    <p:sldId id="265" r:id="rId5"/>
    <p:sldId id="278" r:id="rId6"/>
    <p:sldId id="288" r:id="rId7"/>
    <p:sldId id="283" r:id="rId8"/>
    <p:sldId id="289" r:id="rId9"/>
    <p:sldId id="257" r:id="rId10"/>
    <p:sldId id="290" r:id="rId11"/>
    <p:sldId id="291" r:id="rId12"/>
    <p:sldId id="292" r:id="rId13"/>
    <p:sldId id="285" r:id="rId14"/>
    <p:sldId id="286" r:id="rId15"/>
    <p:sldId id="287" r:id="rId16"/>
    <p:sldId id="293" r:id="rId17"/>
    <p:sldId id="282" r:id="rId18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venig" initials="S" lastIdx="12" clrIdx="0"/>
  <p:cmAuthor id="1" name="Professional Center - Absolventenstudien" initials="PC-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85039" autoAdjust="0"/>
  </p:normalViewPr>
  <p:slideViewPr>
    <p:cSldViewPr>
      <p:cViewPr>
        <p:scale>
          <a:sx n="100" d="100"/>
          <a:sy n="100" d="100"/>
        </p:scale>
        <p:origin x="1914" y="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33EFC008-2700-451D-8E96-B2590C8E1BA3}" type="datetimeFigureOut">
              <a:rPr lang="de-DE" smtClean="0"/>
              <a:pPr/>
              <a:t>23.10.2012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33103D2-009C-461E-AA93-9B1D1F6E26B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7775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A52C7-CE0B-4643-AF53-41C6C92CF077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4B999-2BDC-4E6A-9E9D-82421A4DE206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Mareike</a:t>
            </a:r>
            <a:r>
              <a:rPr lang="en-US" dirty="0" smtClean="0"/>
              <a:t> Landmann, M.A.   University of Cologne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7E6B0-F987-48CE-A5EC-9B6843C396ED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D5E4-379A-41CF-9A7C-4352B799F545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5E168-EF1E-4D1B-A4E4-90ADABBB5AD4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Mareike</a:t>
            </a:r>
            <a:r>
              <a:rPr lang="en-US" dirty="0" smtClean="0"/>
              <a:t> Landmann, M.A.   University of Cologne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15524-47F6-40D5-A136-9F61EB4ADC1D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BCB40-CF4E-4802-B046-BE40C4276520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B7646-8BBE-49C0-9E23-0B48DB05BF41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4A0DC-9FE4-4A8F-936F-CBF3AFEB352F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808B-97D6-4E35-A669-708F83018A74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29C84-0364-4EBC-8851-147C855F075E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3995-9104-4E41-942E-79F88F1DCB0D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Mareike Junghanns, M.A.   University of Cologne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98F5-1AB6-403B-B724-775C8886F94C}" type="datetime1">
              <a:rPr lang="de-DE" smtClean="0"/>
              <a:pPr/>
              <a:t>23.10.2012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 smtClean="0"/>
              <a:t>Mareike</a:t>
            </a:r>
            <a:r>
              <a:rPr lang="en-US" dirty="0" smtClean="0"/>
              <a:t> Landmann, M.A.   University of Cologne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C905-1AF6-4932-B639-82491C16F93A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5296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/>
              <a:t> </a:t>
            </a: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7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9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0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2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3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4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16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21507" r:id="rId5" imgW="5388875" imgH="950736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500175"/>
            <a:ext cx="8568952" cy="178594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</a:rPr>
              <a:t>Constructing Competence Scales in Graduate Tracer Studies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Working Towards Theoretical Validity and Empirical Reliability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28596" y="3886200"/>
            <a:ext cx="8286808" cy="1752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Bef>
                <a:spcPct val="0"/>
              </a:spcBef>
            </a:pPr>
            <a:r>
              <a:rPr lang="en-GB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International Conference</a:t>
            </a:r>
          </a:p>
          <a:p>
            <a:pPr algn="l">
              <a:spcBef>
                <a:spcPct val="0"/>
              </a:spcBef>
            </a:pP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Experiences with Link and Match in Higher Education.</a:t>
            </a:r>
          </a:p>
          <a:p>
            <a:pPr algn="l">
              <a:spcBef>
                <a:spcPct val="0"/>
              </a:spcBef>
            </a:pP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Results of Tracer Studies Worldwide (EXLIMA) </a:t>
            </a:r>
          </a:p>
          <a:p>
            <a:pPr algn="l">
              <a:spcBef>
                <a:spcPct val="0"/>
              </a:spcBef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Bali, 22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nd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to 23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rd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October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77827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Confirmatory Factor Analysis – ‘Teaching’ – II 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0" name="Tabelle 19"/>
          <p:cNvGraphicFramePr>
            <a:graphicFrameLocks noGrp="1" noChangeAspect="1"/>
          </p:cNvGraphicFramePr>
          <p:nvPr/>
        </p:nvGraphicFramePr>
        <p:xfrm>
          <a:off x="683568" y="980729"/>
          <a:ext cx="5897880" cy="236321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.500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.621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.750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.907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.718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.727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.590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.868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.698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.819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.662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494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.0508 / RMSEA .076 / TLI .920 / CFI .943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3" name="Textfeld 22"/>
          <p:cNvSpPr txBox="1"/>
          <p:nvPr/>
        </p:nvSpPr>
        <p:spPr>
          <a:xfrm>
            <a:off x="683568" y="692696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1: three layers: standardised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8" name="Textfeld 27"/>
          <p:cNvSpPr txBox="1"/>
          <p:nvPr/>
        </p:nvSpPr>
        <p:spPr>
          <a:xfrm>
            <a:off x="683568" y="3356992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3: 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three layers, item 1 excluded: </a:t>
            </a:r>
            <a:r>
              <a:rPr lang="en-US" sz="1200" dirty="0" err="1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standardised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5" name="Tabelle 24"/>
          <p:cNvGraphicFramePr>
            <a:graphicFrameLocks noGrp="1" noChangeAspect="1"/>
          </p:cNvGraphicFramePr>
          <p:nvPr/>
        </p:nvGraphicFramePr>
        <p:xfrm>
          <a:off x="683568" y="3587874"/>
          <a:ext cx="5897880" cy="236829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.531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 strike="sngStrike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.598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.830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.755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.897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.720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.728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.588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.877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.698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.820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.662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002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.0549 / RMSEA .081 / TLI .920 / CFI .947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" name="Ellipse 29"/>
          <p:cNvSpPr/>
          <p:nvPr/>
        </p:nvSpPr>
        <p:spPr>
          <a:xfrm>
            <a:off x="4572000" y="1465734"/>
            <a:ext cx="28803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llipse 30"/>
          <p:cNvSpPr/>
          <p:nvPr/>
        </p:nvSpPr>
        <p:spPr>
          <a:xfrm>
            <a:off x="539552" y="4077072"/>
            <a:ext cx="244827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Ellipse 31"/>
          <p:cNvSpPr/>
          <p:nvPr/>
        </p:nvSpPr>
        <p:spPr>
          <a:xfrm>
            <a:off x="3635896" y="5775548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3635896" y="3140968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79875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Confirmatory Factor Analysis – ‘Teaching’ – III 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0" name="Tabelle 19"/>
          <p:cNvGraphicFramePr>
            <a:graphicFrameLocks noGrp="1" noChangeAspect="1"/>
          </p:cNvGraphicFramePr>
          <p:nvPr/>
        </p:nvGraphicFramePr>
        <p:xfrm>
          <a:off x="683568" y="980729"/>
          <a:ext cx="5897880" cy="236321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.500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.621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.750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.907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.718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.727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.590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.868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.698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.819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.662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494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.0508 / RMSEA .076 / TLI .920 / CFI .943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3" name="Textfeld 22"/>
          <p:cNvSpPr txBox="1"/>
          <p:nvPr/>
        </p:nvSpPr>
        <p:spPr>
          <a:xfrm>
            <a:off x="683568" y="692696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1: three layers: standardised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8" name="Textfeld 27"/>
          <p:cNvSpPr txBox="1"/>
          <p:nvPr/>
        </p:nvSpPr>
        <p:spPr>
          <a:xfrm>
            <a:off x="683568" y="3356992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4: 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three layers, item 7 excluded: </a:t>
            </a:r>
            <a:r>
              <a:rPr lang="en-US" sz="1200" dirty="0" err="1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standardised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" name="Ellipse 29"/>
          <p:cNvSpPr/>
          <p:nvPr/>
        </p:nvSpPr>
        <p:spPr>
          <a:xfrm>
            <a:off x="4572000" y="2430413"/>
            <a:ext cx="28803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llipse 30"/>
          <p:cNvSpPr/>
          <p:nvPr/>
        </p:nvSpPr>
        <p:spPr>
          <a:xfrm>
            <a:off x="539552" y="5028034"/>
            <a:ext cx="244827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755576" y="3573016"/>
          <a:ext cx="5897880" cy="236321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.532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 dirty="0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.497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.619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.814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.751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.807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strike="sngStrike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.780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.741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.886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.687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.832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.660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494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.0390 / RMSEA .058 / TLI .958 / CFI .972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2" name="Ellipse 31"/>
          <p:cNvSpPr/>
          <p:nvPr/>
        </p:nvSpPr>
        <p:spPr>
          <a:xfrm>
            <a:off x="3635896" y="5766023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3635896" y="3150493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81923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Confirmatory Factor Analysis – ‘Teaching’ – IV 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0" name="Tabelle 19"/>
          <p:cNvGraphicFramePr>
            <a:graphicFrameLocks noGrp="1" noChangeAspect="1"/>
          </p:cNvGraphicFramePr>
          <p:nvPr/>
        </p:nvGraphicFramePr>
        <p:xfrm>
          <a:off x="683568" y="889670"/>
          <a:ext cx="5897880" cy="236321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.500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.621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.750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.907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.718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.727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.590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.868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.698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.819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.662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494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.0508 / RMSEA .076 / TLI .920 / CFI .943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3" name="Textfeld 22"/>
          <p:cNvSpPr txBox="1"/>
          <p:nvPr/>
        </p:nvSpPr>
        <p:spPr>
          <a:xfrm>
            <a:off x="683568" y="658788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1: three layers: standardised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8" name="Textfeld 27"/>
          <p:cNvSpPr txBox="1"/>
          <p:nvPr/>
        </p:nvSpPr>
        <p:spPr>
          <a:xfrm>
            <a:off x="683568" y="3265933"/>
            <a:ext cx="6120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5: three layers, item 7 in subarea 3: standardised regression weights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" name="Ellipse 29"/>
          <p:cNvSpPr/>
          <p:nvPr/>
        </p:nvSpPr>
        <p:spPr>
          <a:xfrm>
            <a:off x="4572000" y="2339354"/>
            <a:ext cx="28803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llipse 30"/>
          <p:cNvSpPr/>
          <p:nvPr/>
        </p:nvSpPr>
        <p:spPr>
          <a:xfrm>
            <a:off x="539552" y="4936975"/>
            <a:ext cx="244827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2" name="Ellipse 31"/>
          <p:cNvSpPr/>
          <p:nvPr/>
        </p:nvSpPr>
        <p:spPr>
          <a:xfrm>
            <a:off x="3635896" y="5674964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3635896" y="3059434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683568" y="3481957"/>
          <a:ext cx="5897880" cy="247116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.499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.622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.811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.750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.787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strike="sngStrike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.768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.753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.944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.711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.786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.655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.593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525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.0455 / RMSEA .069 / TLI .934 / CFI .953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6" name="Ellipse 35"/>
          <p:cNvSpPr/>
          <p:nvPr/>
        </p:nvSpPr>
        <p:spPr>
          <a:xfrm>
            <a:off x="539552" y="5685631"/>
            <a:ext cx="244827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llipse 37"/>
          <p:cNvSpPr/>
          <p:nvPr/>
        </p:nvSpPr>
        <p:spPr>
          <a:xfrm>
            <a:off x="6660232" y="2276872"/>
            <a:ext cx="223224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</a:rPr>
              <a:t>results from </a:t>
            </a:r>
            <a:r>
              <a:rPr lang="en-GB" sz="900" dirty="0" smtClean="0">
                <a:solidFill>
                  <a:schemeClr val="tx1"/>
                </a:solidFill>
              </a:rPr>
              <a:t>EFA</a:t>
            </a:r>
            <a:r>
              <a:rPr lang="en-GB" sz="900" dirty="0" smtClean="0">
                <a:solidFill>
                  <a:schemeClr val="tx1"/>
                </a:solidFill>
              </a:rPr>
              <a:t>, 3 factors</a:t>
            </a:r>
            <a:endParaRPr lang="en-GB" sz="9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66563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Exploratory Factor Analysis – ‘Teaching’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83568" y="1207785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EFA  (PCA) Teaching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755576" y="1446658"/>
          <a:ext cx="4478655" cy="1910334"/>
        </p:xfrm>
        <a:graphic>
          <a:graphicData uri="http://schemas.openxmlformats.org/drawingml/2006/table">
            <a:tbl>
              <a:tblPr/>
              <a:tblGrid>
                <a:gridCol w="2859405"/>
                <a:gridCol w="809625"/>
                <a:gridCol w="809625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component 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component 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.655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.678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.834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.792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.708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.714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.605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.699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.794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.706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Total of explained variance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31.5 %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2.41 %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2" name="Textfeld 21"/>
          <p:cNvSpPr txBox="1"/>
          <p:nvPr/>
        </p:nvSpPr>
        <p:spPr>
          <a:xfrm>
            <a:off x="683568" y="3512041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EFA  (PCA) Teaching: 3 factors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755576" y="3789040"/>
          <a:ext cx="5288280" cy="1910334"/>
        </p:xfrm>
        <a:graphic>
          <a:graphicData uri="http://schemas.openxmlformats.org/drawingml/2006/table">
            <a:tbl>
              <a:tblPr/>
              <a:tblGrid>
                <a:gridCol w="2859405"/>
                <a:gridCol w="809625"/>
                <a:gridCol w="809625"/>
                <a:gridCol w="809625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component 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component 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component 3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.661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.670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.828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.785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.781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.836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.810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.778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.716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Total of explained variance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24.05 %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23.58 %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16.31 %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67587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err="1" smtClean="0">
                <a:solidFill>
                  <a:schemeClr val="tx2"/>
                </a:solidFill>
              </a:rPr>
              <a:t>Cronbach’s</a:t>
            </a:r>
            <a:r>
              <a:rPr lang="en-GB" sz="2400" dirty="0" smtClean="0">
                <a:solidFill>
                  <a:schemeClr val="tx2"/>
                </a:solidFill>
              </a:rPr>
              <a:t> Alpha – ‘Teaching’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755576" y="1484784"/>
          <a:ext cx="5829300" cy="1787652"/>
        </p:xfrm>
        <a:graphic>
          <a:graphicData uri="http://schemas.openxmlformats.org/drawingml/2006/table">
            <a:tbl>
              <a:tblPr/>
              <a:tblGrid>
                <a:gridCol w="2948940"/>
                <a:gridCol w="1530350"/>
                <a:gridCol w="135001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Subarea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Teaching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.760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.829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Area 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.706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Area ‘Support for Independent Learning Strategies in Pupils’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 dirty="0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.759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4" name="Textfeld 23"/>
          <p:cNvSpPr txBox="1"/>
          <p:nvPr/>
        </p:nvSpPr>
        <p:spPr>
          <a:xfrm>
            <a:off x="683568" y="1207785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Cronbach’s</a:t>
            </a:r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 Alpha : single tests for ‘Teaching’, subarea 1, 2 and 3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68611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Summary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8965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three different methods lead to four different outcomes </a:t>
            </a:r>
          </a:p>
          <a:p>
            <a:pPr marL="628650" indent="-352425">
              <a:buFont typeface="Symbol" pitchFamily="18" charset="2"/>
              <a:buChar char="-"/>
              <a:tabLst>
                <a:tab pos="990600" algn="l"/>
              </a:tabLst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CFA: multidimensionality in accordance to the theoretical foundation can only be tested 	by CFA </a:t>
            </a:r>
          </a:p>
          <a:p>
            <a:pPr marL="1028700" lvl="1" indent="-352425">
              <a:buFont typeface="Symbol" pitchFamily="18" charset="2"/>
              <a:buChar char="-"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items number 1 and 7 show unsatisfactory factor loadings in the CFA of .50 and .59 in model 1</a:t>
            </a:r>
          </a:p>
          <a:p>
            <a:pPr marL="1028700" lvl="1" indent="-352425">
              <a:buFont typeface="Symbol" pitchFamily="18" charset="2"/>
              <a:buChar char="-"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exclusion of item 1 leads to a worse fit of model 3</a:t>
            </a:r>
          </a:p>
          <a:p>
            <a:pPr marL="1028700" lvl="1" indent="-352425">
              <a:buFont typeface="Symbol" pitchFamily="18" charset="2"/>
              <a:buChar char="-"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exclusion of item 7 in model 4 increases model fit</a:t>
            </a:r>
          </a:p>
          <a:p>
            <a:pPr marL="1028700" lvl="1" indent="-352425">
              <a:buFont typeface="Symbol" pitchFamily="18" charset="2"/>
              <a:buChar char="-"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reallocation of item 7 to subarea 3 improves model fit but is below model 3</a:t>
            </a:r>
          </a:p>
          <a:p>
            <a:pPr marL="1028700" lvl="1" indent="-352425">
              <a:buNone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→	three layered model with three subareas should be maintained and item number 7 excluded</a:t>
            </a:r>
          </a:p>
          <a:p>
            <a:pPr marL="628650" lvl="1" indent="-352425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EFA 1</a:t>
            </a:r>
          </a:p>
          <a:p>
            <a:pPr marL="628650" lvl="1" indent="-352425">
              <a:buNone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→	two layered model where methodical demands of teaching make up one subarea and social pupil </a:t>
            </a:r>
            <a:r>
              <a:rPr lang="en-US" sz="1300" dirty="0" err="1" smtClean="0">
                <a:solidFill>
                  <a:schemeClr val="accent1">
                    <a:lumMod val="75000"/>
                  </a:schemeClr>
                </a:solidFill>
              </a:rPr>
              <a:t>centred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 	demands another</a:t>
            </a:r>
          </a:p>
          <a:p>
            <a:pPr marL="628650" lvl="1" indent="-352425">
              <a:buFont typeface="Symbol" pitchFamily="18" charset="2"/>
              <a:buChar char="-"/>
              <a:tabLst>
                <a:tab pos="1162050" algn="l"/>
              </a:tabLst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EFA 2: results suggest a model which fits the empirical correlation matrix worse than a 	model which excludes the item</a:t>
            </a:r>
          </a:p>
          <a:p>
            <a:pPr marL="628650" lvl="1" indent="-352425">
              <a:buNone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	→	forced to extract three factors, EFA produces three subareas assigning item number seven to the third subarea</a:t>
            </a:r>
          </a:p>
          <a:p>
            <a:pPr marL="628650" lvl="1" indent="-352425">
              <a:buFont typeface="Symbol" pitchFamily="18" charset="2"/>
              <a:buChar char="-"/>
            </a:pP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Cronbach’s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Alpha: differing number of items for the subscales and the teaching scale as one will lead to better results for the 11 item scale</a:t>
            </a:r>
          </a:p>
          <a:p>
            <a:pPr marL="628650" lvl="1" indent="-352425">
              <a:buNone/>
            </a:pP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</a:rPr>
              <a:t>	→	one layered model seems suitably represented by the 11 items of the scale, the subareas seem less 	consistent</a:t>
            </a:r>
          </a:p>
          <a:p>
            <a:pPr marL="733425" indent="-457200"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Symbol" pitchFamily="18" charset="2"/>
              <a:buChar char="-"/>
            </a:pP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83971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Discussion</a:t>
            </a:r>
            <a:br>
              <a:rPr lang="en-GB" sz="2400" dirty="0" smtClean="0">
                <a:solidFill>
                  <a:schemeClr val="tx2"/>
                </a:solidFill>
              </a:rPr>
            </a:b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Statistical Reliability vs. Content Validity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824536"/>
          </a:xfrm>
        </p:spPr>
        <p:txBody>
          <a:bodyPr>
            <a:normAutofit lnSpcReduction="10000"/>
          </a:bodyPr>
          <a:lstStyle/>
          <a:p>
            <a:pPr marL="361950" indent="-352425">
              <a:buFont typeface="+mj-lt"/>
              <a:buAutoNum type="arabicPeriod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CFA: three layered model with three subareas should be maintained and item number 7 excluded</a:t>
            </a:r>
          </a:p>
          <a:p>
            <a:pPr marL="361950" indent="-352425">
              <a:buFont typeface="+mj-lt"/>
              <a:buAutoNum type="arabicPeriod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EFA: forced to extract three factors, EFA produces three subareas assigning item number 7 to the third subarea</a:t>
            </a:r>
          </a:p>
          <a:p>
            <a:pPr marL="361950" indent="-352425">
              <a:buFont typeface="+mj-lt"/>
              <a:buAutoNum type="arabicPeriod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Item  number 1: ‘obtaining, viewing and developing teaching materials’ should not be discarded on theoretical grounds</a:t>
            </a:r>
          </a:p>
          <a:p>
            <a:pPr marL="714375" indent="-266700" defTabSz="628650">
              <a:buFont typeface="Symbol" pitchFamily="18" charset="2"/>
              <a:buChar char="-"/>
              <a:tabLst>
                <a:tab pos="714375" algn="l"/>
              </a:tabLst>
            </a:pP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represents major part of the construct ‘Planning and Design of Lessons’</a:t>
            </a:r>
          </a:p>
          <a:p>
            <a:pPr marL="714375" indent="-266700" defTabSz="628650">
              <a:buFont typeface="Symbol" pitchFamily="18" charset="2"/>
              <a:buChar char="-"/>
              <a:tabLst>
                <a:tab pos="714375" algn="l"/>
              </a:tabLst>
            </a:pP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represents the preparation of lessons</a:t>
            </a:r>
          </a:p>
          <a:p>
            <a:pPr marL="714375" indent="-266700" defTabSz="628650">
              <a:buFont typeface="Symbol" pitchFamily="18" charset="2"/>
              <a:buChar char="-"/>
              <a:tabLst>
                <a:tab pos="714375" algn="l"/>
              </a:tabLst>
            </a:pP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remaining three items focus on the design and </a:t>
            </a:r>
            <a:r>
              <a:rPr lang="en-US" sz="1500" dirty="0" err="1" smtClean="0">
                <a:solidFill>
                  <a:schemeClr val="accent1">
                    <a:lumMod val="75000"/>
                  </a:schemeClr>
                </a:solidFill>
              </a:rPr>
              <a:t>realisation</a:t>
            </a: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 of lessons</a:t>
            </a:r>
          </a:p>
          <a:p>
            <a:pPr marL="628650" indent="-266700">
              <a:buNone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→	excluding this item would lead to the exclusion of a theoretical aspect of the a priori defined meaning of the construct</a:t>
            </a:r>
          </a:p>
          <a:p>
            <a:pPr marL="361950" lvl="1" indent="-361950">
              <a:buFont typeface="+mj-lt"/>
              <a:buAutoNum type="arabicPeriod" startAt="4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Item number 7: ‘motivating pupils to learn’ should not be discarded on theoretical grounds</a:t>
            </a:r>
          </a:p>
          <a:p>
            <a:pPr marL="714375" lvl="1" indent="-266700" defTabSz="714375">
              <a:buFont typeface="Symbol" pitchFamily="18" charset="2"/>
              <a:buChar char="-"/>
            </a:pP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represents major aspect of the ‘Enhancement of Pupils’ Motivation and Performance’</a:t>
            </a:r>
          </a:p>
          <a:p>
            <a:pPr marL="714375" lvl="1" indent="-266700" defTabSz="714375">
              <a:buFont typeface="Symbol" pitchFamily="18" charset="2"/>
              <a:buChar char="-"/>
            </a:pPr>
            <a:r>
              <a:rPr lang="en-US" sz="1500" dirty="0" smtClean="0">
                <a:solidFill>
                  <a:schemeClr val="accent1">
                    <a:lumMod val="75000"/>
                  </a:schemeClr>
                </a:solidFill>
              </a:rPr>
              <a:t>items 5 and 6 represent the inclusion of errors in learning to motivate pupils</a:t>
            </a:r>
          </a:p>
          <a:p>
            <a:pPr marL="714375" lvl="1" indent="-266700" defTabSz="714375">
              <a:buNone/>
            </a:pPr>
            <a:endParaRPr lang="en-US" sz="15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lvl="1" indent="0" defTabSz="266700">
              <a:buNone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In these cases, the decision is pretty arbitrary and could go either way, because statistical reliability contradicts theoretical reasoning.</a:t>
            </a:r>
            <a:endParaRPr lang="en-US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733425" indent="-457200"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Symbol" pitchFamily="18" charset="2"/>
              <a:buChar char="-"/>
            </a:pP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4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17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45059" r:id="rId6" imgW="5388875" imgH="950736" progId="">
              <p:embed/>
            </p:oleObj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643470"/>
          </a:xfrm>
        </p:spPr>
        <p:txBody>
          <a:bodyPr>
            <a:noAutofit/>
          </a:bodyPr>
          <a:lstStyle/>
          <a:p>
            <a:r>
              <a:rPr lang="en-GB" sz="1200" dirty="0" err="1" smtClean="0"/>
              <a:t>Bollen</a:t>
            </a:r>
            <a:r>
              <a:rPr lang="en-GB" sz="1200" dirty="0" smtClean="0"/>
              <a:t>, Kenneth. 1989. Structural Equation with Latent Variables. </a:t>
            </a:r>
            <a:r>
              <a:rPr lang="en-US" sz="1200" dirty="0" smtClean="0"/>
              <a:t>New York: John Wiley &amp; Sons.</a:t>
            </a:r>
            <a:endParaRPr lang="de-DE" sz="1200" dirty="0" smtClean="0"/>
          </a:p>
          <a:p>
            <a:r>
              <a:rPr lang="en-GB" sz="1200" dirty="0" smtClean="0"/>
              <a:t>Churchill, Gilbert A.. 1979. A Paradigm for Developing Better Measures of Marketing Constructs. Journal of Marketing Research, 16 (1): 64-73.</a:t>
            </a:r>
            <a:endParaRPr lang="de-DE" sz="1200" dirty="0" smtClean="0"/>
          </a:p>
          <a:p>
            <a:r>
              <a:rPr lang="en-GB" sz="1200" dirty="0" err="1" smtClean="0"/>
              <a:t>Cronbach</a:t>
            </a:r>
            <a:r>
              <a:rPr lang="en-GB" sz="1200" dirty="0" smtClean="0"/>
              <a:t>, Lee J.. 1951. Coefficient Alpha and the Internal Structure of Tests. </a:t>
            </a:r>
            <a:r>
              <a:rPr lang="en-GB" sz="1200" dirty="0" err="1" smtClean="0"/>
              <a:t>Psychometrika</a:t>
            </a:r>
            <a:r>
              <a:rPr lang="en-GB" sz="1200" dirty="0" smtClean="0"/>
              <a:t>, 16 (3): 297-334.</a:t>
            </a:r>
            <a:endParaRPr lang="de-DE" sz="1200" dirty="0" smtClean="0"/>
          </a:p>
          <a:p>
            <a:r>
              <a:rPr lang="en-GB" sz="1200" dirty="0" err="1" smtClean="0"/>
              <a:t>Gerbing</a:t>
            </a:r>
            <a:r>
              <a:rPr lang="en-GB" sz="1200" dirty="0" smtClean="0"/>
              <a:t>, David &amp; James C. Anderson. 1988. An Updated Paradigm for Scale Development Incorporating </a:t>
            </a:r>
            <a:r>
              <a:rPr lang="en-GB" sz="1200" dirty="0" err="1" smtClean="0"/>
              <a:t>Unidimensionality</a:t>
            </a:r>
            <a:r>
              <a:rPr lang="en-GB" sz="1200" dirty="0" smtClean="0"/>
              <a:t> and Its Assessment. Journal of Marketing Research, 25 (2): 186-192.</a:t>
            </a:r>
            <a:endParaRPr lang="de-DE" sz="1200" dirty="0" smtClean="0"/>
          </a:p>
          <a:p>
            <a:r>
              <a:rPr lang="en-US" sz="1200" dirty="0" err="1" smtClean="0"/>
              <a:t>Gorsuch</a:t>
            </a:r>
            <a:r>
              <a:rPr lang="en-US" sz="1200" dirty="0" smtClean="0"/>
              <a:t>, Richard L.. 1983. Factor Analysis. London: Lawrence Erlbaum.</a:t>
            </a:r>
            <a:endParaRPr lang="de-DE" sz="1200" dirty="0" smtClean="0"/>
          </a:p>
          <a:p>
            <a:r>
              <a:rPr lang="en-GB" sz="1200" dirty="0" smtClean="0"/>
              <a:t>Graham, James M. 2006. </a:t>
            </a:r>
            <a:r>
              <a:rPr lang="en-GB" sz="1200" dirty="0" err="1" smtClean="0"/>
              <a:t>Congeneric</a:t>
            </a:r>
            <a:r>
              <a:rPr lang="en-GB" sz="1200" dirty="0" smtClean="0"/>
              <a:t> and (Essentially) Tau-Equivalent Estimates of Score Reliability. What They Are and How to Use Them. Educational and Psychological Measurement, 66 (6): 930-944.</a:t>
            </a:r>
            <a:endParaRPr lang="de-DE" sz="1200" dirty="0" smtClean="0"/>
          </a:p>
          <a:p>
            <a:r>
              <a:rPr lang="en-US" sz="1200" dirty="0" smtClean="0"/>
              <a:t>Green, Samuel B. &amp; </a:t>
            </a:r>
            <a:r>
              <a:rPr lang="en-US" sz="1200" dirty="0" err="1" smtClean="0"/>
              <a:t>Yanyun</a:t>
            </a:r>
            <a:r>
              <a:rPr lang="en-US" sz="1200" dirty="0" smtClean="0"/>
              <a:t> Yang. 2009 Reliability of Summed Item Scores Using Structural Equation </a:t>
            </a:r>
            <a:r>
              <a:rPr lang="en-US" sz="1200" dirty="0" err="1" smtClean="0"/>
              <a:t>Modelling</a:t>
            </a:r>
            <a:r>
              <a:rPr lang="en-US" sz="1200" dirty="0" smtClean="0"/>
              <a:t>. An Alternative to Coefficient Alpha. </a:t>
            </a:r>
            <a:r>
              <a:rPr lang="en-US" sz="1200" dirty="0" err="1" smtClean="0"/>
              <a:t>Psychometrika</a:t>
            </a:r>
            <a:r>
              <a:rPr lang="en-US" sz="1200" dirty="0" smtClean="0"/>
              <a:t>, 74 (1): 155-167.</a:t>
            </a:r>
            <a:endParaRPr lang="de-DE" sz="1200" dirty="0" smtClean="0"/>
          </a:p>
          <a:p>
            <a:r>
              <a:rPr lang="en-US" sz="1200" dirty="0" err="1" smtClean="0"/>
              <a:t>Guo</a:t>
            </a:r>
            <a:r>
              <a:rPr lang="en-US" sz="1200" dirty="0" smtClean="0"/>
              <a:t>, </a:t>
            </a:r>
            <a:r>
              <a:rPr lang="en-US" sz="1200" dirty="0" err="1" smtClean="0"/>
              <a:t>Baorong</a:t>
            </a:r>
            <a:r>
              <a:rPr lang="en-US" sz="1200" dirty="0" smtClean="0"/>
              <a:t>, Brian E. </a:t>
            </a:r>
            <a:r>
              <a:rPr lang="en-US" sz="1200" dirty="0" err="1" smtClean="0"/>
              <a:t>Perron</a:t>
            </a:r>
            <a:r>
              <a:rPr lang="en-US" sz="1200" dirty="0" smtClean="0"/>
              <a:t>, David F. Gillespie. 2009. A Systematic Review of Structural Equation </a:t>
            </a:r>
            <a:r>
              <a:rPr lang="en-US" sz="1200" dirty="0" err="1" smtClean="0"/>
              <a:t>Modelling</a:t>
            </a:r>
            <a:r>
              <a:rPr lang="en-US" sz="1200" dirty="0" smtClean="0"/>
              <a:t> in Social Work Research. British Journal of Social Work. 39: 1556­1574.</a:t>
            </a:r>
            <a:endParaRPr lang="de-DE" sz="1200" dirty="0" smtClean="0"/>
          </a:p>
          <a:p>
            <a:r>
              <a:rPr lang="en-US" sz="1200" dirty="0" smtClean="0"/>
              <a:t>Kahn, Jeffrey H.. 2006. Factor Analysis in Counseling Psychology Research, Training and Practice. Principles, Advances, and Applications. The Counseling Psychologist. </a:t>
            </a:r>
            <a:r>
              <a:rPr lang="en-GB" sz="1200" dirty="0" smtClean="0"/>
              <a:t>34 (5): 684­718.</a:t>
            </a:r>
            <a:endParaRPr lang="de-DE" sz="1200" dirty="0" smtClean="0"/>
          </a:p>
          <a:p>
            <a:r>
              <a:rPr lang="en-GB" sz="1200" dirty="0" smtClean="0"/>
              <a:t>Landmann, </a:t>
            </a:r>
            <a:r>
              <a:rPr lang="en-GB" sz="1200" dirty="0" err="1" smtClean="0"/>
              <a:t>Mareike</a:t>
            </a:r>
            <a:r>
              <a:rPr lang="en-GB" sz="1200" dirty="0" smtClean="0"/>
              <a:t>. 2012. </a:t>
            </a:r>
            <a:r>
              <a:rPr lang="de-DE" sz="1200" dirty="0" smtClean="0"/>
              <a:t>Standards für die Lehrerbildung. Eine empirische Untersuchung aus Sicht angehender LehrerInnen. </a:t>
            </a:r>
            <a:r>
              <a:rPr lang="en-US" sz="1200" dirty="0" smtClean="0"/>
              <a:t>[Teacher Education Standards. An Empirical Study from the Young Teachers‘ Perspective]. </a:t>
            </a:r>
            <a:r>
              <a:rPr lang="en-US" sz="1200" dirty="0" err="1" smtClean="0"/>
              <a:t>Budrich</a:t>
            </a:r>
            <a:r>
              <a:rPr lang="en-US" sz="1200" dirty="0" smtClean="0"/>
              <a:t> </a:t>
            </a:r>
            <a:r>
              <a:rPr lang="en-US" sz="1200" dirty="0" err="1" smtClean="0"/>
              <a:t>UniPress</a:t>
            </a:r>
            <a:r>
              <a:rPr lang="en-US" sz="1200" dirty="0" smtClean="0"/>
              <a:t>: Berlin.</a:t>
            </a:r>
            <a:endParaRPr lang="de-DE" sz="1200" dirty="0" smtClean="0"/>
          </a:p>
          <a:p>
            <a:r>
              <a:rPr lang="en-US" sz="1200" dirty="0" err="1" smtClean="0"/>
              <a:t>Russel</a:t>
            </a:r>
            <a:r>
              <a:rPr lang="en-US" sz="1200" dirty="0" smtClean="0"/>
              <a:t>, Daniel W.. 2002. In Sear</a:t>
            </a:r>
            <a:r>
              <a:rPr lang="en-GB" sz="1200" dirty="0" err="1" smtClean="0"/>
              <a:t>ch</a:t>
            </a:r>
            <a:r>
              <a:rPr lang="en-GB" sz="1200" dirty="0" smtClean="0"/>
              <a:t> of Underlying Dimensions. </a:t>
            </a:r>
            <a:r>
              <a:rPr lang="en-US" sz="1200" dirty="0" smtClean="0"/>
              <a:t>The Use (and Abuse) of Factor Analysis in Personality and Social Psychology Bulletin. Personality and Social Psychology Bulletin. 28: 1629­1646.</a:t>
            </a:r>
            <a:endParaRPr lang="de-DE" sz="1200" dirty="0" smtClean="0"/>
          </a:p>
          <a:p>
            <a:r>
              <a:rPr lang="en-US" sz="1200" dirty="0" smtClean="0"/>
              <a:t>Schmitt, Neal. 1996. </a:t>
            </a:r>
            <a:r>
              <a:rPr lang="en-GB" sz="1200" dirty="0" smtClean="0"/>
              <a:t>Uses and Abuses of Coefficient Alpha. Psychological Assessment, 8 (4): 350-353.</a:t>
            </a:r>
            <a:endParaRPr lang="de-DE" sz="1200" dirty="0" smtClean="0"/>
          </a:p>
          <a:p>
            <a:r>
              <a:rPr lang="en-US" sz="1200" dirty="0" smtClean="0"/>
              <a:t>Schreiber, James B., Frances K. Stage, Jamie King, </a:t>
            </a:r>
            <a:r>
              <a:rPr lang="en-US" sz="1200" dirty="0" err="1" smtClean="0"/>
              <a:t>Amaury</a:t>
            </a:r>
            <a:r>
              <a:rPr lang="en-US" sz="1200" dirty="0" smtClean="0"/>
              <a:t> Nora, Elizabeth A. Barlow. 2006. Reporting Structural Equation Modeling and Confirmatory Factor Analysis Results. A Review. The Journal of Educational Research, </a:t>
            </a:r>
            <a:r>
              <a:rPr lang="en-GB" sz="1200" dirty="0" smtClean="0"/>
              <a:t>99 (6): 323­337.</a:t>
            </a:r>
            <a:endParaRPr lang="de-DE" sz="1200" dirty="0" smtClean="0"/>
          </a:p>
          <a:p>
            <a:r>
              <a:rPr lang="en-GB" sz="1200" dirty="0" err="1" smtClean="0"/>
              <a:t>Sijtsma</a:t>
            </a:r>
            <a:r>
              <a:rPr lang="en-GB" sz="1200" dirty="0" smtClean="0"/>
              <a:t>, </a:t>
            </a:r>
            <a:r>
              <a:rPr lang="en-GB" sz="1200" dirty="0" err="1" smtClean="0"/>
              <a:t>Klaas</a:t>
            </a:r>
            <a:r>
              <a:rPr lang="en-GB" sz="1200" dirty="0" smtClean="0"/>
              <a:t>. 2009.On the Use, The Misuse and The Very Limited Usefulness of </a:t>
            </a:r>
            <a:r>
              <a:rPr lang="en-GB" sz="1200" dirty="0" err="1" smtClean="0"/>
              <a:t>Cronbach’s</a:t>
            </a:r>
            <a:r>
              <a:rPr lang="en-GB" sz="1200" dirty="0" smtClean="0"/>
              <a:t> Alpha. </a:t>
            </a:r>
            <a:r>
              <a:rPr lang="en-GB" sz="1200" dirty="0" err="1" smtClean="0"/>
              <a:t>Psychometrika</a:t>
            </a:r>
            <a:r>
              <a:rPr lang="en-GB" sz="1200" dirty="0" smtClean="0"/>
              <a:t>, 74 (1): 107-120.</a:t>
            </a:r>
            <a:endParaRPr lang="de-DE" sz="1200" dirty="0" smtClean="0"/>
          </a:p>
          <a:p>
            <a:pPr marL="0" indent="0">
              <a:buNone/>
              <a:tabLst>
                <a:tab pos="355600" algn="l"/>
              </a:tabLst>
            </a:pPr>
            <a:endParaRPr lang="de-DE" sz="1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4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17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22531" r:id="rId6" imgW="5388875" imgH="950736" progId="">
              <p:embed/>
            </p:oleObj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7692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</a:rPr>
              <a:t>Institutional Background of the Study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Theoretical Foundation - Action Fields of the Teacher Profession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Teacher Education Standards in Germany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A Model of Teacher Action Fields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Steps to Ensure Validity and Reliability of a Scale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Empirical Reliability</a:t>
            </a:r>
          </a:p>
          <a:p>
            <a:pPr marL="857250" lvl="1" indent="-457200">
              <a:buFont typeface="Arial" pitchFamily="34" charset="0"/>
              <a:buAutoNum type="arabicPeriod"/>
            </a:pPr>
            <a:r>
              <a:rPr lang="en-US" sz="1600" dirty="0" smtClean="0">
                <a:solidFill>
                  <a:schemeClr val="tx2"/>
                </a:solidFill>
              </a:rPr>
              <a:t>Confirmatory and Exploratory Factor Analysis, </a:t>
            </a:r>
            <a:r>
              <a:rPr lang="en-US" sz="1600" dirty="0" err="1" smtClean="0">
                <a:solidFill>
                  <a:schemeClr val="tx2"/>
                </a:solidFill>
              </a:rPr>
              <a:t>Cronbach’s</a:t>
            </a:r>
            <a:r>
              <a:rPr lang="en-US" sz="1600" dirty="0" smtClean="0">
                <a:solidFill>
                  <a:schemeClr val="tx2"/>
                </a:solidFill>
              </a:rPr>
              <a:t> Alpha</a:t>
            </a:r>
          </a:p>
          <a:p>
            <a:pPr marL="857250" lvl="1" indent="-457200">
              <a:buFont typeface="Arial" pitchFamily="34" charset="0"/>
              <a:buAutoNum type="arabicPeriod"/>
            </a:pPr>
            <a:r>
              <a:rPr lang="en-US" sz="1600" dirty="0" smtClean="0">
                <a:solidFill>
                  <a:schemeClr val="tx2"/>
                </a:solidFill>
              </a:rPr>
              <a:t>Multidimensionality</a:t>
            </a:r>
            <a:endParaRPr lang="en-GB" sz="1600" dirty="0" smtClean="0">
              <a:solidFill>
                <a:schemeClr val="tx2"/>
              </a:solidFill>
            </a:endParaRPr>
          </a:p>
          <a:p>
            <a:pPr marL="857250" lvl="1" indent="-457200">
              <a:buAutoNum type="arabicPeriod"/>
            </a:pPr>
            <a:r>
              <a:rPr lang="en-GB" sz="1600" dirty="0" smtClean="0">
                <a:solidFill>
                  <a:schemeClr val="tx2"/>
                </a:solidFill>
              </a:rPr>
              <a:t>Confirmatory Factor Analysis – ‘Teaching’</a:t>
            </a:r>
          </a:p>
          <a:p>
            <a:pPr marL="857250" lvl="1" indent="-457200">
              <a:buAutoNum type="arabicPeriod"/>
            </a:pPr>
            <a:r>
              <a:rPr lang="en-GB" sz="1600" dirty="0" smtClean="0">
                <a:solidFill>
                  <a:schemeClr val="tx2"/>
                </a:solidFill>
              </a:rPr>
              <a:t>Exploratory Factor Analysis – ‘Teaching’</a:t>
            </a:r>
          </a:p>
          <a:p>
            <a:pPr marL="857250" lvl="1" indent="-457200">
              <a:buAutoNum type="arabicPeriod"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Cronbach’s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Alpha </a:t>
            </a:r>
            <a:r>
              <a:rPr lang="en-GB" sz="1600" dirty="0" smtClean="0">
                <a:solidFill>
                  <a:schemeClr val="tx2"/>
                </a:solidFill>
              </a:rPr>
              <a:t>– ‘Teaching’</a:t>
            </a:r>
            <a:endParaRPr lang="en-US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Summary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Discussion – Statistical Reliability vs. Content Validity</a:t>
            </a:r>
          </a:p>
          <a:p>
            <a:pPr marL="457200" indent="-457200">
              <a:buAutoNum type="arabicPeriod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GB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de-DE" sz="2400" dirty="0" smtClean="0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de-D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5296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27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29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0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1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2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3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4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5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36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23555" r:id="rId6" imgW="5388875" imgH="950736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</a:rPr>
              <a:t>Institutional Background of the Study</a:t>
            </a:r>
            <a:r>
              <a:rPr lang="de-DE" sz="2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de-DE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The ‘Cooperation Project for Graduate Tracer Studies (KOAB)‘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8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2108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Symbol" pitchFamily="18" charset="2"/>
              <a:buChar char="-"/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initiated and coordinated by the </a:t>
            </a:r>
            <a:r>
              <a:rPr lang="en-GB" sz="2200" i="1" dirty="0" smtClean="0">
                <a:solidFill>
                  <a:schemeClr val="accent1">
                    <a:lumMod val="75000"/>
                  </a:schemeClr>
                </a:solidFill>
              </a:rPr>
              <a:t>International Centre for Higher Education Research (INCHER) Kassel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40 to 70 higher education institutions involved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GB" sz="2200" i="1" dirty="0" smtClean="0">
                <a:solidFill>
                  <a:schemeClr val="accent1">
                    <a:lumMod val="75000"/>
                  </a:schemeClr>
                </a:solidFill>
              </a:rPr>
              <a:t>University of Cologne 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involved since 2008 – survey including graduates from the study year 2007 (1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</a:rPr>
              <a:t>st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October 2006 to 30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September 2007)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teacher questionnaire since 2009 – survey including graduates from the study year 2008 (1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</a:rPr>
              <a:t>st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October 2007 to 30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September 2008)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teacher questionnaire now in the field with the third version of the scale on demands of the teacher profession – survey including graduates from the study year 2011 (1</a:t>
            </a:r>
            <a:r>
              <a:rPr lang="en-GB" sz="2200" baseline="30000" dirty="0" smtClean="0">
                <a:solidFill>
                  <a:schemeClr val="accent1">
                    <a:lumMod val="75000"/>
                  </a:schemeClr>
                </a:solidFill>
              </a:rPr>
              <a:t>st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October 2010 to </a:t>
            </a:r>
            <a:r>
              <a:rPr lang="en-GB" sz="2200" smtClean="0">
                <a:solidFill>
                  <a:schemeClr val="accent1">
                    <a:lumMod val="75000"/>
                  </a:schemeClr>
                </a:solidFill>
              </a:rPr>
              <a:t>30</a:t>
            </a:r>
            <a:r>
              <a:rPr lang="en-GB" sz="2200" baseline="3000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GB" sz="2200" smtClean="0">
                <a:solidFill>
                  <a:schemeClr val="accent1">
                    <a:lumMod val="75000"/>
                  </a:schemeClr>
                </a:solidFill>
              </a:rPr>
              <a:t> September 2011</a:t>
            </a: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15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24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24579" r:id="rId6" imgW="5388875" imgH="950736" progId="">
              <p:embed/>
            </p:oleObj>
          </a:graphicData>
        </a:graphic>
      </p:graphicFrame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Theoretical Foundation - Action Fields of the Teacher Profession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Teacher Education Standards in Germany</a:t>
            </a:r>
            <a:endParaRPr lang="de-DE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7692"/>
          </a:xfrm>
        </p:spPr>
        <p:txBody>
          <a:bodyPr>
            <a:normAutofit/>
          </a:bodyPr>
          <a:lstStyle/>
          <a:p>
            <a:pPr marL="457200" indent="-457200">
              <a:buFont typeface="Symbol" pitchFamily="18" charset="2"/>
              <a:buChar char="-"/>
            </a:pP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2000: </a:t>
            </a:r>
            <a:r>
              <a:rPr lang="en-US" sz="2200" i="1" dirty="0" smtClean="0">
                <a:solidFill>
                  <a:schemeClr val="accent1">
                    <a:lumMod val="75000"/>
                  </a:schemeClr>
                </a:solidFill>
              </a:rPr>
              <a:t>Standing Conference of the Ministers of Education and Cultural Affairs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en-US" sz="2200" i="1" dirty="0" smtClean="0">
                <a:solidFill>
                  <a:schemeClr val="accent1">
                    <a:lumMod val="75000"/>
                  </a:schemeClr>
                </a:solidFill>
              </a:rPr>
              <a:t>Teachers’ Unions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agreed on new principles of the teacher profession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2004: </a:t>
            </a:r>
            <a:r>
              <a:rPr lang="en-US" sz="2200" i="1" dirty="0" smtClean="0">
                <a:solidFill>
                  <a:schemeClr val="accent1">
                    <a:lumMod val="75000"/>
                  </a:schemeClr>
                </a:solidFill>
              </a:rPr>
              <a:t>Standing Conference of the Ministers of Education and Cultural Affairs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published guidelines on teacher education standards for the educational sciences based on these principles and an expertise issued by the working group on teacher education reform around Prof. </a:t>
            </a:r>
            <a:r>
              <a:rPr lang="en-US" sz="2200" dirty="0" err="1" smtClean="0">
                <a:solidFill>
                  <a:schemeClr val="accent1">
                    <a:lumMod val="75000"/>
                  </a:schemeClr>
                </a:solidFill>
              </a:rPr>
              <a:t>Terhart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 (University of Munster) in 2002</a:t>
            </a:r>
          </a:p>
          <a:p>
            <a:pPr marL="457200" indent="-457200">
              <a:buFont typeface="Symbol" pitchFamily="18" charset="2"/>
              <a:buChar char="-"/>
            </a:pP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2008: </a:t>
            </a:r>
            <a:r>
              <a:rPr lang="en-US" sz="2200" i="1" dirty="0" smtClean="0">
                <a:solidFill>
                  <a:schemeClr val="accent1">
                    <a:lumMod val="75000"/>
                  </a:schemeClr>
                </a:solidFill>
              </a:rPr>
              <a:t>Standing Conference of the Ministers of Education and Cultural Affairs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</a:rPr>
              <a:t>published guidelines regarding teacher education standards for the subject areas</a:t>
            </a:r>
          </a:p>
          <a:p>
            <a:pPr marL="457200" indent="-457200">
              <a:buFont typeface="Symbol" pitchFamily="18" charset="2"/>
              <a:buChar char="-"/>
            </a:pP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15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24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34819" r:id="rId6" imgW="5388875" imgH="950736" progId="">
              <p:embed/>
            </p:oleObj>
          </a:graphicData>
        </a:graphic>
      </p:graphicFrame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Theoretical Foundation – Action Fields of the Teacher Profession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A Model of Teacher Action Fields </a:t>
            </a:r>
            <a:endParaRPr lang="de-DE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571472" y="1142984"/>
          <a:ext cx="8072494" cy="4230065"/>
        </p:xfrm>
        <a:graphic>
          <a:graphicData uri="http://schemas.openxmlformats.org/drawingml/2006/table">
            <a:tbl>
              <a:tblPr/>
              <a:tblGrid>
                <a:gridCol w="1143008"/>
                <a:gridCol w="1500198"/>
                <a:gridCol w="3143272"/>
                <a:gridCol w="2286016"/>
              </a:tblGrid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st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Teacher Action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Teacher</a:t>
                      </a:r>
                      <a:r>
                        <a:rPr lang="en-GB" sz="1200" b="1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ction Fields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Areas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items – specific teacher action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71438">
                <a:tc rowSpan="4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Teacher Action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Teaching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Planning and Design of Lessons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Enhancement of Pupils’ Motivation and Performance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Support for Independent Learning Strategies in Pupils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Moral Education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Consideration of Pupils’ Social Background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Conveyance of Norms and Values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Creation of a Pleasant Social Atmosphere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Student Evaluation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Diagnostics </a:t>
                      </a:r>
                      <a:r>
                        <a:rPr lang="en-GB" sz="1200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and Counselling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kern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Grading and Evaluation</a:t>
                      </a:r>
                      <a:r>
                        <a:rPr lang="en-GB" sz="1200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on the Basis of Objective Standards</a:t>
                      </a: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School Development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trike="noStrike" kern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Creation </a:t>
                      </a:r>
                      <a:r>
                        <a:rPr lang="en-GB" sz="1200" strike="noStrike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of a Work-Life-Balance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Adapting to the Regulatory Framework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Evaluation</a:t>
                      </a: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Subject Areas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Representation of Subjec</a:t>
                      </a:r>
                      <a:r>
                        <a:rPr lang="en-GB" sz="1200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 Areas</a:t>
                      </a: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trike="noStrike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Application</a:t>
                      </a:r>
                      <a:r>
                        <a:rPr lang="en-GB" sz="1200" strike="noStrike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of Scientific Methods from Subject Areas</a:t>
                      </a:r>
                      <a:endParaRPr lang="en-GB" sz="1200" strike="no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5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strike="sngStrike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952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Use o</a:t>
                      </a:r>
                      <a:r>
                        <a:rPr lang="en-GB" sz="1200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 Subject-Specific Pedagogical Knowledge</a:t>
                      </a: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643" marR="64643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5296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27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29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0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1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2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3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4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5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36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69635" r:id="rId6" imgW="5388875" imgH="950736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Steps to Ensure Validity and Reliability of a Scale</a:t>
            </a:r>
            <a:endParaRPr lang="en-GB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" name="Grafik 1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2552" y="1052736"/>
            <a:ext cx="8731448" cy="4560203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687611" y="5638799"/>
            <a:ext cx="420486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Figure based on Churchill (1979: 66) with modifications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15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24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62467" r:id="rId6" imgW="5388875" imgH="950736" progId="">
              <p:embed/>
            </p:oleObj>
          </a:graphicData>
        </a:graphic>
      </p:graphicFrame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Empirical Reliability 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Confirmatory and Exploratory Factor Analysis, </a:t>
            </a:r>
            <a:r>
              <a:rPr lang="en-US" sz="2200" dirty="0" err="1" smtClean="0">
                <a:solidFill>
                  <a:schemeClr val="tx2">
                    <a:lumMod val="75000"/>
                  </a:schemeClr>
                </a:solidFill>
              </a:rPr>
              <a:t>Cronbach’s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Alpha</a:t>
            </a:r>
            <a:endParaRPr lang="de-DE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445117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CFA: 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coherent models of interrelated factors can be tested concerning factor reliability of items and overall reliability of proposed theoretical model (Kahn 2006;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Guo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et al. 2009;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Russel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2002;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Bollen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1989) 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model structure contains manifest variables and latent variables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scores for latent constructs, measurement errors and variances of latent constructs estimated on basis of empirical scores for manifest items (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Gorsuch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1983; Schreiber et al. 2006;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Bollen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1989)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fit of theoretical model estimated by contrasting empirical and estimated correlation or covariance matrix for this model</a:t>
            </a:r>
            <a:endParaRPr lang="en-GB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EFA (Principal Component Analysis):</a:t>
            </a:r>
          </a:p>
          <a:p>
            <a:pPr marL="457200" lvl="1" indent="-276225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may be useful when a scale lacks theoretical foundation</a:t>
            </a:r>
          </a:p>
          <a:p>
            <a:pPr marL="457200" lvl="1" indent="-276225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not adequate to test multi- or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unidimensionality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Gerbing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&amp; Anderson 1988)</a:t>
            </a:r>
          </a:p>
          <a:p>
            <a:pPr marL="457200" lvl="1" indent="-276225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restricted theory based testing as theoretical model cannot be fully depicted</a:t>
            </a: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</a:rPr>
              <a:t>Cronbach’s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 Alpha: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supposed to indicate the internal consistency of a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unidimensional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scale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criticised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because of its application to test reliability in terms of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unidimensionality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of questionnaire scales (e.g.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Sijtsma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2009; Graham 2006; Schmitt 1996)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rendering better results of consistency for scales including more items: assumed correlation mean of 0.5, a scale of 10 items would generate an Alpha value of 0.91, whereas a 5 item scale would generate an Alpha value of 0.83</a:t>
            </a:r>
            <a:endParaRPr lang="en-GB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47675" lvl="1" indent="-266700">
              <a:buFont typeface="Symbol" pitchFamily="18" charset="2"/>
              <a:buChar char="-"/>
            </a:pPr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5474622"/>
            <a:ext cx="1746667" cy="546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de-DE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15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/>
              </a:p>
            </p:txBody>
          </p:sp>
        </p:grpSp>
      </p:grpSp>
      <p:graphicFrame>
        <p:nvGraphicFramePr>
          <p:cNvPr id="24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75779" r:id="rId6" imgW="5388875" imgH="950736" progId="">
              <p:embed/>
            </p:oleObj>
          </a:graphicData>
        </a:graphic>
      </p:graphicFrame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Empirical Reliability – Multidimensionality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Example of the Subscale ‘Teaching’</a:t>
            </a:r>
            <a:endParaRPr lang="de-DE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899592" y="1397000"/>
          <a:ext cx="7553894" cy="1353506"/>
        </p:xfrm>
        <a:graphic>
          <a:graphicData uri="http://schemas.openxmlformats.org/drawingml/2006/table">
            <a:tbl>
              <a:tblPr/>
              <a:tblGrid>
                <a:gridCol w="1635379"/>
                <a:gridCol w="3426509"/>
                <a:gridCol w="2492006"/>
              </a:tblGrid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Teacher</a:t>
                      </a:r>
                      <a:r>
                        <a:rPr lang="en-GB" sz="1200" b="1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ction Fields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Areas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items – specific teacher action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71438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Teaching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Planning and Design of Lessons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Enhancement of Pupils’ Motivation and Performance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Support for Independent Learning Strategies in Pupils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/>
        </p:nvGraphicFramePr>
        <p:xfrm>
          <a:off x="899592" y="3140968"/>
          <a:ext cx="7553894" cy="1353506"/>
        </p:xfrm>
        <a:graphic>
          <a:graphicData uri="http://schemas.openxmlformats.org/drawingml/2006/table">
            <a:tbl>
              <a:tblPr/>
              <a:tblGrid>
                <a:gridCol w="1635379"/>
                <a:gridCol w="3426509"/>
                <a:gridCol w="2492006"/>
              </a:tblGrid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rd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GB" sz="1200" b="1" baseline="300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layer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Teacher</a:t>
                      </a:r>
                      <a:r>
                        <a:rPr lang="en-GB" sz="1200" b="1" baseline="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</a:t>
                      </a: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ction Fields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Areas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items – specific teacher action</a:t>
                      </a:r>
                    </a:p>
                  </a:txBody>
                  <a:tcPr marL="64597" marR="64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71438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Teaching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Planning and Design of Lessons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Enhancement of Pupils’ Motivation and Performance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2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>
                        <a:alpha val="1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Support for Independent Learning Strategies in Pupils</a:t>
                      </a: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400" noProof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7" marR="64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" name="Inhaltsplatzhalter 2"/>
          <p:cNvSpPr>
            <a:spLocks noGrp="1"/>
          </p:cNvSpPr>
          <p:nvPr>
            <p:ph idx="1"/>
          </p:nvPr>
        </p:nvSpPr>
        <p:spPr>
          <a:xfrm>
            <a:off x="457200" y="4725144"/>
            <a:ext cx="8229600" cy="1132749"/>
          </a:xfrm>
        </p:spPr>
        <p:txBody>
          <a:bodyPr>
            <a:normAutofit fontScale="85000" lnSpcReduction="10000"/>
          </a:bodyPr>
          <a:lstStyle/>
          <a:p>
            <a:pPr marL="447675" lvl="1" indent="-266700">
              <a:buFont typeface="Symbol" pitchFamily="18" charset="2"/>
              <a:buChar char="-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data from the 2011 graduate survey (graduate year 2010)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data input, where cases were deleted listwise in advance, contains 1169 cases</a:t>
            </a:r>
          </a:p>
          <a:p>
            <a:pPr marL="447675" lvl="1" indent="-266700">
              <a:buFont typeface="Symbol" pitchFamily="18" charset="2"/>
              <a:buChar char="-"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data for the action field ‘Teaching’ with relatively high level of non-normality with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univariate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skew between -.732 and -3.163 and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univariate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kurtosis between 0.023 and 12.868</a:t>
            </a:r>
          </a:p>
          <a:p>
            <a:pPr marL="447675" lvl="1" indent="-266700">
              <a:buFont typeface="Symbol" pitchFamily="18" charset="2"/>
              <a:buChar char="-"/>
            </a:pPr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pt_UzK_Siegel_deko-heller-Fond"/>
          <p:cNvPicPr>
            <a:picLocks noChangeAspect="1" noChangeArrowheads="1"/>
          </p:cNvPicPr>
          <p:nvPr/>
        </p:nvPicPr>
        <p:blipFill>
          <a:blip r:embed="rId4" cstate="print">
            <a:lum bright="4000"/>
          </a:blip>
          <a:srcRect/>
          <a:stretch>
            <a:fillRect/>
          </a:stretch>
        </p:blipFill>
        <p:spPr bwMode="auto">
          <a:xfrm>
            <a:off x="3962400" y="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572000" y="6324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solidFill>
                  <a:srgbClr val="4A657D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Mareike</a:t>
            </a:r>
            <a:r>
              <a:rPr lang="en-US" dirty="0" smtClean="0"/>
              <a:t> Landmann, M.A.			University of Cologne</a:t>
            </a:r>
            <a:endParaRPr lang="en-GB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6350" y="6019800"/>
            <a:ext cx="8170863" cy="762000"/>
            <a:chOff x="9" y="3792"/>
            <a:chExt cx="5147" cy="480"/>
          </a:xfrm>
        </p:grpSpPr>
        <p:pic>
          <p:nvPicPr>
            <p:cNvPr id="8" name="Picture 9" descr="ppt_UzK_Logo-blau-kleine-Date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2" y="38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9" y="3792"/>
              <a:ext cx="5147" cy="0"/>
              <a:chOff x="9" y="3792"/>
              <a:chExt cx="5147" cy="0"/>
            </a:xfrm>
          </p:grpSpPr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9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83AF2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>
                <a:off x="752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7D32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1480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AF111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221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590F6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>
                <a:off x="2936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0082C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6" name="Line 16"/>
              <p:cNvSpPr>
                <a:spLocks noChangeShapeType="1"/>
              </p:cNvSpPr>
              <p:nvPr/>
            </p:nvSpPr>
            <p:spPr bwMode="auto">
              <a:xfrm>
                <a:off x="3664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DBA61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  <p:sp>
            <p:nvSpPr>
              <p:cNvPr id="17" name="Line 17"/>
              <p:cNvSpPr>
                <a:spLocks noChangeShapeType="1"/>
              </p:cNvSpPr>
              <p:nvPr/>
            </p:nvSpPr>
            <p:spPr bwMode="auto">
              <a:xfrm>
                <a:off x="4408" y="3792"/>
                <a:ext cx="748" cy="0"/>
              </a:xfrm>
              <a:prstGeom prst="line">
                <a:avLst/>
              </a:prstGeom>
              <a:noFill/>
              <a:ln w="69850">
                <a:solidFill>
                  <a:srgbClr val="91C4EA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e-DE" dirty="0"/>
              </a:p>
            </p:txBody>
          </p:sp>
        </p:grpSp>
      </p:grpSp>
      <p:graphicFrame>
        <p:nvGraphicFramePr>
          <p:cNvPr id="18" name="Object 33"/>
          <p:cNvGraphicFramePr>
            <a:graphicFrameLocks noChangeAspect="1"/>
          </p:cNvGraphicFramePr>
          <p:nvPr/>
        </p:nvGraphicFramePr>
        <p:xfrm>
          <a:off x="142844" y="6242050"/>
          <a:ext cx="2695575" cy="476250"/>
        </p:xfrm>
        <a:graphic>
          <a:graphicData uri="http://schemas.openxmlformats.org/presentationml/2006/ole">
            <p:oleObj spid="_x0000_s1027" r:id="rId6" imgW="5388875" imgH="950736" progId="">
              <p:embed/>
            </p:oleObj>
          </a:graphicData>
        </a:graphic>
      </p:graphicFrame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Confirmatory Factor Analysis – ‘Teaching’ – I 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7692"/>
          </a:xfrm>
        </p:spPr>
        <p:txBody>
          <a:bodyPr>
            <a:normAutofit/>
          </a:bodyPr>
          <a:lstStyle/>
          <a:p>
            <a:pPr marL="457200" indent="-457200">
              <a:buFont typeface="Symbol" pitchFamily="18" charset="2"/>
              <a:buChar char="-"/>
            </a:pPr>
            <a:endParaRPr lang="en-US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Symbol" pitchFamily="18" charset="2"/>
              <a:buChar char="-"/>
            </a:pPr>
            <a:endParaRPr lang="en-GB" sz="2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/>
        </p:nvGraphicFramePr>
        <p:xfrm>
          <a:off x="683568" y="1217674"/>
          <a:ext cx="5897880" cy="2363216"/>
        </p:xfrm>
        <a:graphic>
          <a:graphicData uri="http://schemas.openxmlformats.org/drawingml/2006/table">
            <a:tbl>
              <a:tblPr/>
              <a:tblGrid>
                <a:gridCol w="2859405"/>
                <a:gridCol w="2339975"/>
                <a:gridCol w="698500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7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‘Planning and Design of Lessons’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.500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.621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.812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.750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‘Enhancement of Pupils’ Motivation and Performance’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.907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.718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.727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.590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‘Support for Independent Learning Strategies in Pupils’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.868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.698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.819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SimSun"/>
                          <a:cs typeface="Times New Roman"/>
                        </a:rPr>
                        <a:t>.662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54940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.0508 / RMSEA .076 / TLI .920 / CFI .943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3" name="Textfeld 22"/>
          <p:cNvSpPr txBox="1"/>
          <p:nvPr/>
        </p:nvSpPr>
        <p:spPr>
          <a:xfrm>
            <a:off x="683568" y="980728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1: three layers: standardised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683568" y="4192872"/>
          <a:ext cx="5919470" cy="1612392"/>
        </p:xfrm>
        <a:graphic>
          <a:graphicData uri="http://schemas.openxmlformats.org/drawingml/2006/table">
            <a:tbl>
              <a:tblPr/>
              <a:tblGrid>
                <a:gridCol w="2859405"/>
                <a:gridCol w="3060065"/>
              </a:tblGrid>
              <a:tr h="101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SimSun"/>
                          <a:cs typeface="Times New Roman"/>
                        </a:rPr>
                        <a:t>factor score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‘Teaching’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Arial"/>
                          <a:ea typeface="SimSun"/>
                          <a:cs typeface="Times New Roman"/>
                        </a:rPr>
                        <a:t>obtaining, viewing and developing teaching materials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varying methods in the design of lessons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an obvious underlying structure for each lesson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creating a lesson according to the learning objective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.396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.544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.517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.505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including pupils’ mistakes in the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analysing pupils’ mistakes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Calibri"/>
                          <a:cs typeface="Times New Roman"/>
                        </a:rPr>
                        <a:t>motivating pupils to learn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.616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.607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.609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supporting independent learning strategies in pupils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encouraging pupils to reflect on their individual learning process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i="1">
                          <a:latin typeface="Arial"/>
                          <a:ea typeface="SimSun"/>
                          <a:cs typeface="Times New Roman"/>
                        </a:rPr>
                        <a:t>guiding each pupil’s learning progress by offering individual support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.658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.714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SimSun"/>
                          <a:cs typeface="Times New Roman"/>
                        </a:rPr>
                        <a:t>.616</a:t>
                      </a:r>
                      <a:endParaRPr lang="de-DE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latin typeface="Arial"/>
                          <a:ea typeface="SimSun"/>
                          <a:cs typeface="Times New Roman"/>
                        </a:rPr>
                        <a:t>SRMR .0940 / RMSEA .155 / TLI .668 / CFI .742</a:t>
                      </a:r>
                      <a:endParaRPr lang="de-DE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8" name="Textfeld 27"/>
          <p:cNvSpPr txBox="1"/>
          <p:nvPr/>
        </p:nvSpPr>
        <p:spPr>
          <a:xfrm>
            <a:off x="683568" y="3952106"/>
            <a:ext cx="5904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CFA Teaching: Model 2: two layers: standardised regression weights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3635896" y="3390900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Ellipse 29"/>
          <p:cNvSpPr/>
          <p:nvPr/>
        </p:nvSpPr>
        <p:spPr>
          <a:xfrm>
            <a:off x="3635896" y="5632673"/>
            <a:ext cx="345638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3163</Words>
  <Application>Microsoft Office PowerPoint</Application>
  <PresentationFormat>On-screen Show (4:3)</PresentationFormat>
  <Paragraphs>542</Paragraphs>
  <Slides>17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Larissa-Design</vt:lpstr>
      <vt:lpstr>Constructing Competence Scales in Graduate Tracer Studies Working Towards Theoretical Validity and Empirical Reliability</vt:lpstr>
      <vt:lpstr>Content</vt:lpstr>
      <vt:lpstr>Institutional Background of the Study The ‘Cooperation Project for Graduate Tracer Studies (KOAB)‘</vt:lpstr>
      <vt:lpstr>Theoretical Foundation - Action Fields of the Teacher Profession Teacher Education Standards in Germany</vt:lpstr>
      <vt:lpstr>Theoretical Foundation – Action Fields of the Teacher Profession A Model of Teacher Action Fields </vt:lpstr>
      <vt:lpstr>Steps to Ensure Validity and Reliability of a Scale</vt:lpstr>
      <vt:lpstr>Empirical Reliability  Confirmatory and Exploratory Factor Analysis, Cronbach’s Alpha</vt:lpstr>
      <vt:lpstr>Empirical Reliability – Multidimensionality Example of the Subscale ‘Teaching’</vt:lpstr>
      <vt:lpstr>Confirmatory Factor Analysis – ‘Teaching’ – I </vt:lpstr>
      <vt:lpstr>Confirmatory Factor Analysis – ‘Teaching’ – II </vt:lpstr>
      <vt:lpstr>Confirmatory Factor Analysis – ‘Teaching’ – III </vt:lpstr>
      <vt:lpstr>Confirmatory Factor Analysis – ‘Teaching’ – IV </vt:lpstr>
      <vt:lpstr>Exploratory Factor Analysis – ‘Teaching’</vt:lpstr>
      <vt:lpstr>Cronbach’s Alpha – ‘Teaching’</vt:lpstr>
      <vt:lpstr>Summary</vt:lpstr>
      <vt:lpstr>Discussion Statistical Reliability vs. Content Validity</vt:lpstr>
      <vt:lpstr>References</vt:lpstr>
    </vt:vector>
  </TitlesOfParts>
  <Company>Universität zu Köln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Confirmatory Factor Analysis – Teaching Factor Loading Teacher‘s Action: 0,90</dc:title>
  <dc:creator>Professional Center - Absolventenstudien</dc:creator>
  <cp:lastModifiedBy>cdc2</cp:lastModifiedBy>
  <cp:revision>154</cp:revision>
  <dcterms:created xsi:type="dcterms:W3CDTF">2011-05-24T10:18:18Z</dcterms:created>
  <dcterms:modified xsi:type="dcterms:W3CDTF">2012-10-23T20:13:04Z</dcterms:modified>
</cp:coreProperties>
</file>